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7"/>
  </p:notesMasterIdLst>
  <p:handoutMasterIdLst>
    <p:handoutMasterId r:id="rId48"/>
  </p:handoutMasterIdLst>
  <p:sldIdLst>
    <p:sldId id="317" r:id="rId5"/>
    <p:sldId id="318" r:id="rId6"/>
    <p:sldId id="308" r:id="rId7"/>
    <p:sldId id="321" r:id="rId8"/>
    <p:sldId id="322" r:id="rId9"/>
    <p:sldId id="323" r:id="rId10"/>
    <p:sldId id="320" r:id="rId11"/>
    <p:sldId id="319" r:id="rId12"/>
    <p:sldId id="278" r:id="rId13"/>
    <p:sldId id="324" r:id="rId14"/>
    <p:sldId id="325" r:id="rId15"/>
    <p:sldId id="326" r:id="rId16"/>
    <p:sldId id="327" r:id="rId17"/>
    <p:sldId id="328" r:id="rId18"/>
    <p:sldId id="329" r:id="rId19"/>
    <p:sldId id="335" r:id="rId20"/>
    <p:sldId id="336" r:id="rId21"/>
    <p:sldId id="337" r:id="rId22"/>
    <p:sldId id="338" r:id="rId23"/>
    <p:sldId id="309" r:id="rId24"/>
    <p:sldId id="339" r:id="rId25"/>
    <p:sldId id="340" r:id="rId26"/>
    <p:sldId id="312" r:id="rId27"/>
    <p:sldId id="342" r:id="rId28"/>
    <p:sldId id="343" r:id="rId29"/>
    <p:sldId id="344" r:id="rId30"/>
    <p:sldId id="355" r:id="rId31"/>
    <p:sldId id="331" r:id="rId32"/>
    <p:sldId id="333" r:id="rId33"/>
    <p:sldId id="345" r:id="rId34"/>
    <p:sldId id="334" r:id="rId35"/>
    <p:sldId id="346" r:id="rId36"/>
    <p:sldId id="349" r:id="rId37"/>
    <p:sldId id="350" r:id="rId38"/>
    <p:sldId id="341" r:id="rId39"/>
    <p:sldId id="351" r:id="rId40"/>
    <p:sldId id="314" r:id="rId41"/>
    <p:sldId id="352" r:id="rId42"/>
    <p:sldId id="353" r:id="rId43"/>
    <p:sldId id="354" r:id="rId44"/>
    <p:sldId id="347" r:id="rId45"/>
    <p:sldId id="304"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636A58"/>
    <a:srgbClr val="505A47"/>
    <a:srgbClr val="D1D8B7"/>
    <a:srgbClr val="A09D79"/>
    <a:srgbClr val="AD5C4D"/>
    <a:srgbClr val="543E35"/>
    <a:srgbClr val="637700"/>
    <a:srgbClr val="FFF4ED"/>
    <a:srgbClr val="5E6A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D5ABB26-0587-4C30-8999-92F81FD0307C}">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5628" autoAdjust="0"/>
  </p:normalViewPr>
  <p:slideViewPr>
    <p:cSldViewPr snapToGrid="0">
      <p:cViewPr varScale="1">
        <p:scale>
          <a:sx n="89" d="100"/>
          <a:sy n="89" d="100"/>
        </p:scale>
        <p:origin x="348" y="57"/>
      </p:cViewPr>
      <p:guideLst>
        <p:guide orient="horz" pos="528"/>
        <p:guide pos="3864"/>
        <p:guide orient="horz" pos="1272"/>
        <p:guide orient="horz" pos="2312"/>
        <p:guide orient="horz" pos="1944"/>
        <p:guide orient="horz" pos="2328"/>
      </p:guideLst>
    </p:cSldViewPr>
  </p:slideViewPr>
  <p:outlineViewPr>
    <p:cViewPr>
      <p:scale>
        <a:sx n="33" d="100"/>
        <a:sy n="33" d="100"/>
      </p:scale>
      <p:origin x="0" y="-10800"/>
    </p:cViewPr>
  </p:outlineViewPr>
  <p:notesTextViewPr>
    <p:cViewPr>
      <p:scale>
        <a:sx n="135" d="100"/>
        <a:sy n="135" d="100"/>
      </p:scale>
      <p:origin x="0" y="0"/>
    </p:cViewPr>
  </p:notesTextViewPr>
  <p:sorterViewPr>
    <p:cViewPr>
      <p:scale>
        <a:sx n="100" d="100"/>
        <a:sy n="100" d="100"/>
      </p:scale>
      <p:origin x="0" y="-7325"/>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8/10/relationships/authors" Target="author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13024-4032-4B4F-8680-09D5E08EDB6E}" type="datetimeFigureOut">
              <a:rPr lang="en-US" smtClean="0"/>
              <a:t>5/9/2024</a:t>
            </a:fld>
            <a:endParaRPr lang="en-US" dirty="0"/>
          </a:p>
        </p:txBody>
      </p:sp>
      <p:sp>
        <p:nvSpPr>
          <p:cNvPr id="4" name="Footer Placeholder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357A0-8177-46BC-BFCE-19D99E3453CC}" type="slidenum">
              <a:rPr lang="en-US" smtClean="0"/>
              <a:t>‹#›</a:t>
            </a:fld>
            <a:endParaRPr lang="en-US" dirty="0"/>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E225E-43E0-7047-8ADB-DD9EBB41B4D0}" type="datetimeFigureOut">
              <a:rPr lang="en-US" noProof="0" smtClean="0"/>
              <a:t>5/9/2024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66290-4595-5745-A50F-D5EC13BAC604}" type="slidenum">
              <a:rPr lang="en-US" noProof="0" smtClean="0"/>
              <a:t>‹#›</a:t>
            </a:fld>
            <a:endParaRPr lang="en-US" noProof="0" dirty="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F2165-AECD-AC0B-0A46-19E82DC257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10EBC2-FFC3-2482-86CA-A129EAAABB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704D6B-CA75-C920-89B4-EA8B79E6D4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6C1BFD7-3F26-AFD4-F030-DBE1AE11C1D7}"/>
              </a:ext>
            </a:extLst>
          </p:cNvPr>
          <p:cNvSpPr>
            <a:spLocks noGrp="1"/>
          </p:cNvSpPr>
          <p:nvPr>
            <p:ph type="sldNum" sz="quarter" idx="5"/>
          </p:nvPr>
        </p:nvSpPr>
        <p:spPr/>
        <p:txBody>
          <a:bodyPr/>
          <a:lstStyle/>
          <a:p>
            <a:fld id="{7C366290-4595-5745-A50F-D5EC13BAC604}" type="slidenum">
              <a:rPr lang="en-US" noProof="0" smtClean="0"/>
              <a:t>1</a:t>
            </a:fld>
            <a:endParaRPr lang="en-US" noProof="0" dirty="0"/>
          </a:p>
        </p:txBody>
      </p:sp>
    </p:spTree>
    <p:extLst>
      <p:ext uri="{BB962C8B-B14F-4D97-AF65-F5344CB8AC3E}">
        <p14:creationId xmlns:p14="http://schemas.microsoft.com/office/powerpoint/2010/main" val="75031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10</a:t>
            </a:fld>
            <a:endParaRPr lang="en-US" noProof="0" dirty="0"/>
          </a:p>
        </p:txBody>
      </p:sp>
    </p:spTree>
    <p:extLst>
      <p:ext uri="{BB962C8B-B14F-4D97-AF65-F5344CB8AC3E}">
        <p14:creationId xmlns:p14="http://schemas.microsoft.com/office/powerpoint/2010/main" val="1473721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EF011-E8ED-FCDF-5F68-B2E4DA828F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610C3E-0C48-1CD1-5FD4-A3D33D9AD1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2EBBAD-78E2-FE78-C0F7-DE77A348A33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EE56B0-176F-1E46-C7E2-F89A15D20811}"/>
              </a:ext>
            </a:extLst>
          </p:cNvPr>
          <p:cNvSpPr>
            <a:spLocks noGrp="1"/>
          </p:cNvSpPr>
          <p:nvPr>
            <p:ph type="sldNum" sz="quarter" idx="5"/>
          </p:nvPr>
        </p:nvSpPr>
        <p:spPr/>
        <p:txBody>
          <a:bodyPr/>
          <a:lstStyle/>
          <a:p>
            <a:fld id="{7C366290-4595-5745-A50F-D5EC13BAC604}" type="slidenum">
              <a:rPr lang="en-US" noProof="0" smtClean="0"/>
              <a:t>11</a:t>
            </a:fld>
            <a:endParaRPr lang="en-US" noProof="0" dirty="0"/>
          </a:p>
        </p:txBody>
      </p:sp>
    </p:spTree>
    <p:extLst>
      <p:ext uri="{BB962C8B-B14F-4D97-AF65-F5344CB8AC3E}">
        <p14:creationId xmlns:p14="http://schemas.microsoft.com/office/powerpoint/2010/main" val="27134307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7E9A2D-E6A4-3C59-8194-C719661784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B49063-CE6F-EDC1-0668-A9EB1B2451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533C4C-E4FC-E2C5-ADBB-7F8AAAB513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642D2F-E493-AF40-A58E-B0FDA8711E28}"/>
              </a:ext>
            </a:extLst>
          </p:cNvPr>
          <p:cNvSpPr>
            <a:spLocks noGrp="1"/>
          </p:cNvSpPr>
          <p:nvPr>
            <p:ph type="sldNum" sz="quarter" idx="5"/>
          </p:nvPr>
        </p:nvSpPr>
        <p:spPr/>
        <p:txBody>
          <a:bodyPr/>
          <a:lstStyle/>
          <a:p>
            <a:fld id="{7C366290-4595-5745-A50F-D5EC13BAC604}" type="slidenum">
              <a:rPr lang="en-US" noProof="0" smtClean="0"/>
              <a:t>12</a:t>
            </a:fld>
            <a:endParaRPr lang="en-US" noProof="0" dirty="0"/>
          </a:p>
        </p:txBody>
      </p:sp>
    </p:spTree>
    <p:extLst>
      <p:ext uri="{BB962C8B-B14F-4D97-AF65-F5344CB8AC3E}">
        <p14:creationId xmlns:p14="http://schemas.microsoft.com/office/powerpoint/2010/main" val="41232321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8FAE9-B4D9-FED3-C1ED-E0DC0793C8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975B45-ACEC-A191-90E8-9160D3FDC6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72BDBE-977B-4A80-E7B1-C10D5AFDF0E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9A36389-1649-C551-B0BE-FE8475E1B8C2}"/>
              </a:ext>
            </a:extLst>
          </p:cNvPr>
          <p:cNvSpPr>
            <a:spLocks noGrp="1"/>
          </p:cNvSpPr>
          <p:nvPr>
            <p:ph type="sldNum" sz="quarter" idx="5"/>
          </p:nvPr>
        </p:nvSpPr>
        <p:spPr/>
        <p:txBody>
          <a:bodyPr/>
          <a:lstStyle/>
          <a:p>
            <a:fld id="{7C366290-4595-5745-A50F-D5EC13BAC604}" type="slidenum">
              <a:rPr lang="en-US" noProof="0" smtClean="0"/>
              <a:t>13</a:t>
            </a:fld>
            <a:endParaRPr lang="en-US" noProof="0" dirty="0"/>
          </a:p>
        </p:txBody>
      </p:sp>
    </p:spTree>
    <p:extLst>
      <p:ext uri="{BB962C8B-B14F-4D97-AF65-F5344CB8AC3E}">
        <p14:creationId xmlns:p14="http://schemas.microsoft.com/office/powerpoint/2010/main" val="24683018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B7CF6-A842-76A3-8F0C-F130996333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FB4073-2EEE-062F-C945-32014A4C34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B610B3-94C4-D0E5-2923-7C170E4DB10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4592D43-1E64-6B5B-9BA5-66CD6316D671}"/>
              </a:ext>
            </a:extLst>
          </p:cNvPr>
          <p:cNvSpPr>
            <a:spLocks noGrp="1"/>
          </p:cNvSpPr>
          <p:nvPr>
            <p:ph type="sldNum" sz="quarter" idx="5"/>
          </p:nvPr>
        </p:nvSpPr>
        <p:spPr/>
        <p:txBody>
          <a:bodyPr/>
          <a:lstStyle/>
          <a:p>
            <a:fld id="{7C366290-4595-5745-A50F-D5EC13BAC604}" type="slidenum">
              <a:rPr lang="en-US" noProof="0" smtClean="0"/>
              <a:t>14</a:t>
            </a:fld>
            <a:endParaRPr lang="en-US" noProof="0" dirty="0"/>
          </a:p>
        </p:txBody>
      </p:sp>
    </p:spTree>
    <p:extLst>
      <p:ext uri="{BB962C8B-B14F-4D97-AF65-F5344CB8AC3E}">
        <p14:creationId xmlns:p14="http://schemas.microsoft.com/office/powerpoint/2010/main" val="4828834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4C19D-7F61-4472-6886-B9B89D0CDD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3DD326-9EDB-5D52-D194-253D0FA859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727B86-2CBB-54C5-5198-B3915840C3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F9E9D2E-A778-50E1-CB5B-88064A1B297E}"/>
              </a:ext>
            </a:extLst>
          </p:cNvPr>
          <p:cNvSpPr>
            <a:spLocks noGrp="1"/>
          </p:cNvSpPr>
          <p:nvPr>
            <p:ph type="sldNum" sz="quarter" idx="5"/>
          </p:nvPr>
        </p:nvSpPr>
        <p:spPr/>
        <p:txBody>
          <a:bodyPr/>
          <a:lstStyle/>
          <a:p>
            <a:fld id="{7C366290-4595-5745-A50F-D5EC13BAC604}" type="slidenum">
              <a:rPr lang="en-US" noProof="0" smtClean="0"/>
              <a:t>15</a:t>
            </a:fld>
            <a:endParaRPr lang="en-US" noProof="0" dirty="0"/>
          </a:p>
        </p:txBody>
      </p:sp>
    </p:spTree>
    <p:extLst>
      <p:ext uri="{BB962C8B-B14F-4D97-AF65-F5344CB8AC3E}">
        <p14:creationId xmlns:p14="http://schemas.microsoft.com/office/powerpoint/2010/main" val="2582807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E8809-B8BF-6A49-4781-62AB90F0F6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88C861-DFEC-75A2-98F1-36664CCEFD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B29FC2-B0A8-45FE-4DF1-051036989F7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DAFBAFC-1200-0162-71E2-9DEA33EE754F}"/>
              </a:ext>
            </a:extLst>
          </p:cNvPr>
          <p:cNvSpPr>
            <a:spLocks noGrp="1"/>
          </p:cNvSpPr>
          <p:nvPr>
            <p:ph type="sldNum" sz="quarter" idx="5"/>
          </p:nvPr>
        </p:nvSpPr>
        <p:spPr/>
        <p:txBody>
          <a:bodyPr/>
          <a:lstStyle/>
          <a:p>
            <a:fld id="{7C366290-4595-5745-A50F-D5EC13BAC604}" type="slidenum">
              <a:rPr lang="en-US" noProof="0" smtClean="0"/>
              <a:t>16</a:t>
            </a:fld>
            <a:endParaRPr lang="en-US" noProof="0" dirty="0"/>
          </a:p>
        </p:txBody>
      </p:sp>
    </p:spTree>
    <p:extLst>
      <p:ext uri="{BB962C8B-B14F-4D97-AF65-F5344CB8AC3E}">
        <p14:creationId xmlns:p14="http://schemas.microsoft.com/office/powerpoint/2010/main" val="22798065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17</a:t>
            </a:fld>
            <a:endParaRPr lang="en-US" noProof="0" dirty="0"/>
          </a:p>
        </p:txBody>
      </p:sp>
    </p:spTree>
    <p:extLst>
      <p:ext uri="{BB962C8B-B14F-4D97-AF65-F5344CB8AC3E}">
        <p14:creationId xmlns:p14="http://schemas.microsoft.com/office/powerpoint/2010/main" val="6740918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D1CAD3-9580-960A-C1EF-C2AD1DFA19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E78A0B-1AE5-1179-D07F-D4F8127A12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90601B-87AB-7BD5-8FB3-E40576F806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C099F63-280A-9ADA-3501-751203D5B25E}"/>
              </a:ext>
            </a:extLst>
          </p:cNvPr>
          <p:cNvSpPr>
            <a:spLocks noGrp="1"/>
          </p:cNvSpPr>
          <p:nvPr>
            <p:ph type="sldNum" sz="quarter" idx="5"/>
          </p:nvPr>
        </p:nvSpPr>
        <p:spPr/>
        <p:txBody>
          <a:bodyPr/>
          <a:lstStyle/>
          <a:p>
            <a:fld id="{7C366290-4595-5745-A50F-D5EC13BAC604}" type="slidenum">
              <a:rPr lang="en-US" noProof="0" smtClean="0"/>
              <a:t>18</a:t>
            </a:fld>
            <a:endParaRPr lang="en-US" noProof="0" dirty="0"/>
          </a:p>
        </p:txBody>
      </p:sp>
    </p:spTree>
    <p:extLst>
      <p:ext uri="{BB962C8B-B14F-4D97-AF65-F5344CB8AC3E}">
        <p14:creationId xmlns:p14="http://schemas.microsoft.com/office/powerpoint/2010/main" val="21375307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A1678-27A5-6571-39F9-57F87A989D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70E07E-439D-8F3A-A6C1-8A783659CC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C9E82C-08A3-1285-73BD-316C417D16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B336FF0-8E61-99CA-7747-25BF6FDB07C9}"/>
              </a:ext>
            </a:extLst>
          </p:cNvPr>
          <p:cNvSpPr>
            <a:spLocks noGrp="1"/>
          </p:cNvSpPr>
          <p:nvPr>
            <p:ph type="sldNum" sz="quarter" idx="5"/>
          </p:nvPr>
        </p:nvSpPr>
        <p:spPr/>
        <p:txBody>
          <a:bodyPr/>
          <a:lstStyle/>
          <a:p>
            <a:fld id="{7C366290-4595-5745-A50F-D5EC13BAC604}" type="slidenum">
              <a:rPr lang="en-US" noProof="0" smtClean="0"/>
              <a:t>19</a:t>
            </a:fld>
            <a:endParaRPr lang="en-US" noProof="0" dirty="0"/>
          </a:p>
        </p:txBody>
      </p:sp>
    </p:spTree>
    <p:extLst>
      <p:ext uri="{BB962C8B-B14F-4D97-AF65-F5344CB8AC3E}">
        <p14:creationId xmlns:p14="http://schemas.microsoft.com/office/powerpoint/2010/main" val="4188970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2</a:t>
            </a:fld>
            <a:endParaRPr lang="en-US" noProof="0" dirty="0"/>
          </a:p>
        </p:txBody>
      </p:sp>
    </p:spTree>
    <p:extLst>
      <p:ext uri="{BB962C8B-B14F-4D97-AF65-F5344CB8AC3E}">
        <p14:creationId xmlns:p14="http://schemas.microsoft.com/office/powerpoint/2010/main" val="14675416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20</a:t>
            </a:fld>
            <a:endParaRPr lang="en-US" noProof="0" dirty="0"/>
          </a:p>
        </p:txBody>
      </p:sp>
    </p:spTree>
    <p:extLst>
      <p:ext uri="{BB962C8B-B14F-4D97-AF65-F5344CB8AC3E}">
        <p14:creationId xmlns:p14="http://schemas.microsoft.com/office/powerpoint/2010/main" val="873663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5128C-DA80-53E3-1017-DE86383D97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628411-843E-D9DF-D5F2-7D22A68136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B6AA54-2E73-5D29-6610-A4A44CAB63F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0C6148-8C08-FD04-5475-1A48153146A4}"/>
              </a:ext>
            </a:extLst>
          </p:cNvPr>
          <p:cNvSpPr>
            <a:spLocks noGrp="1"/>
          </p:cNvSpPr>
          <p:nvPr>
            <p:ph type="sldNum" sz="quarter" idx="5"/>
          </p:nvPr>
        </p:nvSpPr>
        <p:spPr/>
        <p:txBody>
          <a:bodyPr/>
          <a:lstStyle/>
          <a:p>
            <a:fld id="{7C366290-4595-5745-A50F-D5EC13BAC604}" type="slidenum">
              <a:rPr lang="en-US" noProof="0" smtClean="0"/>
              <a:t>21</a:t>
            </a:fld>
            <a:endParaRPr lang="en-US" noProof="0" dirty="0"/>
          </a:p>
        </p:txBody>
      </p:sp>
    </p:spTree>
    <p:extLst>
      <p:ext uri="{BB962C8B-B14F-4D97-AF65-F5344CB8AC3E}">
        <p14:creationId xmlns:p14="http://schemas.microsoft.com/office/powerpoint/2010/main" val="15123995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5413C2-006F-5088-FC74-A388A26AE9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22722B-0B79-50DD-441E-179E4344D5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6E5119-B820-5854-8914-D8E02C629C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682EE32-6160-B443-8BBE-6AB85C69BA85}"/>
              </a:ext>
            </a:extLst>
          </p:cNvPr>
          <p:cNvSpPr>
            <a:spLocks noGrp="1"/>
          </p:cNvSpPr>
          <p:nvPr>
            <p:ph type="sldNum" sz="quarter" idx="5"/>
          </p:nvPr>
        </p:nvSpPr>
        <p:spPr/>
        <p:txBody>
          <a:bodyPr/>
          <a:lstStyle/>
          <a:p>
            <a:fld id="{7C366290-4595-5745-A50F-D5EC13BAC604}" type="slidenum">
              <a:rPr lang="en-US" noProof="0" smtClean="0"/>
              <a:t>22</a:t>
            </a:fld>
            <a:endParaRPr lang="en-US" noProof="0" dirty="0"/>
          </a:p>
        </p:txBody>
      </p:sp>
    </p:spTree>
    <p:extLst>
      <p:ext uri="{BB962C8B-B14F-4D97-AF65-F5344CB8AC3E}">
        <p14:creationId xmlns:p14="http://schemas.microsoft.com/office/powerpoint/2010/main" val="34845874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23</a:t>
            </a:fld>
            <a:endParaRPr lang="en-US" noProof="0" dirty="0"/>
          </a:p>
        </p:txBody>
      </p:sp>
    </p:spTree>
    <p:extLst>
      <p:ext uri="{BB962C8B-B14F-4D97-AF65-F5344CB8AC3E}">
        <p14:creationId xmlns:p14="http://schemas.microsoft.com/office/powerpoint/2010/main" val="34724997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24</a:t>
            </a:fld>
            <a:endParaRPr lang="en-US" noProof="0" dirty="0"/>
          </a:p>
        </p:txBody>
      </p:sp>
    </p:spTree>
    <p:extLst>
      <p:ext uri="{BB962C8B-B14F-4D97-AF65-F5344CB8AC3E}">
        <p14:creationId xmlns:p14="http://schemas.microsoft.com/office/powerpoint/2010/main" val="23081334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58216-0FEE-5B3C-F9DB-8B070774D4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3A8A91-930A-E0AE-9819-8BD67A3928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966E1E-4304-5E85-FC61-A51DD26DEB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349E793-42DB-FB9F-C265-D8BD593C6378}"/>
              </a:ext>
            </a:extLst>
          </p:cNvPr>
          <p:cNvSpPr>
            <a:spLocks noGrp="1"/>
          </p:cNvSpPr>
          <p:nvPr>
            <p:ph type="sldNum" sz="quarter" idx="5"/>
          </p:nvPr>
        </p:nvSpPr>
        <p:spPr/>
        <p:txBody>
          <a:bodyPr/>
          <a:lstStyle/>
          <a:p>
            <a:fld id="{7C366290-4595-5745-A50F-D5EC13BAC604}" type="slidenum">
              <a:rPr lang="en-US" noProof="0" smtClean="0"/>
              <a:t>25</a:t>
            </a:fld>
            <a:endParaRPr lang="en-US" noProof="0" dirty="0"/>
          </a:p>
        </p:txBody>
      </p:sp>
    </p:spTree>
    <p:extLst>
      <p:ext uri="{BB962C8B-B14F-4D97-AF65-F5344CB8AC3E}">
        <p14:creationId xmlns:p14="http://schemas.microsoft.com/office/powerpoint/2010/main" val="8599608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A240F6-C408-6B1D-DAE9-E9B753C235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7A0C31-B04E-1873-B0B6-552AC36D0B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2C066B-711B-8775-9569-2FF620D5250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D7F5F71-9DAC-67E0-73E8-99807D3FC94A}"/>
              </a:ext>
            </a:extLst>
          </p:cNvPr>
          <p:cNvSpPr>
            <a:spLocks noGrp="1"/>
          </p:cNvSpPr>
          <p:nvPr>
            <p:ph type="sldNum" sz="quarter" idx="5"/>
          </p:nvPr>
        </p:nvSpPr>
        <p:spPr/>
        <p:txBody>
          <a:bodyPr/>
          <a:lstStyle/>
          <a:p>
            <a:fld id="{7C366290-4595-5745-A50F-D5EC13BAC604}" type="slidenum">
              <a:rPr lang="en-US" noProof="0" smtClean="0"/>
              <a:t>26</a:t>
            </a:fld>
            <a:endParaRPr lang="en-US" noProof="0" dirty="0"/>
          </a:p>
        </p:txBody>
      </p:sp>
    </p:spTree>
    <p:extLst>
      <p:ext uri="{BB962C8B-B14F-4D97-AF65-F5344CB8AC3E}">
        <p14:creationId xmlns:p14="http://schemas.microsoft.com/office/powerpoint/2010/main" val="26349197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B155B-6882-2B04-C881-DDBFDCC09C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664418-B3F3-D5A9-481C-856CBF4FB3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F12921-B02D-2F00-4D6B-708B0C240AE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152266-DFD7-6FAC-8165-6C671AB9C45A}"/>
              </a:ext>
            </a:extLst>
          </p:cNvPr>
          <p:cNvSpPr>
            <a:spLocks noGrp="1"/>
          </p:cNvSpPr>
          <p:nvPr>
            <p:ph type="sldNum" sz="quarter" idx="5"/>
          </p:nvPr>
        </p:nvSpPr>
        <p:spPr/>
        <p:txBody>
          <a:bodyPr/>
          <a:lstStyle/>
          <a:p>
            <a:fld id="{7C366290-4595-5745-A50F-D5EC13BAC604}" type="slidenum">
              <a:rPr lang="en-US" noProof="0" smtClean="0"/>
              <a:t>27</a:t>
            </a:fld>
            <a:endParaRPr lang="en-US" noProof="0" dirty="0"/>
          </a:p>
        </p:txBody>
      </p:sp>
    </p:spTree>
    <p:extLst>
      <p:ext uri="{BB962C8B-B14F-4D97-AF65-F5344CB8AC3E}">
        <p14:creationId xmlns:p14="http://schemas.microsoft.com/office/powerpoint/2010/main" val="9509774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E46CD-D110-8D37-BF1A-E9E6D0DBC2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FFF8F0-B58A-30FA-42E4-6FFD7E4381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30E7CF-9745-DEDD-C258-594D93286D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AAAF8D7-F043-69B5-BE45-AB62417B5F69}"/>
              </a:ext>
            </a:extLst>
          </p:cNvPr>
          <p:cNvSpPr>
            <a:spLocks noGrp="1"/>
          </p:cNvSpPr>
          <p:nvPr>
            <p:ph type="sldNum" sz="quarter" idx="5"/>
          </p:nvPr>
        </p:nvSpPr>
        <p:spPr/>
        <p:txBody>
          <a:bodyPr/>
          <a:lstStyle/>
          <a:p>
            <a:fld id="{7C366290-4595-5745-A50F-D5EC13BAC604}" type="slidenum">
              <a:rPr lang="en-US" noProof="0" smtClean="0"/>
              <a:t>28</a:t>
            </a:fld>
            <a:endParaRPr lang="en-US" noProof="0" dirty="0"/>
          </a:p>
        </p:txBody>
      </p:sp>
    </p:spTree>
    <p:extLst>
      <p:ext uri="{BB962C8B-B14F-4D97-AF65-F5344CB8AC3E}">
        <p14:creationId xmlns:p14="http://schemas.microsoft.com/office/powerpoint/2010/main" val="22306457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644C3D-32EB-6A13-A412-D053DA5343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ADBACC-AF02-7831-77C2-6CF594F68F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40611E-B2F5-044D-FB57-68E170A6AE8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method helps the model avoid focusing too much on specific details, making it better at understanding different types of data. It also gets the model ready for the final decision without unnecessary information. By using fewer technical details, it prevents the model from becoming too specialized and helps it work well with various kinds of data.</a:t>
            </a:r>
          </a:p>
          <a:p>
            <a:endParaRPr lang="en-US" dirty="0"/>
          </a:p>
        </p:txBody>
      </p:sp>
      <p:sp>
        <p:nvSpPr>
          <p:cNvPr id="4" name="Slide Number Placeholder 3">
            <a:extLst>
              <a:ext uri="{FF2B5EF4-FFF2-40B4-BE49-F238E27FC236}">
                <a16:creationId xmlns:a16="http://schemas.microsoft.com/office/drawing/2014/main" id="{642D3C7A-B9BB-7C2E-571C-0E38FE8D35E1}"/>
              </a:ext>
            </a:extLst>
          </p:cNvPr>
          <p:cNvSpPr>
            <a:spLocks noGrp="1"/>
          </p:cNvSpPr>
          <p:nvPr>
            <p:ph type="sldNum" sz="quarter" idx="5"/>
          </p:nvPr>
        </p:nvSpPr>
        <p:spPr/>
        <p:txBody>
          <a:bodyPr/>
          <a:lstStyle/>
          <a:p>
            <a:fld id="{7C366290-4595-5745-A50F-D5EC13BAC604}" type="slidenum">
              <a:rPr lang="en-US" noProof="0" smtClean="0"/>
              <a:t>29</a:t>
            </a:fld>
            <a:endParaRPr lang="en-US" noProof="0" dirty="0"/>
          </a:p>
        </p:txBody>
      </p:sp>
    </p:spTree>
    <p:extLst>
      <p:ext uri="{BB962C8B-B14F-4D97-AF65-F5344CB8AC3E}">
        <p14:creationId xmlns:p14="http://schemas.microsoft.com/office/powerpoint/2010/main" val="1157890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3</a:t>
            </a:fld>
            <a:endParaRPr lang="en-US" noProof="0" dirty="0"/>
          </a:p>
        </p:txBody>
      </p:sp>
    </p:spTree>
    <p:extLst>
      <p:ext uri="{BB962C8B-B14F-4D97-AF65-F5344CB8AC3E}">
        <p14:creationId xmlns:p14="http://schemas.microsoft.com/office/powerpoint/2010/main" val="14737216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30</a:t>
            </a:fld>
            <a:endParaRPr lang="en-US" noProof="0" dirty="0"/>
          </a:p>
        </p:txBody>
      </p:sp>
    </p:spTree>
    <p:extLst>
      <p:ext uri="{BB962C8B-B14F-4D97-AF65-F5344CB8AC3E}">
        <p14:creationId xmlns:p14="http://schemas.microsoft.com/office/powerpoint/2010/main" val="10262817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1815B8-FE3E-F6EE-4539-65958D9C23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E39CC3-493A-1561-56DB-791E66BEF1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5D8F10-15A0-D07C-3394-7B8BAFA58F0D}"/>
              </a:ext>
            </a:extLst>
          </p:cNvPr>
          <p:cNvSpPr>
            <a:spLocks noGrp="1"/>
          </p:cNvSpPr>
          <p:nvPr>
            <p:ph type="body" idx="1"/>
          </p:nvPr>
        </p:nvSpPr>
        <p:spPr/>
        <p:txBody>
          <a:bodyPr/>
          <a:lstStyle/>
          <a:p>
            <a:r>
              <a:rPr lang="en-US" dirty="0" err="1"/>
              <a:t>MobileNet</a:t>
            </a:r>
            <a:r>
              <a:rPr lang="en-US" dirty="0"/>
              <a:t> can achieve this efficiency through the use of depth wise separable </a:t>
            </a:r>
            <a:r>
              <a:rPr lang="en-US" dirty="0" err="1"/>
              <a:t>conventionals</a:t>
            </a:r>
            <a:r>
              <a:rPr lang="en-US" dirty="0"/>
              <a:t>. A method that breakdown standard Convolutions into separate </a:t>
            </a:r>
            <a:r>
              <a:rPr lang="en-US" dirty="0" err="1"/>
              <a:t>poitwise</a:t>
            </a:r>
            <a:r>
              <a:rPr lang="en-US" dirty="0"/>
              <a:t> CNN and fewer parameters</a:t>
            </a:r>
          </a:p>
        </p:txBody>
      </p:sp>
      <p:sp>
        <p:nvSpPr>
          <p:cNvPr id="4" name="Slide Number Placeholder 3">
            <a:extLst>
              <a:ext uri="{FF2B5EF4-FFF2-40B4-BE49-F238E27FC236}">
                <a16:creationId xmlns:a16="http://schemas.microsoft.com/office/drawing/2014/main" id="{4F20511A-3963-9616-0B8F-A105439494E3}"/>
              </a:ext>
            </a:extLst>
          </p:cNvPr>
          <p:cNvSpPr>
            <a:spLocks noGrp="1"/>
          </p:cNvSpPr>
          <p:nvPr>
            <p:ph type="sldNum" sz="quarter" idx="5"/>
          </p:nvPr>
        </p:nvSpPr>
        <p:spPr/>
        <p:txBody>
          <a:bodyPr/>
          <a:lstStyle/>
          <a:p>
            <a:fld id="{7C366290-4595-5745-A50F-D5EC13BAC604}" type="slidenum">
              <a:rPr lang="en-US" noProof="0" smtClean="0"/>
              <a:t>31</a:t>
            </a:fld>
            <a:endParaRPr lang="en-US" noProof="0" dirty="0"/>
          </a:p>
        </p:txBody>
      </p:sp>
    </p:spTree>
    <p:extLst>
      <p:ext uri="{BB962C8B-B14F-4D97-AF65-F5344CB8AC3E}">
        <p14:creationId xmlns:p14="http://schemas.microsoft.com/office/powerpoint/2010/main" val="39739877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EF011-E8ED-FCDF-5F68-B2E4DA828F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610C3E-0C48-1CD1-5FD4-A3D33D9AD1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2EBBAD-78E2-FE78-C0F7-DE77A348A33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EE56B0-176F-1E46-C7E2-F89A15D20811}"/>
              </a:ext>
            </a:extLst>
          </p:cNvPr>
          <p:cNvSpPr>
            <a:spLocks noGrp="1"/>
          </p:cNvSpPr>
          <p:nvPr>
            <p:ph type="sldNum" sz="quarter" idx="5"/>
          </p:nvPr>
        </p:nvSpPr>
        <p:spPr/>
        <p:txBody>
          <a:bodyPr/>
          <a:lstStyle/>
          <a:p>
            <a:fld id="{7C366290-4595-5745-A50F-D5EC13BAC604}" type="slidenum">
              <a:rPr lang="en-US" noProof="0" smtClean="0"/>
              <a:t>33</a:t>
            </a:fld>
            <a:endParaRPr lang="en-US" noProof="0" dirty="0"/>
          </a:p>
        </p:txBody>
      </p:sp>
    </p:spTree>
    <p:extLst>
      <p:ext uri="{BB962C8B-B14F-4D97-AF65-F5344CB8AC3E}">
        <p14:creationId xmlns:p14="http://schemas.microsoft.com/office/powerpoint/2010/main" val="27134307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35</a:t>
            </a:fld>
            <a:endParaRPr lang="en-US" noProof="0" dirty="0"/>
          </a:p>
        </p:txBody>
      </p:sp>
    </p:spTree>
    <p:extLst>
      <p:ext uri="{BB962C8B-B14F-4D97-AF65-F5344CB8AC3E}">
        <p14:creationId xmlns:p14="http://schemas.microsoft.com/office/powerpoint/2010/main" val="31519307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0" i="0" dirty="0">
                <a:solidFill>
                  <a:srgbClr val="0D0D0D"/>
                </a:solidFill>
                <a:effectLst/>
                <a:latin typeface="Helvetica" pitchFamily="2" charset="0"/>
              </a:rPr>
              <a:t>Our web-based system was crafted using HTML frameworks, CSS for styling, and JavaScript for data validation, ensuring user input integrity. Leveraging MySQL for database management and PHP for server-side scripting, our system seamlessly integrates front-end and back-end functionalities to deliver a efficient user experience.</a:t>
            </a:r>
          </a:p>
          <a:p>
            <a:pPr marL="228600" indent="-228600">
              <a:buAutoNum type="arabicPeriod"/>
            </a:pPr>
            <a:r>
              <a:rPr lang="en-US" b="0" i="0" dirty="0">
                <a:solidFill>
                  <a:srgbClr val="0D0D0D"/>
                </a:solidFill>
                <a:effectLst/>
                <a:latin typeface="Helvetica" pitchFamily="2" charset="0"/>
              </a:rPr>
              <a:t>as you can see in the picture,</a:t>
            </a:r>
          </a:p>
          <a:p>
            <a:pPr marL="228600" indent="-228600">
              <a:buAutoNum type="arabicPeriod"/>
            </a:pPr>
            <a:endParaRPr lang="en-US" b="0" i="0" dirty="0">
              <a:solidFill>
                <a:srgbClr val="0D0D0D"/>
              </a:solidFill>
              <a:effectLst/>
              <a:latin typeface="Helvetica" pitchFamily="2" charset="0"/>
            </a:endParaRPr>
          </a:p>
          <a:p>
            <a:pPr marL="228600" indent="-228600">
              <a:buAutoNum type="arabicPeriod"/>
            </a:pPr>
            <a:r>
              <a:rPr lang="en-US" b="0" i="0" dirty="0">
                <a:solidFill>
                  <a:srgbClr val="0D0D0D"/>
                </a:solidFill>
                <a:effectLst/>
                <a:latin typeface="Helvetica" pitchFamily="2" charset="0"/>
              </a:rPr>
              <a:t>Our website has three tabs on the navigation bar. The "Learn" tab helps users find detailed information about all 13 diseases. In the "Prediction" tab, a smart system predicts diseases using a special model. Lastly, we use data visualization to make information easier to understand</a:t>
            </a:r>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36</a:t>
            </a:fld>
            <a:endParaRPr lang="en-US" noProof="0" dirty="0"/>
          </a:p>
        </p:txBody>
      </p:sp>
    </p:spTree>
    <p:extLst>
      <p:ext uri="{BB962C8B-B14F-4D97-AF65-F5344CB8AC3E}">
        <p14:creationId xmlns:p14="http://schemas.microsoft.com/office/powerpoint/2010/main" val="1375142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0" i="0" dirty="0">
                <a:solidFill>
                  <a:srgbClr val="0D0D0D"/>
                </a:solidFill>
                <a:effectLst/>
                <a:latin typeface="Helvetica" pitchFamily="2" charset="0"/>
              </a:rPr>
              <a:t>Our platform offers comprehensive information on all 15 diseases, sourced from Iowa State University, providing users with essential insights to better understand. This knowledge empowers farmers to make informed decisions regarding disease management and facilitates the selection of appropriate immediate actions to address any potential threats effectively.</a:t>
            </a:r>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37</a:t>
            </a:fld>
            <a:endParaRPr lang="en-US" noProof="0" dirty="0"/>
          </a:p>
        </p:txBody>
      </p:sp>
    </p:spTree>
    <p:extLst>
      <p:ext uri="{BB962C8B-B14F-4D97-AF65-F5344CB8AC3E}">
        <p14:creationId xmlns:p14="http://schemas.microsoft.com/office/powerpoint/2010/main" val="42099865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0" i="0" dirty="0">
                <a:solidFill>
                  <a:srgbClr val="0D0D0D"/>
                </a:solidFill>
                <a:effectLst/>
                <a:latin typeface="Helvetica" pitchFamily="2" charset="0"/>
              </a:rPr>
              <a:t>Access to this page is restricted to authorized users only, ensuring privacy and security. Authorized users are granted the ability to upload various types of data, including audio, images, and video files. Upon upload, our system utilizes classification algorithms to identify and classify diseases present in the data. Subsequently, detailed statistics and insights regarding the classified diseases are displayed, aiding users in making informed decisions and taking appropriate actions as necessary.</a:t>
            </a:r>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38</a:t>
            </a:fld>
            <a:endParaRPr lang="en-US" noProof="0" dirty="0"/>
          </a:p>
        </p:txBody>
      </p:sp>
    </p:spTree>
    <p:extLst>
      <p:ext uri="{BB962C8B-B14F-4D97-AF65-F5344CB8AC3E}">
        <p14:creationId xmlns:p14="http://schemas.microsoft.com/office/powerpoint/2010/main" val="12848497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0" i="0" dirty="0">
                <a:solidFill>
                  <a:srgbClr val="0D0D0D"/>
                </a:solidFill>
                <a:effectLst/>
                <a:latin typeface="Helvetica" pitchFamily="2" charset="0"/>
              </a:rPr>
              <a:t>The platform features a dashboard comprising visualizations that provide insights into the results obtained. These visualizations offer a comprehensive overview of various aspects, such as disease classifications, trends, and patterns. Additionally, the platform visualizes the performance of the underlying model, offering users a clear understanding of its efficacy and accuracy. By presenting this information in an intuitive and accessible manner, the dashboard facilitates informed decision-making and enables users to assess the reliability of the classification outcomes effectively.</a:t>
            </a:r>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39</a:t>
            </a:fld>
            <a:endParaRPr lang="en-US" noProof="0" dirty="0"/>
          </a:p>
        </p:txBody>
      </p:sp>
    </p:spTree>
    <p:extLst>
      <p:ext uri="{BB962C8B-B14F-4D97-AF65-F5344CB8AC3E}">
        <p14:creationId xmlns:p14="http://schemas.microsoft.com/office/powerpoint/2010/main" val="25470328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0" i="0" dirty="0">
                <a:solidFill>
                  <a:srgbClr val="0D0D0D"/>
                </a:solidFill>
                <a:effectLst/>
                <a:latin typeface="Helvetica" pitchFamily="2" charset="0"/>
              </a:rPr>
              <a:t>In our graphical user interface (GUI), users can easily upload audio and image data, initiating the process by selecting from a range of available machine learning models. These models are specifically designed to analyze the uploaded data and generate predictions. Upon analysis, the model outputs prediction values, with the potential to identify diseases such as African Swine Fever. </a:t>
            </a:r>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40</a:t>
            </a:fld>
            <a:endParaRPr lang="en-US" noProof="0" dirty="0"/>
          </a:p>
        </p:txBody>
      </p:sp>
    </p:spTree>
    <p:extLst>
      <p:ext uri="{BB962C8B-B14F-4D97-AF65-F5344CB8AC3E}">
        <p14:creationId xmlns:p14="http://schemas.microsoft.com/office/powerpoint/2010/main" val="9916632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⁠According to our system design, the front end allows users to request responses through the website interface.</a:t>
            </a:r>
          </a:p>
          <a:p>
            <a:r>
              <a:rPr lang="en-US" dirty="0"/>
              <a:t>•⁠  ⁠Multiple frameworks were utilized in the front end to ensure accurate output.</a:t>
            </a:r>
          </a:p>
          <a:p>
            <a:r>
              <a:rPr lang="en-US" dirty="0"/>
              <a:t>•⁠  ⁠In the backend, audio and image data were collected and stored in a database.</a:t>
            </a:r>
          </a:p>
          <a:p>
            <a:r>
              <a:rPr lang="en-US" dirty="0"/>
              <a:t>•⁠  ⁠Subsequently, feature extraction was performed on the integrated data.</a:t>
            </a:r>
          </a:p>
          <a:p>
            <a:r>
              <a:rPr lang="en-US" dirty="0"/>
              <a:t>•⁠  ⁠For audio files, MFCC was utilized for feature extraction.</a:t>
            </a:r>
          </a:p>
          <a:p>
            <a:r>
              <a:rPr lang="en-US" dirty="0"/>
              <a:t>•⁠  ⁠For image files, pixel feature extraction was implemented.</a:t>
            </a:r>
          </a:p>
          <a:p>
            <a:r>
              <a:rPr lang="en-US" dirty="0"/>
              <a:t>•⁠  ⁠This entire process fell under the Data Integration phase.</a:t>
            </a:r>
          </a:p>
          <a:p>
            <a:r>
              <a:rPr lang="en-US" dirty="0"/>
              <a:t>•⁠  ⁠Following data integration, the integrated data was utilized in the GUI process, where each model was categorized</a:t>
            </a:r>
          </a:p>
          <a:p>
            <a:r>
              <a:rPr lang="en-US" dirty="0"/>
              <a:t>•⁠  ⁠. Under the audio domain, we employed three types of models: </a:t>
            </a:r>
            <a:r>
              <a:rPr lang="en-US" dirty="0" err="1"/>
              <a:t>DenseNet</a:t>
            </a:r>
            <a:r>
              <a:rPr lang="en-US" dirty="0"/>
              <a:t>, RNN, and </a:t>
            </a:r>
            <a:r>
              <a:rPr lang="en-US" dirty="0" err="1"/>
              <a:t>ResNet</a:t>
            </a:r>
            <a:r>
              <a:rPr lang="en-US" dirty="0"/>
              <a:t>. </a:t>
            </a:r>
          </a:p>
          <a:p>
            <a:r>
              <a:rPr lang="en-US" dirty="0"/>
              <a:t>•⁠  ⁠For image data, we utilized two different models: LSTM and MobileNetV2.</a:t>
            </a:r>
          </a:p>
          <a:p>
            <a:r>
              <a:rPr lang="en-US" dirty="0"/>
              <a:t>•⁠  ⁠These implementations were carried out within .</a:t>
            </a:r>
            <a:r>
              <a:rPr lang="en-US" dirty="0" err="1"/>
              <a:t>py</a:t>
            </a:r>
            <a:r>
              <a:rPr lang="en-US" dirty="0"/>
              <a:t> files.</a:t>
            </a:r>
          </a:p>
          <a:p>
            <a:r>
              <a:rPr lang="en-US" dirty="0"/>
              <a:t>•⁠  ⁠Subsequently, the visualizations were generated separately for both audio and image data.</a:t>
            </a:r>
          </a:p>
          <a:p>
            <a:r>
              <a:rPr lang="en-US" dirty="0"/>
              <a:t>•⁠  ⁠Pipelines are established to develop specific scenarios within the system.</a:t>
            </a:r>
          </a:p>
          <a:p>
            <a:r>
              <a:rPr lang="en-US" dirty="0"/>
              <a:t>•⁠  ⁠Graphical representations are employed to enhance clarity and understanding.</a:t>
            </a:r>
          </a:p>
          <a:p>
            <a:r>
              <a:rPr lang="en-US" dirty="0"/>
              <a:t>•⁠  ⁠The data is divided into various segments to facilitate model building.</a:t>
            </a:r>
          </a:p>
          <a:p>
            <a:r>
              <a:rPr lang="en-US" dirty="0"/>
              <a:t>•⁠  ⁠After model evaluation, any incorrect data is identified and handled through error handling mechanisms.</a:t>
            </a:r>
          </a:p>
          <a:p>
            <a:r>
              <a:rPr lang="en-US" dirty="0"/>
              <a:t>•⁠  ⁠Incorrect data is rectified in the backend part of the system Also Displays Whatever the incorrect files.</a:t>
            </a:r>
          </a:p>
          <a:p>
            <a:r>
              <a:rPr lang="en-US" dirty="0"/>
              <a:t>•⁠  ⁠Accurate predictions are made for correct data.</a:t>
            </a:r>
          </a:p>
          <a:p>
            <a:r>
              <a:rPr lang="en-US" dirty="0"/>
              <a:t>•⁠  ⁠The front end displays the accurate results to the users</a:t>
            </a:r>
          </a:p>
        </p:txBody>
      </p:sp>
      <p:sp>
        <p:nvSpPr>
          <p:cNvPr id="4" name="Slide Number Placeholder 3"/>
          <p:cNvSpPr>
            <a:spLocks noGrp="1"/>
          </p:cNvSpPr>
          <p:nvPr>
            <p:ph type="sldNum" sz="quarter" idx="5"/>
          </p:nvPr>
        </p:nvSpPr>
        <p:spPr/>
        <p:txBody>
          <a:bodyPr/>
          <a:lstStyle/>
          <a:p>
            <a:fld id="{7C366290-4595-5745-A50F-D5EC13BAC604}" type="slidenum">
              <a:rPr lang="en-US" noProof="0" smtClean="0"/>
              <a:t>41</a:t>
            </a:fld>
            <a:endParaRPr lang="en-US" noProof="0" dirty="0"/>
          </a:p>
        </p:txBody>
      </p:sp>
    </p:spTree>
    <p:extLst>
      <p:ext uri="{BB962C8B-B14F-4D97-AF65-F5344CB8AC3E}">
        <p14:creationId xmlns:p14="http://schemas.microsoft.com/office/powerpoint/2010/main" val="2207804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4</a:t>
            </a:fld>
            <a:endParaRPr lang="en-US" noProof="0" dirty="0"/>
          </a:p>
        </p:txBody>
      </p:sp>
    </p:spTree>
    <p:extLst>
      <p:ext uri="{BB962C8B-B14F-4D97-AF65-F5344CB8AC3E}">
        <p14:creationId xmlns:p14="http://schemas.microsoft.com/office/powerpoint/2010/main" val="40848527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42</a:t>
            </a:fld>
            <a:endParaRPr lang="en-US" noProof="0" dirty="0"/>
          </a:p>
        </p:txBody>
      </p:sp>
    </p:spTree>
    <p:extLst>
      <p:ext uri="{BB962C8B-B14F-4D97-AF65-F5344CB8AC3E}">
        <p14:creationId xmlns:p14="http://schemas.microsoft.com/office/powerpoint/2010/main" val="4105550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5</a:t>
            </a:fld>
            <a:endParaRPr lang="en-US" noProof="0" dirty="0"/>
          </a:p>
        </p:txBody>
      </p:sp>
    </p:spTree>
    <p:extLst>
      <p:ext uri="{BB962C8B-B14F-4D97-AF65-F5344CB8AC3E}">
        <p14:creationId xmlns:p14="http://schemas.microsoft.com/office/powerpoint/2010/main" val="3377388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6</a:t>
            </a:fld>
            <a:endParaRPr lang="en-US" noProof="0" dirty="0"/>
          </a:p>
        </p:txBody>
      </p:sp>
    </p:spTree>
    <p:extLst>
      <p:ext uri="{BB962C8B-B14F-4D97-AF65-F5344CB8AC3E}">
        <p14:creationId xmlns:p14="http://schemas.microsoft.com/office/powerpoint/2010/main" val="817276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7</a:t>
            </a:fld>
            <a:endParaRPr lang="en-US" noProof="0" dirty="0"/>
          </a:p>
        </p:txBody>
      </p:sp>
    </p:spTree>
    <p:extLst>
      <p:ext uri="{BB962C8B-B14F-4D97-AF65-F5344CB8AC3E}">
        <p14:creationId xmlns:p14="http://schemas.microsoft.com/office/powerpoint/2010/main" val="930800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8</a:t>
            </a:fld>
            <a:endParaRPr lang="en-US" noProof="0" dirty="0"/>
          </a:p>
        </p:txBody>
      </p:sp>
    </p:spTree>
    <p:extLst>
      <p:ext uri="{BB962C8B-B14F-4D97-AF65-F5344CB8AC3E}">
        <p14:creationId xmlns:p14="http://schemas.microsoft.com/office/powerpoint/2010/main" val="3142499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9</a:t>
            </a:fld>
            <a:endParaRPr lang="en-US" noProof="0" dirty="0"/>
          </a:p>
        </p:txBody>
      </p:sp>
    </p:spTree>
    <p:extLst>
      <p:ext uri="{BB962C8B-B14F-4D97-AF65-F5344CB8AC3E}">
        <p14:creationId xmlns:p14="http://schemas.microsoft.com/office/powerpoint/2010/main" val="674091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D792B1F-855B-FC83-1023-94C0976E9848}"/>
              </a:ext>
              <a:ext uri="{C183D7F6-B498-43B3-948B-1728B52AA6E4}">
                <adec:decorative xmlns:adec="http://schemas.microsoft.com/office/drawing/2017/decorative" val="1"/>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EF359D7C-AC03-77FE-CA1D-B96B46B08D16}"/>
              </a:ext>
              <a:ext uri="{C183D7F6-B498-43B3-948B-1728B52AA6E4}">
                <adec:decorative xmlns:adec="http://schemas.microsoft.com/office/drawing/2017/decorative" val="1"/>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4" name="Freeform: Shape 33">
            <a:extLst>
              <a:ext uri="{FF2B5EF4-FFF2-40B4-BE49-F238E27FC236}">
                <a16:creationId xmlns:a16="http://schemas.microsoft.com/office/drawing/2014/main" id="{C9AA487F-3729-4692-1A21-35558A2D840B}"/>
              </a:ext>
              <a:ext uri="{C183D7F6-B498-43B3-948B-1728B52AA6E4}">
                <adec:decorative xmlns:adec="http://schemas.microsoft.com/office/drawing/2017/decorative" val="1"/>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84B8E19A-569B-855B-EBF8-C02F2998ABC8}"/>
              </a:ext>
              <a:ext uri="{C183D7F6-B498-43B3-948B-1728B52AA6E4}">
                <adec:decorative xmlns:adec="http://schemas.microsoft.com/office/drawing/2017/decorative" val="1"/>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915924" y="914400"/>
            <a:ext cx="10360152" cy="5029200"/>
          </a:xfrm>
        </p:spPr>
        <p:txBody>
          <a:bodyPr anchor="ctr"/>
          <a:lstStyle>
            <a:lvl1pPr algn="ctr">
              <a:defRPr sz="4800"/>
            </a:lvl1pPr>
          </a:lstStyle>
          <a:p>
            <a:r>
              <a:rPr lang="en-US" dirty="0"/>
              <a:t>click to add title</a:t>
            </a:r>
          </a:p>
        </p:txBody>
      </p:sp>
    </p:spTree>
    <p:extLst>
      <p:ext uri="{BB962C8B-B14F-4D97-AF65-F5344CB8AC3E}">
        <p14:creationId xmlns:p14="http://schemas.microsoft.com/office/powerpoint/2010/main" val="747404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Two Content 2">
    <p:bg>
      <p:bgPr>
        <a:solidFill>
          <a:schemeClr val="bg2"/>
        </a:solidFill>
        <a:effectLst/>
      </p:bgPr>
    </p:bg>
    <p:spTree>
      <p:nvGrpSpPr>
        <p:cNvPr id="1" name=""/>
        <p:cNvGrpSpPr/>
        <p:nvPr/>
      </p:nvGrpSpPr>
      <p:grpSpPr>
        <a:xfrm>
          <a:off x="0" y="0"/>
          <a:ext cx="0" cy="0"/>
          <a:chOff x="0" y="0"/>
          <a:chExt cx="0" cy="0"/>
        </a:xfrm>
      </p:grpSpPr>
      <p:sp>
        <p:nvSpPr>
          <p:cNvPr id="17" name="Freeform: Shape 51">
            <a:extLst>
              <a:ext uri="{FF2B5EF4-FFF2-40B4-BE49-F238E27FC236}">
                <a16:creationId xmlns:a16="http://schemas.microsoft.com/office/drawing/2014/main" id="{4A781A8E-199F-1F48-C80E-B6501B563323}"/>
              </a:ext>
              <a:ext uri="{C183D7F6-B498-43B3-948B-1728B52AA6E4}">
                <adec:decorative xmlns:adec="http://schemas.microsoft.com/office/drawing/2017/decorative" val="1"/>
              </a:ext>
            </a:extLst>
          </p:cNvPr>
          <p:cNvSpPr/>
          <p:nvPr userDrawn="1"/>
        </p:nvSpPr>
        <p:spPr>
          <a:xfrm rot="5400000">
            <a:off x="10423648" y="-93866"/>
            <a:ext cx="1698615" cy="1838087"/>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11C6679A-1B60-DCCD-7295-255649B92C60}"/>
              </a:ext>
              <a:ext uri="{C183D7F6-B498-43B3-948B-1728B52AA6E4}">
                <adec:decorative xmlns:adec="http://schemas.microsoft.com/office/drawing/2017/decorative" val="1"/>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6" name="Freeform: Shape 22">
            <a:extLst>
              <a:ext uri="{FF2B5EF4-FFF2-40B4-BE49-F238E27FC236}">
                <a16:creationId xmlns:a16="http://schemas.microsoft.com/office/drawing/2014/main" id="{1C466053-4CA7-4CBB-C1D2-19FE899BEDFC}"/>
              </a:ext>
              <a:ext uri="{C183D7F6-B498-43B3-948B-1728B52AA6E4}">
                <adec:decorative xmlns:adec="http://schemas.microsoft.com/office/drawing/2017/decorative" val="1"/>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cxnSp>
        <p:nvCxnSpPr>
          <p:cNvPr id="18" name="Straight Connector 17">
            <a:extLst>
              <a:ext uri="{FF2B5EF4-FFF2-40B4-BE49-F238E27FC236}">
                <a16:creationId xmlns:a16="http://schemas.microsoft.com/office/drawing/2014/main" id="{1100480F-88D3-CF82-FAF8-9527C86BCAE2}"/>
              </a:ext>
              <a:ext uri="{C183D7F6-B498-43B3-948B-1728B52AA6E4}">
                <adec:decorative xmlns:adec="http://schemas.microsoft.com/office/drawing/2017/decorative" val="1"/>
              </a:ext>
            </a:extLst>
          </p:cNvPr>
          <p:cNvCxnSpPr>
            <a:cxnSpLocks/>
          </p:cNvCxnSpPr>
          <p:nvPr userDrawn="1"/>
        </p:nvCxnSpPr>
        <p:spPr>
          <a:xfrm>
            <a:off x="10938933" y="6327754"/>
            <a:ext cx="414867"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
        <p:nvSpPr>
          <p:cNvPr id="5" name="Title 1">
            <a:extLst>
              <a:ext uri="{FF2B5EF4-FFF2-40B4-BE49-F238E27FC236}">
                <a16:creationId xmlns:a16="http://schemas.microsoft.com/office/drawing/2014/main" id="{05F17713-1E50-F9DA-1134-DEB4A4AEA114}"/>
              </a:ext>
            </a:extLst>
          </p:cNvPr>
          <p:cNvSpPr>
            <a:spLocks noGrp="1"/>
          </p:cNvSpPr>
          <p:nvPr>
            <p:ph type="title"/>
          </p:nvPr>
        </p:nvSpPr>
        <p:spPr>
          <a:xfrm>
            <a:off x="914400" y="914400"/>
            <a:ext cx="10360152" cy="914400"/>
          </a:xfrm>
        </p:spPr>
        <p:txBody>
          <a:bodyPr anchor="b" anchorCtr="0"/>
          <a:lstStyle>
            <a:lvl1pPr>
              <a:defRPr sz="3200"/>
            </a:lvl1pPr>
          </a:lstStyle>
          <a:p>
            <a:r>
              <a:rPr lang="en-US"/>
              <a:t>Click to edit Master title style</a:t>
            </a:r>
            <a:endParaRPr lang="en-US" dirty="0"/>
          </a:p>
        </p:txBody>
      </p:sp>
      <p:sp>
        <p:nvSpPr>
          <p:cNvPr id="3" name="Content Placeholder 6">
            <a:extLst>
              <a:ext uri="{FF2B5EF4-FFF2-40B4-BE49-F238E27FC236}">
                <a16:creationId xmlns:a16="http://schemas.microsoft.com/office/drawing/2014/main" id="{05A7D8CB-7B8B-DA38-6E7E-0DAEB7D29967}"/>
              </a:ext>
            </a:extLst>
          </p:cNvPr>
          <p:cNvSpPr>
            <a:spLocks noGrp="1"/>
          </p:cNvSpPr>
          <p:nvPr>
            <p:ph sz="quarter" idx="12"/>
          </p:nvPr>
        </p:nvSpPr>
        <p:spPr>
          <a:xfrm>
            <a:off x="914399" y="2039111"/>
            <a:ext cx="2816352" cy="3840480"/>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6">
            <a:extLst>
              <a:ext uri="{FF2B5EF4-FFF2-40B4-BE49-F238E27FC236}">
                <a16:creationId xmlns:a16="http://schemas.microsoft.com/office/drawing/2014/main" id="{CE441B96-235E-1744-83C7-22A1E6ED8BB3}"/>
              </a:ext>
            </a:extLst>
          </p:cNvPr>
          <p:cNvSpPr>
            <a:spLocks noGrp="1"/>
          </p:cNvSpPr>
          <p:nvPr>
            <p:ph sz="quarter" idx="13"/>
          </p:nvPr>
        </p:nvSpPr>
        <p:spPr>
          <a:xfrm>
            <a:off x="4097800" y="2039111"/>
            <a:ext cx="6949440" cy="3840480"/>
          </a:xfrm>
        </p:spPr>
        <p:txBody>
          <a:bodyPr>
            <a:normAutofit/>
          </a:bodyPr>
          <a:lstStyle>
            <a:lvl1pPr marL="228600" indent="-228600">
              <a:buFont typeface="Courier New" panose="02070309020205020404" pitchFamily="49" charset="0"/>
              <a:buChar char="o"/>
              <a:defRPr sz="2000"/>
            </a:lvl1pPr>
            <a:lvl2pPr marL="685800" indent="-228600">
              <a:spcBef>
                <a:spcPts val="1000"/>
              </a:spcBef>
              <a:buFont typeface="Courier New" panose="02070309020205020404" pitchFamily="49" charset="0"/>
              <a:buChar char="o"/>
              <a:defRPr sz="2000"/>
            </a:lvl2pPr>
            <a:lvl3pPr marL="1143000" indent="-228600">
              <a:spcBef>
                <a:spcPts val="1000"/>
              </a:spcBef>
              <a:buFont typeface="Courier New" panose="02070309020205020404" pitchFamily="49" charset="0"/>
              <a:buChar char="o"/>
              <a:defRPr sz="2000"/>
            </a:lvl3pPr>
            <a:lvl4pPr marL="1600200" indent="-228600">
              <a:spcBef>
                <a:spcPts val="1000"/>
              </a:spcBef>
              <a:buFont typeface="Courier New" panose="02070309020205020404" pitchFamily="49" charset="0"/>
              <a:buChar char="o"/>
              <a:defRPr sz="2000"/>
            </a:lvl4pPr>
            <a:lvl5pPr marL="20574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a:extLst>
              <a:ext uri="{FF2B5EF4-FFF2-40B4-BE49-F238E27FC236}">
                <a16:creationId xmlns:a16="http://schemas.microsoft.com/office/drawing/2014/main" id="{CF605979-8A00-C008-E1AA-6AC1F9EABEAF}"/>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2236171487"/>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p:bg>
      <p:bgPr>
        <a:solidFill>
          <a:schemeClr val="bg2"/>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B05A86D8-26B0-1ADB-0CE2-B445D2A2866D}"/>
              </a:ext>
              <a:ext uri="{C183D7F6-B498-43B3-948B-1728B52AA6E4}">
                <adec:decorative xmlns:adec="http://schemas.microsoft.com/office/drawing/2017/decorative" val="1"/>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33A68E8B-64DF-46D3-2FA2-4BBBBF8BFB15}"/>
              </a:ext>
              <a:ext uri="{C183D7F6-B498-43B3-948B-1728B52AA6E4}">
                <adec:decorative xmlns:adec="http://schemas.microsoft.com/office/drawing/2017/decorative" val="1"/>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0" name="Title 1">
            <a:extLst>
              <a:ext uri="{FF2B5EF4-FFF2-40B4-BE49-F238E27FC236}">
                <a16:creationId xmlns:a16="http://schemas.microsoft.com/office/drawing/2014/main" id="{20AE86F9-DD66-DE05-383C-6220D559B0DF}"/>
              </a:ext>
            </a:extLst>
          </p:cNvPr>
          <p:cNvSpPr>
            <a:spLocks noGrp="1"/>
          </p:cNvSpPr>
          <p:nvPr userDrawn="1">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6" name="Content Placeholder 6">
            <a:extLst>
              <a:ext uri="{FF2B5EF4-FFF2-40B4-BE49-F238E27FC236}">
                <a16:creationId xmlns:a16="http://schemas.microsoft.com/office/drawing/2014/main" id="{1B0F4867-5345-BF6B-3402-DEEC3D2DDF90}"/>
              </a:ext>
            </a:extLst>
          </p:cNvPr>
          <p:cNvSpPr>
            <a:spLocks noGrp="1"/>
          </p:cNvSpPr>
          <p:nvPr>
            <p:ph sz="quarter" idx="13"/>
          </p:nvPr>
        </p:nvSpPr>
        <p:spPr>
          <a:xfrm>
            <a:off x="914399" y="2039111"/>
            <a:ext cx="6729984" cy="3840480"/>
          </a:xfrm>
        </p:spPr>
        <p:txBody>
          <a:bodyPr>
            <a:normAutofit/>
          </a:bodyPr>
          <a:lstStyle>
            <a:lvl1pPr marL="228600" indent="-228600">
              <a:buFont typeface="Courier New" panose="02070309020205020404" pitchFamily="49" charset="0"/>
              <a:buChar char="o"/>
              <a:defRPr sz="2000" cap="all" baseline="0"/>
            </a:lvl1pPr>
            <a:lvl2pPr marL="685800" indent="-228600">
              <a:spcBef>
                <a:spcPts val="1000"/>
              </a:spcBef>
              <a:buFont typeface="Courier New" panose="02070309020205020404" pitchFamily="49" charset="0"/>
              <a:buChar char="o"/>
              <a:defRPr sz="2000"/>
            </a:lvl2pPr>
            <a:lvl3pPr marL="1143000" indent="-228600">
              <a:spcBef>
                <a:spcPts val="1000"/>
              </a:spcBef>
              <a:buFont typeface="Courier New" panose="02070309020205020404" pitchFamily="49" charset="0"/>
              <a:buChar char="o"/>
              <a:defRPr sz="2000"/>
            </a:lvl3pPr>
            <a:lvl4pPr marL="1600200" indent="-228600">
              <a:spcBef>
                <a:spcPts val="1000"/>
              </a:spcBef>
              <a:buFont typeface="Courier New" panose="02070309020205020404" pitchFamily="49" charset="0"/>
              <a:buChar char="o"/>
              <a:defRPr sz="2000"/>
            </a:lvl4pPr>
            <a:lvl5pPr marL="20574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Content Placeholder 6">
            <a:extLst>
              <a:ext uri="{FF2B5EF4-FFF2-40B4-BE49-F238E27FC236}">
                <a16:creationId xmlns:a16="http://schemas.microsoft.com/office/drawing/2014/main" id="{B693A8C2-EDAB-3C2B-00D3-3B9F9D64ACDC}"/>
              </a:ext>
            </a:extLst>
          </p:cNvPr>
          <p:cNvSpPr>
            <a:spLocks noGrp="1"/>
          </p:cNvSpPr>
          <p:nvPr>
            <p:ph sz="quarter" idx="12"/>
          </p:nvPr>
        </p:nvSpPr>
        <p:spPr>
          <a:xfrm>
            <a:off x="8113472" y="2039111"/>
            <a:ext cx="3163824" cy="3840480"/>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a:extLst>
              <a:ext uri="{FF2B5EF4-FFF2-40B4-BE49-F238E27FC236}">
                <a16:creationId xmlns:a16="http://schemas.microsoft.com/office/drawing/2014/main" id="{4CE52DCD-6B80-A17A-B12C-76D628BAF304}"/>
              </a:ext>
            </a:extLst>
          </p:cNvPr>
          <p:cNvSpPr>
            <a:spLocks noGrp="1"/>
          </p:cNvSpPr>
          <p:nvPr userDrawn="1">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394231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5">
    <p:bg>
      <p:bgPr>
        <a:solidFill>
          <a:schemeClr val="bg2"/>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CADEA8BB-3550-ABDA-99A6-455084D5D432}"/>
              </a:ext>
              <a:ext uri="{C183D7F6-B498-43B3-948B-1728B52AA6E4}">
                <adec:decorative xmlns:adec="http://schemas.microsoft.com/office/drawing/2017/decorative" val="1"/>
              </a:ext>
            </a:extLst>
          </p:cNvPr>
          <p:cNvSpPr>
            <a:spLocks/>
          </p:cNvSpPr>
          <p:nvPr userDrawn="1"/>
        </p:nvSpPr>
        <p:spPr>
          <a:xfrm>
            <a:off x="0" y="3271424"/>
            <a:ext cx="12192000" cy="3586577"/>
          </a:xfrm>
          <a:custGeom>
            <a:avLst/>
            <a:gdLst>
              <a:gd name="connsiteX0" fmla="*/ 1849560 w 12192000"/>
              <a:gd name="connsiteY0" fmla="*/ 803 h 3586577"/>
              <a:gd name="connsiteX1" fmla="*/ 2779308 w 12192000"/>
              <a:gd name="connsiteY1" fmla="*/ 191654 h 3586577"/>
              <a:gd name="connsiteX2" fmla="*/ 3529993 w 12192000"/>
              <a:gd name="connsiteY2" fmla="*/ 614650 h 3586577"/>
              <a:gd name="connsiteX3" fmla="*/ 5271921 w 12192000"/>
              <a:gd name="connsiteY3" fmla="*/ 1300408 h 3586577"/>
              <a:gd name="connsiteX4" fmla="*/ 6940105 w 12192000"/>
              <a:gd name="connsiteY4" fmla="*/ 1192018 h 3586577"/>
              <a:gd name="connsiteX5" fmla="*/ 8301823 w 12192000"/>
              <a:gd name="connsiteY5" fmla="*/ 780730 h 3586577"/>
              <a:gd name="connsiteX6" fmla="*/ 12120288 w 12192000"/>
              <a:gd name="connsiteY6" fmla="*/ 561429 h 3586577"/>
              <a:gd name="connsiteX7" fmla="*/ 12192000 w 12192000"/>
              <a:gd name="connsiteY7" fmla="*/ 591187 h 3586577"/>
              <a:gd name="connsiteX8" fmla="*/ 12192000 w 12192000"/>
              <a:gd name="connsiteY8" fmla="*/ 3586577 h 3586577"/>
              <a:gd name="connsiteX9" fmla="*/ 0 w 12192000"/>
              <a:gd name="connsiteY9" fmla="*/ 3586577 h 3586577"/>
              <a:gd name="connsiteX10" fmla="*/ 0 w 12192000"/>
              <a:gd name="connsiteY10" fmla="*/ 671712 h 3586577"/>
              <a:gd name="connsiteX11" fmla="*/ 66994 w 12192000"/>
              <a:gd name="connsiteY11" fmla="*/ 616810 h 3586577"/>
              <a:gd name="connsiteX12" fmla="*/ 314608 w 12192000"/>
              <a:gd name="connsiteY12" fmla="*/ 447849 h 3586577"/>
              <a:gd name="connsiteX13" fmla="*/ 1849560 w 12192000"/>
              <a:gd name="connsiteY13" fmla="*/ 803 h 358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3586577">
                <a:moveTo>
                  <a:pt x="1849560" y="803"/>
                </a:moveTo>
                <a:cubicBezTo>
                  <a:pt x="2158708" y="8598"/>
                  <a:pt x="2468821" y="73153"/>
                  <a:pt x="2779308" y="191654"/>
                </a:cubicBezTo>
                <a:cubicBezTo>
                  <a:pt x="3056080" y="297323"/>
                  <a:pt x="3289358" y="460148"/>
                  <a:pt x="3529993" y="614650"/>
                </a:cubicBezTo>
                <a:cubicBezTo>
                  <a:pt x="4050027" y="948769"/>
                  <a:pt x="4615367" y="1204778"/>
                  <a:pt x="5271921" y="1300408"/>
                </a:cubicBezTo>
                <a:cubicBezTo>
                  <a:pt x="5824636"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3586577"/>
                </a:lnTo>
                <a:lnTo>
                  <a:pt x="0" y="3586577"/>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F0A8F0DB-3D3D-DC0F-84AC-4386B58AD6E5}"/>
              </a:ext>
              <a:ext uri="{C183D7F6-B498-43B3-948B-1728B52AA6E4}">
                <adec:decorative xmlns:adec="http://schemas.microsoft.com/office/drawing/2017/decorative" val="1"/>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alpha val="60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userDrawn="1">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7" name="Table Placeholder 4">
            <a:extLst>
              <a:ext uri="{FF2B5EF4-FFF2-40B4-BE49-F238E27FC236}">
                <a16:creationId xmlns:a16="http://schemas.microsoft.com/office/drawing/2014/main" id="{A8715227-A125-7CA3-B8F5-9D5894E8C981}"/>
              </a:ext>
            </a:extLst>
          </p:cNvPr>
          <p:cNvSpPr>
            <a:spLocks noGrp="1"/>
          </p:cNvSpPr>
          <p:nvPr>
            <p:ph type="tbl" sz="quarter" idx="14"/>
          </p:nvPr>
        </p:nvSpPr>
        <p:spPr>
          <a:xfrm>
            <a:off x="914400" y="2039111"/>
            <a:ext cx="10360025" cy="3374136"/>
          </a:xfrm>
        </p:spPr>
        <p:txBody>
          <a:bodyPr/>
          <a:lstStyle/>
          <a:p>
            <a:r>
              <a:rPr lang="en-US"/>
              <a:t>Click icon to add table</a:t>
            </a:r>
          </a:p>
        </p:txBody>
      </p:sp>
      <p:sp>
        <p:nvSpPr>
          <p:cNvPr id="3" name="Slide Number Placeholder 5">
            <a:extLst>
              <a:ext uri="{FF2B5EF4-FFF2-40B4-BE49-F238E27FC236}">
                <a16:creationId xmlns:a16="http://schemas.microsoft.com/office/drawing/2014/main" id="{CEC2E35B-5EFD-B330-984C-15A012C90B8A}"/>
              </a:ext>
            </a:extLst>
          </p:cNvPr>
          <p:cNvSpPr>
            <a:spLocks noGrp="1"/>
          </p:cNvSpPr>
          <p:nvPr userDrawn="1">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230627489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2"/>
        </a:solidFill>
        <a:effectLst/>
      </p:bgPr>
    </p:b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686C03E6-655F-A394-4461-7BC878C418BB}"/>
              </a:ext>
              <a:ext uri="{C183D7F6-B498-43B3-948B-1728B52AA6E4}">
                <adec:decorative xmlns:adec="http://schemas.microsoft.com/office/drawing/2017/decorative" val="1"/>
              </a:ext>
            </a:extLst>
          </p:cNvPr>
          <p:cNvSpPr/>
          <p:nvPr userDrawn="1"/>
        </p:nvSpPr>
        <p:spPr>
          <a:xfrm>
            <a:off x="-17145" y="3001406"/>
            <a:ext cx="3865902" cy="3856595"/>
          </a:xfrm>
          <a:custGeom>
            <a:avLst/>
            <a:gdLst>
              <a:gd name="connsiteX0" fmla="*/ 0 w 3865902"/>
              <a:gd name="connsiteY0" fmla="*/ 0 h 3856595"/>
              <a:gd name="connsiteX1" fmla="*/ 36224 w 3865902"/>
              <a:gd name="connsiteY1" fmla="*/ 87499 h 3856595"/>
              <a:gd name="connsiteX2" fmla="*/ 560241 w 3865902"/>
              <a:gd name="connsiteY2" fmla="*/ 881472 h 3856595"/>
              <a:gd name="connsiteX3" fmla="*/ 1285567 w 3865902"/>
              <a:gd name="connsiteY3" fmla="*/ 1323684 h 3856595"/>
              <a:gd name="connsiteX4" fmla="*/ 1971938 w 3865902"/>
              <a:gd name="connsiteY4" fmla="*/ 1550422 h 3856595"/>
              <a:gd name="connsiteX5" fmla="*/ 3782327 w 3865902"/>
              <a:gd name="connsiteY5" fmla="*/ 2888188 h 3856595"/>
              <a:gd name="connsiteX6" fmla="*/ 3865611 w 3865902"/>
              <a:gd name="connsiteY6" fmla="*/ 3435831 h 3856595"/>
              <a:gd name="connsiteX7" fmla="*/ 3805121 w 3865902"/>
              <a:gd name="connsiteY7" fmla="*/ 3842880 h 3856595"/>
              <a:gd name="connsiteX8" fmla="*/ 3800674 w 3865902"/>
              <a:gd name="connsiteY8" fmla="*/ 3856595 h 3856595"/>
              <a:gd name="connsiteX9" fmla="*/ 0 w 3865902"/>
              <a:gd name="connsiteY9" fmla="*/ 3856595 h 385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5902" h="3856595">
                <a:moveTo>
                  <a:pt x="0" y="0"/>
                </a:moveTo>
                <a:lnTo>
                  <a:pt x="36224" y="87499"/>
                </a:lnTo>
                <a:cubicBezTo>
                  <a:pt x="154868" y="378336"/>
                  <a:pt x="315166" y="649927"/>
                  <a:pt x="560241" y="881472"/>
                </a:cubicBezTo>
                <a:cubicBezTo>
                  <a:pt x="766493" y="1076486"/>
                  <a:pt x="1013912" y="1216159"/>
                  <a:pt x="1285567" y="1323684"/>
                </a:cubicBezTo>
                <a:cubicBezTo>
                  <a:pt x="1588934" y="1443752"/>
                  <a:pt x="1777483" y="1493740"/>
                  <a:pt x="1971938" y="1550422"/>
                </a:cubicBezTo>
                <a:cubicBezTo>
                  <a:pt x="2188057" y="1613391"/>
                  <a:pt x="3470229" y="1987236"/>
                  <a:pt x="3782327" y="2888188"/>
                </a:cubicBezTo>
                <a:cubicBezTo>
                  <a:pt x="3866366" y="3130827"/>
                  <a:pt x="3867057" y="3372562"/>
                  <a:pt x="3865611" y="3435831"/>
                </a:cubicBezTo>
                <a:cubicBezTo>
                  <a:pt x="3862378" y="3575611"/>
                  <a:pt x="3840731" y="3710985"/>
                  <a:pt x="3805121" y="3842880"/>
                </a:cubicBezTo>
                <a:lnTo>
                  <a:pt x="3800674" y="3856595"/>
                </a:lnTo>
                <a:lnTo>
                  <a:pt x="0" y="3856595"/>
                </a:ln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BF7A62BA-11D3-585A-8CBD-5E0FB4DE522D}"/>
              </a:ext>
              <a:ext uri="{C183D7F6-B498-43B3-948B-1728B52AA6E4}">
                <adec:decorative xmlns:adec="http://schemas.microsoft.com/office/drawing/2017/decorative" val="1"/>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8E1AE81E-772F-B009-AF15-C0FC060518A7}"/>
              </a:ext>
              <a:ext uri="{C183D7F6-B498-43B3-948B-1728B52AA6E4}">
                <adec:decorative xmlns:adec="http://schemas.microsoft.com/office/drawing/2017/decorative" val="1"/>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userDrawn="1">
            <p:ph type="ctrTitle" hasCustomPrompt="1"/>
          </p:nvPr>
        </p:nvSpPr>
        <p:spPr>
          <a:xfrm>
            <a:off x="914400" y="914400"/>
            <a:ext cx="5641848" cy="5029200"/>
          </a:xfrm>
        </p:spPr>
        <p:txBody>
          <a:bodyPr anchor="ctr"/>
          <a:lstStyle>
            <a:lvl1pPr algn="l">
              <a:defRPr sz="4800"/>
            </a:lvl1pPr>
          </a:lstStyle>
          <a:p>
            <a:r>
              <a:rPr lang="en-US" dirty="0"/>
              <a:t>click to add title</a:t>
            </a:r>
          </a:p>
        </p:txBody>
      </p:sp>
      <p:sp>
        <p:nvSpPr>
          <p:cNvPr id="3" name="Content Placeholder 6">
            <a:extLst>
              <a:ext uri="{FF2B5EF4-FFF2-40B4-BE49-F238E27FC236}">
                <a16:creationId xmlns:a16="http://schemas.microsoft.com/office/drawing/2014/main" id="{436A1765-4F66-C345-840A-D6C73BD96BB8}"/>
              </a:ext>
            </a:extLst>
          </p:cNvPr>
          <p:cNvSpPr>
            <a:spLocks noGrp="1"/>
          </p:cNvSpPr>
          <p:nvPr>
            <p:ph sz="quarter" idx="13"/>
          </p:nvPr>
        </p:nvSpPr>
        <p:spPr>
          <a:xfrm>
            <a:off x="6848856" y="914400"/>
            <a:ext cx="3867912" cy="5029200"/>
          </a:xfrm>
        </p:spPr>
        <p:txBody>
          <a:bodyPr anchor="ctr">
            <a:normAutofit/>
          </a:bodyPr>
          <a:lstStyle>
            <a:lvl1pPr marL="0" indent="0">
              <a:buFont typeface="Courier New" panose="02070309020205020404" pitchFamily="49" charset="0"/>
              <a:buNone/>
              <a:defRPr sz="2000" cap="all" baseline="0"/>
            </a:lvl1pPr>
            <a:lvl2pPr marL="0" indent="0">
              <a:spcBef>
                <a:spcPts val="1000"/>
              </a:spcBef>
              <a:buFont typeface="Courier New" panose="02070309020205020404" pitchFamily="49" charset="0"/>
              <a:buNone/>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71584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DCC72F6-C144-5508-40C5-E1B3FC085B94}"/>
              </a:ext>
              <a:ext uri="{C183D7F6-B498-43B3-948B-1728B52AA6E4}">
                <adec:decorative xmlns:adec="http://schemas.microsoft.com/office/drawing/2017/decorative" val="1"/>
              </a:ext>
            </a:extLst>
          </p:cNvPr>
          <p:cNvGrpSpPr/>
          <p:nvPr userDrawn="1"/>
        </p:nvGrpSpPr>
        <p:grpSpPr>
          <a:xfrm flipH="1">
            <a:off x="8970744" y="5209684"/>
            <a:ext cx="3221255" cy="1682471"/>
            <a:chOff x="-1483620" y="3988558"/>
            <a:chExt cx="4239452" cy="2903598"/>
          </a:xfrm>
        </p:grpSpPr>
        <p:sp>
          <p:nvSpPr>
            <p:cNvPr id="4" name="Freeform: Shape 3">
              <a:extLst>
                <a:ext uri="{FF2B5EF4-FFF2-40B4-BE49-F238E27FC236}">
                  <a16:creationId xmlns:a16="http://schemas.microsoft.com/office/drawing/2014/main" id="{FF76D2EA-2C6E-B0B2-DC0D-F9EF636E5856}"/>
                </a:ext>
                <a:ext uri="{C183D7F6-B498-43B3-948B-1728B52AA6E4}">
                  <adec:decorative xmlns:adec="http://schemas.microsoft.com/office/drawing/2017/decorative" val="1"/>
                </a:ext>
              </a:extLst>
            </p:cNvPr>
            <p:cNvSpPr/>
            <p:nvPr/>
          </p:nvSpPr>
          <p:spPr>
            <a:xfrm>
              <a:off x="325717"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5" name="Freeform: Shape 4">
              <a:extLst>
                <a:ext uri="{FF2B5EF4-FFF2-40B4-BE49-F238E27FC236}">
                  <a16:creationId xmlns:a16="http://schemas.microsoft.com/office/drawing/2014/main" id="{90315871-F40F-D512-8E3F-B40F36BD4224}"/>
                </a:ext>
                <a:ext uri="{C183D7F6-B498-43B3-948B-1728B52AA6E4}">
                  <adec:decorative xmlns:adec="http://schemas.microsoft.com/office/drawing/2017/decorative" val="1"/>
                </a:ext>
              </a:extLst>
            </p:cNvPr>
            <p:cNvSpPr/>
            <p:nvPr/>
          </p:nvSpPr>
          <p:spPr>
            <a:xfrm>
              <a:off x="-1483620"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6" name="Freeform: Shape 5">
            <a:extLst>
              <a:ext uri="{FF2B5EF4-FFF2-40B4-BE49-F238E27FC236}">
                <a16:creationId xmlns:a16="http://schemas.microsoft.com/office/drawing/2014/main" id="{10C11C1A-EFCF-278A-D083-93F07D4DEA67}"/>
              </a:ext>
              <a:ext uri="{C183D7F6-B498-43B3-948B-1728B52AA6E4}">
                <adec:decorative xmlns:adec="http://schemas.microsoft.com/office/drawing/2017/decorative" val="1"/>
              </a:ext>
            </a:extLst>
          </p:cNvPr>
          <p:cNvSpPr/>
          <p:nvPr userDrawn="1"/>
        </p:nvSpPr>
        <p:spPr>
          <a:xfrm rot="10800000">
            <a:off x="10332231" y="4321742"/>
            <a:ext cx="1859768" cy="253625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Slide Number Placeholder 5">
            <a:extLst>
              <a:ext uri="{FF2B5EF4-FFF2-40B4-BE49-F238E27FC236}">
                <a16:creationId xmlns:a16="http://schemas.microsoft.com/office/drawing/2014/main" id="{5B1E4400-E511-F21B-0AFD-0D362BA52FF0}"/>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l">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021782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genda 2">
    <p:bg>
      <p:bgPr>
        <a:solidFill>
          <a:schemeClr val="bg2"/>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941984E2-3225-05D3-3A3D-9D5F5840ED60}"/>
              </a:ext>
              <a:ext uri="{C183D7F6-B498-43B3-948B-1728B52AA6E4}">
                <adec:decorative xmlns:adec="http://schemas.microsoft.com/office/drawing/2017/decorative" val="1"/>
              </a:ext>
            </a:extLst>
          </p:cNvPr>
          <p:cNvSpPr/>
          <p:nvPr userDrawn="1"/>
        </p:nvSpPr>
        <p:spPr>
          <a:xfrm>
            <a:off x="-10955" y="0"/>
            <a:ext cx="6558260" cy="6858000"/>
          </a:xfrm>
          <a:custGeom>
            <a:avLst/>
            <a:gdLst>
              <a:gd name="connsiteX0" fmla="*/ 0 w 6558260"/>
              <a:gd name="connsiteY0" fmla="*/ 0 h 6858000"/>
              <a:gd name="connsiteX1" fmla="*/ 5115438 w 6558260"/>
              <a:gd name="connsiteY1" fmla="*/ 0 h 6858000"/>
              <a:gd name="connsiteX2" fmla="*/ 5238365 w 6558260"/>
              <a:gd name="connsiteY2" fmla="*/ 66359 h 6858000"/>
              <a:gd name="connsiteX3" fmla="*/ 6291520 w 6558260"/>
              <a:gd name="connsiteY3" fmla="*/ 1269725 h 6858000"/>
              <a:gd name="connsiteX4" fmla="*/ 6458331 w 6558260"/>
              <a:gd name="connsiteY4" fmla="*/ 3184523 h 6858000"/>
              <a:gd name="connsiteX5" fmla="*/ 5040408 w 6558260"/>
              <a:gd name="connsiteY5" fmla="*/ 4821851 h 6858000"/>
              <a:gd name="connsiteX6" fmla="*/ 4308904 w 6558260"/>
              <a:gd name="connsiteY6" fmla="*/ 5001158 h 6858000"/>
              <a:gd name="connsiteX7" fmla="*/ 2788379 w 6558260"/>
              <a:gd name="connsiteY7" fmla="*/ 5605778 h 6858000"/>
              <a:gd name="connsiteX8" fmla="*/ 1789804 w 6558260"/>
              <a:gd name="connsiteY8" fmla="*/ 6672529 h 6858000"/>
              <a:gd name="connsiteX9" fmla="*/ 1681243 w 6558260"/>
              <a:gd name="connsiteY9" fmla="*/ 6840787 h 6858000"/>
              <a:gd name="connsiteX10" fmla="*/ 1670576 w 6558260"/>
              <a:gd name="connsiteY10" fmla="*/ 6858000 h 6858000"/>
              <a:gd name="connsiteX11" fmla="*/ 0 w 655826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58260" h="6858000">
                <a:moveTo>
                  <a:pt x="0" y="0"/>
                </a:moveTo>
                <a:lnTo>
                  <a:pt x="5115438" y="0"/>
                </a:lnTo>
                <a:lnTo>
                  <a:pt x="5238365" y="66359"/>
                </a:lnTo>
                <a:cubicBezTo>
                  <a:pt x="5682224" y="338566"/>
                  <a:pt x="6040902" y="730462"/>
                  <a:pt x="6291520" y="1269725"/>
                </a:cubicBezTo>
                <a:cubicBezTo>
                  <a:pt x="6564184" y="1856367"/>
                  <a:pt x="6642164" y="2496371"/>
                  <a:pt x="6458331" y="3184523"/>
                </a:cubicBezTo>
                <a:cubicBezTo>
                  <a:pt x="6242848" y="3991449"/>
                  <a:pt x="5757187" y="4528124"/>
                  <a:pt x="5040408" y="4821851"/>
                </a:cubicBezTo>
                <a:cubicBezTo>
                  <a:pt x="4800781" y="4920015"/>
                  <a:pt x="4554699" y="4955733"/>
                  <a:pt x="4308904" y="5001158"/>
                </a:cubicBezTo>
                <a:cubicBezTo>
                  <a:pt x="3777583" y="5099178"/>
                  <a:pt x="3264096" y="5274085"/>
                  <a:pt x="2788379" y="5605778"/>
                </a:cubicBezTo>
                <a:cubicBezTo>
                  <a:pt x="2387773" y="5884873"/>
                  <a:pt x="2065959" y="6252666"/>
                  <a:pt x="1789804" y="6672529"/>
                </a:cubicBezTo>
                <a:cubicBezTo>
                  <a:pt x="1751257" y="6731138"/>
                  <a:pt x="1715181" y="6787110"/>
                  <a:pt x="1681243" y="6840787"/>
                </a:cubicBezTo>
                <a:lnTo>
                  <a:pt x="167057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id="{070813B7-403A-9A3E-5E5C-44C1680DE4C3}"/>
              </a:ext>
              <a:ext uri="{C183D7F6-B498-43B3-948B-1728B52AA6E4}">
                <adec:decorative xmlns:adec="http://schemas.microsoft.com/office/drawing/2017/decorative" val="1"/>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7A7BB3C1-4B05-D5B3-C61C-1CD390CEEF2B}"/>
              </a:ext>
              <a:ext uri="{C183D7F6-B498-43B3-948B-1728B52AA6E4}">
                <adec:decorative xmlns:adec="http://schemas.microsoft.com/office/drawing/2017/decorative" val="1"/>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6" name="Freeform: Shape 25">
            <a:extLst>
              <a:ext uri="{FF2B5EF4-FFF2-40B4-BE49-F238E27FC236}">
                <a16:creationId xmlns:a16="http://schemas.microsoft.com/office/drawing/2014/main" id="{CE6955A7-F39A-1FBB-FF32-C6F0E3289273}"/>
              </a:ext>
              <a:ext uri="{C183D7F6-B498-43B3-948B-1728B52AA6E4}">
                <adec:decorative xmlns:adec="http://schemas.microsoft.com/office/drawing/2017/decorative" val="1"/>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1001467" y="914400"/>
            <a:ext cx="5641848" cy="5029200"/>
          </a:xfrm>
        </p:spPr>
        <p:txBody>
          <a:bodyPr anchor="ctr" anchorCtr="0"/>
          <a:lstStyle>
            <a:lvl1pPr algn="l">
              <a:defRPr sz="3200">
                <a:solidFill>
                  <a:schemeClr val="accent1"/>
                </a:solidFill>
              </a:defRPr>
            </a:lvl1pPr>
          </a:lstStyle>
          <a:p>
            <a:r>
              <a:rPr lang="en-US" dirty="0"/>
              <a:t>click to add title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hasCustomPrompt="1"/>
          </p:nvPr>
        </p:nvSpPr>
        <p:spPr>
          <a:xfrm>
            <a:off x="6868956" y="1143000"/>
            <a:ext cx="4190999" cy="4679830"/>
          </a:xfrm>
        </p:spPr>
        <p:txBody>
          <a:bodyPr/>
          <a:lstStyle>
            <a:lvl1pPr marL="0" indent="0" algn="r">
              <a:buNone/>
              <a:defRPr sz="2400" cap="all" baseline="0"/>
            </a:lvl1pPr>
            <a:lvl2pPr marL="457200" indent="0" algn="r">
              <a:buNone/>
              <a:defRPr sz="1800">
                <a:latin typeface="+mj-lt"/>
              </a:defRPr>
            </a:lvl2pPr>
            <a:lvl3pPr marL="914400" indent="0" algn="r">
              <a:buNone/>
              <a:defRPr/>
            </a:lvl3pPr>
            <a:lvl4pPr marL="1371600" indent="0" algn="r">
              <a:buNone/>
              <a:defRPr/>
            </a:lvl4pPr>
            <a:lvl5pPr marL="1828800" indent="0" algn="r">
              <a:buNone/>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0575627"/>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2">
    <p:bg>
      <p:bgPr>
        <a:solidFill>
          <a:schemeClr val="bg2"/>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6890132-DB42-A903-1EAB-CA29D3F04340}"/>
              </a:ext>
            </a:extLst>
          </p:cNvPr>
          <p:cNvSpPr>
            <a:spLocks noGrp="1"/>
          </p:cNvSpPr>
          <p:nvPr>
            <p:ph type="title" hasCustomPrompt="1"/>
          </p:nvPr>
        </p:nvSpPr>
        <p:spPr>
          <a:xfrm>
            <a:off x="914400" y="914400"/>
            <a:ext cx="5641848" cy="5029200"/>
          </a:xfrm>
        </p:spPr>
        <p:txBody>
          <a:bodyPr anchor="ctr"/>
          <a:lstStyle>
            <a:lvl1pPr>
              <a:lnSpc>
                <a:spcPct val="75000"/>
              </a:lnSpc>
              <a:defRPr sz="4800"/>
            </a:lvl1pPr>
          </a:lstStyle>
          <a:p>
            <a:r>
              <a:rPr lang="en-US" dirty="0"/>
              <a:t>click to add title</a:t>
            </a:r>
          </a:p>
        </p:txBody>
      </p:sp>
      <p:pic>
        <p:nvPicPr>
          <p:cNvPr id="9" name="Picture 8">
            <a:extLst>
              <a:ext uri="{FF2B5EF4-FFF2-40B4-BE49-F238E27FC236}">
                <a16:creationId xmlns:a16="http://schemas.microsoft.com/office/drawing/2014/main" id="{B5ED90D1-D640-D115-6711-35DE812FC014}"/>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r="30186" b="9728"/>
          <a:stretch/>
        </p:blipFill>
        <p:spPr>
          <a:xfrm>
            <a:off x="6768197" y="1875319"/>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 uri="{C183D7F6-B498-43B3-948B-1728B52AA6E4}">
                <adec:decorative xmlns:adec="http://schemas.microsoft.com/office/drawing/2017/decorative" val="1"/>
              </a:ext>
            </a:extLst>
          </p:cNvPr>
          <p:cNvSpPr/>
          <p:nvPr userDrawn="1"/>
        </p:nvSpPr>
        <p:spPr>
          <a:xfrm>
            <a:off x="6867286" y="1"/>
            <a:ext cx="5324716" cy="6417732"/>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401941" y="0"/>
            <a:ext cx="4790059" cy="6587067"/>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t">
            <a:noAutofit/>
          </a:bodyPr>
          <a:lstStyle>
            <a:lvl1pPr marL="0" indent="0" algn="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659711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1">
    <p:bg>
      <p:bgPr>
        <a:solidFill>
          <a:schemeClr val="bg2"/>
        </a:solidFill>
        <a:effectLst/>
      </p:bgPr>
    </p:bg>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D24A04BE-9BA3-80DD-EE68-A8B8BA08532B}"/>
              </a:ext>
              <a:ext uri="{C183D7F6-B498-43B3-948B-1728B52AA6E4}">
                <adec:decorative xmlns:adec="http://schemas.microsoft.com/office/drawing/2017/decorative" val="1"/>
              </a:ext>
            </a:extLst>
          </p:cNvPr>
          <p:cNvSpPr/>
          <p:nvPr userDrawn="1"/>
        </p:nvSpPr>
        <p:spPr>
          <a:xfrm>
            <a:off x="6918777" y="0"/>
            <a:ext cx="5288935" cy="6857999"/>
          </a:xfrm>
          <a:custGeom>
            <a:avLst/>
            <a:gdLst>
              <a:gd name="connsiteX0" fmla="*/ 5288935 w 5288935"/>
              <a:gd name="connsiteY0" fmla="*/ 5846993 h 6857999"/>
              <a:gd name="connsiteX1" fmla="*/ 5288935 w 5288935"/>
              <a:gd name="connsiteY1" fmla="*/ 6857999 h 6857999"/>
              <a:gd name="connsiteX2" fmla="*/ 4837168 w 5288935"/>
              <a:gd name="connsiteY2" fmla="*/ 6857999 h 6857999"/>
              <a:gd name="connsiteX3" fmla="*/ 4970284 w 5288935"/>
              <a:gd name="connsiteY3" fmla="*/ 6566499 h 6857999"/>
              <a:gd name="connsiteX4" fmla="*/ 5151893 w 5288935"/>
              <a:gd name="connsiteY4" fmla="*/ 6167371 h 6857999"/>
              <a:gd name="connsiteX5" fmla="*/ 13164 w 5288935"/>
              <a:gd name="connsiteY5" fmla="*/ 0 h 6857999"/>
              <a:gd name="connsiteX6" fmla="*/ 5288935 w 5288935"/>
              <a:gd name="connsiteY6" fmla="*/ 0 h 6857999"/>
              <a:gd name="connsiteX7" fmla="*/ 5288935 w 5288935"/>
              <a:gd name="connsiteY7" fmla="*/ 3411849 h 6857999"/>
              <a:gd name="connsiteX8" fmla="*/ 5247557 w 5288935"/>
              <a:gd name="connsiteY8" fmla="*/ 3366169 h 6857999"/>
              <a:gd name="connsiteX9" fmla="*/ 333189 w 5288935"/>
              <a:gd name="connsiteY9" fmla="*/ 1342399 h 6857999"/>
              <a:gd name="connsiteX10" fmla="*/ 10627 w 5288935"/>
              <a:gd name="connsiteY10"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8935" h="6857999">
                <a:moveTo>
                  <a:pt x="5288935" y="5846993"/>
                </a:moveTo>
                <a:lnTo>
                  <a:pt x="5288935" y="6857999"/>
                </a:lnTo>
                <a:lnTo>
                  <a:pt x="4837168" y="6857999"/>
                </a:lnTo>
                <a:lnTo>
                  <a:pt x="4970284" y="6566499"/>
                </a:lnTo>
                <a:cubicBezTo>
                  <a:pt x="5031407" y="6433649"/>
                  <a:pt x="5092600" y="6300408"/>
                  <a:pt x="5151893" y="6167371"/>
                </a:cubicBezTo>
                <a:close/>
                <a:moveTo>
                  <a:pt x="13164" y="0"/>
                </a:moveTo>
                <a:lnTo>
                  <a:pt x="5288935" y="0"/>
                </a:lnTo>
                <a:lnTo>
                  <a:pt x="5288935" y="3411849"/>
                </a:lnTo>
                <a:lnTo>
                  <a:pt x="5247557" y="3366169"/>
                </a:lnTo>
                <a:cubicBezTo>
                  <a:pt x="4159360" y="2292541"/>
                  <a:pt x="1405487" y="3120418"/>
                  <a:pt x="333189" y="1342399"/>
                </a:cubicBezTo>
                <a:cubicBezTo>
                  <a:pt x="249159" y="1202652"/>
                  <a:pt x="-60917" y="673160"/>
                  <a:pt x="10627" y="17156"/>
                </a:cubicBezTo>
                <a:close/>
              </a:path>
            </a:pathLst>
          </a:custGeom>
          <a:solidFill>
            <a:schemeClr val="accent4">
              <a:alpha val="50242"/>
            </a:schemeClr>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8" name="Freeform: Shape 27">
            <a:extLst>
              <a:ext uri="{FF2B5EF4-FFF2-40B4-BE49-F238E27FC236}">
                <a16:creationId xmlns:a16="http://schemas.microsoft.com/office/drawing/2014/main" id="{9E4F6A04-3331-D4C7-3EAE-0F69B48A7C71}"/>
              </a:ext>
              <a:ext uri="{C183D7F6-B498-43B3-948B-1728B52AA6E4}">
                <adec:decorative xmlns:adec="http://schemas.microsoft.com/office/drawing/2017/decorative" val="1"/>
              </a:ext>
            </a:extLst>
          </p:cNvPr>
          <p:cNvSpPr/>
          <p:nvPr userDrawn="1"/>
        </p:nvSpPr>
        <p:spPr>
          <a:xfrm rot="10800000" flipH="1">
            <a:off x="0" y="-26179"/>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587ACFB-02E0-79F1-D5B0-E8B18598D688}"/>
              </a:ext>
              <a:ext uri="{C183D7F6-B498-43B3-948B-1728B52AA6E4}">
                <adec:decorative xmlns:adec="http://schemas.microsoft.com/office/drawing/2017/decorative" val="1"/>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Title 1">
            <a:extLst>
              <a:ext uri="{FF2B5EF4-FFF2-40B4-BE49-F238E27FC236}">
                <a16:creationId xmlns:a16="http://schemas.microsoft.com/office/drawing/2014/main" id="{852384F4-F6AD-F668-A66B-AEFD70995F3B}"/>
              </a:ext>
            </a:extLst>
          </p:cNvPr>
          <p:cNvSpPr>
            <a:spLocks noGrp="1"/>
          </p:cNvSpPr>
          <p:nvPr>
            <p:ph type="title" hasCustomPrompt="1"/>
          </p:nvPr>
        </p:nvSpPr>
        <p:spPr>
          <a:xfrm>
            <a:off x="5827205" y="914400"/>
            <a:ext cx="5449824" cy="3538728"/>
          </a:xfrm>
        </p:spPr>
        <p:txBody>
          <a:bodyPr anchor="b"/>
          <a:lstStyle>
            <a:lvl1pPr>
              <a:lnSpc>
                <a:spcPct val="75000"/>
              </a:lnSpc>
              <a:defRPr sz="4800">
                <a:solidFill>
                  <a:schemeClr val="tx1"/>
                </a:solidFill>
              </a:defRPr>
            </a:lvl1pPr>
          </a:lstStyle>
          <a:p>
            <a:r>
              <a:rPr lang="en-US" dirty="0"/>
              <a:t>click to add title</a:t>
            </a:r>
          </a:p>
        </p:txBody>
      </p:sp>
      <p:sp>
        <p:nvSpPr>
          <p:cNvPr id="5" name="Picture Placeholder 4">
            <a:extLst>
              <a:ext uri="{FF2B5EF4-FFF2-40B4-BE49-F238E27FC236}">
                <a16:creationId xmlns:a16="http://schemas.microsoft.com/office/drawing/2014/main" id="{1AA0A37B-4C20-7766-0623-4E06EA6A5C83}"/>
              </a:ext>
            </a:extLst>
          </p:cNvPr>
          <p:cNvSpPr>
            <a:spLocks noGrp="1"/>
          </p:cNvSpPr>
          <p:nvPr>
            <p:ph type="pic" sz="quarter" idx="11"/>
          </p:nvPr>
        </p:nvSpPr>
        <p:spPr>
          <a:xfrm>
            <a:off x="-1" y="261780"/>
            <a:ext cx="5046134" cy="6596220"/>
          </a:xfrm>
          <a:custGeom>
            <a:avLst/>
            <a:gdLst>
              <a:gd name="connsiteX0" fmla="*/ 184819 w 5046134"/>
              <a:gd name="connsiteY0" fmla="*/ 2431 h 6596220"/>
              <a:gd name="connsiteX1" fmla="*/ 3414011 w 5046134"/>
              <a:gd name="connsiteY1" fmla="*/ 979324 h 6596220"/>
              <a:gd name="connsiteX2" fmla="*/ 5034288 w 5046134"/>
              <a:gd name="connsiteY2" fmla="*/ 4832904 h 6596220"/>
              <a:gd name="connsiteX3" fmla="*/ 5046134 w 5046134"/>
              <a:gd name="connsiteY3" fmla="*/ 5085904 h 6596220"/>
              <a:gd name="connsiteX4" fmla="*/ 5046134 w 5046134"/>
              <a:gd name="connsiteY4" fmla="*/ 5736037 h 6596220"/>
              <a:gd name="connsiteX5" fmla="*/ 5031481 w 5046134"/>
              <a:gd name="connsiteY5" fmla="*/ 6021198 h 6596220"/>
              <a:gd name="connsiteX6" fmla="*/ 4991180 w 5046134"/>
              <a:gd name="connsiteY6" fmla="*/ 6417518 h 6596220"/>
              <a:gd name="connsiteX7" fmla="*/ 4964840 w 5046134"/>
              <a:gd name="connsiteY7" fmla="*/ 6596220 h 6596220"/>
              <a:gd name="connsiteX8" fmla="*/ 0 w 5046134"/>
              <a:gd name="connsiteY8" fmla="*/ 6596220 h 6596220"/>
              <a:gd name="connsiteX9" fmla="*/ 0 w 5046134"/>
              <a:gd name="connsiteY9" fmla="*/ 11979 h 659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46134" h="6596220">
                <a:moveTo>
                  <a:pt x="184819" y="2431"/>
                </a:moveTo>
                <a:cubicBezTo>
                  <a:pt x="1439107" y="-30530"/>
                  <a:pt x="2603639" y="270589"/>
                  <a:pt x="3414011" y="979324"/>
                </a:cubicBezTo>
                <a:cubicBezTo>
                  <a:pt x="4354193" y="1801574"/>
                  <a:pt x="4922268" y="3264010"/>
                  <a:pt x="5034288" y="4832904"/>
                </a:cubicBezTo>
                <a:lnTo>
                  <a:pt x="5046134" y="5085904"/>
                </a:lnTo>
                <a:lnTo>
                  <a:pt x="5046134" y="5736037"/>
                </a:lnTo>
                <a:lnTo>
                  <a:pt x="5031481" y="6021198"/>
                </a:lnTo>
                <a:cubicBezTo>
                  <a:pt x="5021376" y="6153595"/>
                  <a:pt x="5007959" y="6285805"/>
                  <a:pt x="4991180" y="6417518"/>
                </a:cubicBezTo>
                <a:lnTo>
                  <a:pt x="4964840" y="6596220"/>
                </a:lnTo>
                <a:lnTo>
                  <a:pt x="0" y="6596220"/>
                </a:lnTo>
                <a:lnTo>
                  <a:pt x="0" y="11979"/>
                </a:lnTo>
                <a:close/>
              </a:path>
            </a:pathLst>
          </a:custGeom>
          <a:solidFill>
            <a:schemeClr val="bg2"/>
          </a:solidFill>
        </p:spPr>
        <p:txBody>
          <a:bodyPr wrap="square" tIns="914400">
            <a:noAutofit/>
          </a:bodyPr>
          <a:lstStyle>
            <a:lvl1pPr marL="0" indent="0">
              <a:buNone/>
              <a:defRPr sz="2000">
                <a:solidFill>
                  <a:schemeClr val="tx1"/>
                </a:solidFill>
              </a:defRPr>
            </a:lvl1pPr>
          </a:lstStyle>
          <a:p>
            <a:r>
              <a:rPr lang="en-US"/>
              <a:t>Click icon to add picture</a:t>
            </a:r>
            <a:endParaRPr lang="en-US" dirty="0"/>
          </a:p>
        </p:txBody>
      </p:sp>
      <p:sp>
        <p:nvSpPr>
          <p:cNvPr id="9" name="Content Placeholder 2">
            <a:extLst>
              <a:ext uri="{FF2B5EF4-FFF2-40B4-BE49-F238E27FC236}">
                <a16:creationId xmlns:a16="http://schemas.microsoft.com/office/drawing/2014/main" id="{83E1E65B-8F03-21A6-6A59-95F0691D8856}"/>
              </a:ext>
            </a:extLst>
          </p:cNvPr>
          <p:cNvSpPr>
            <a:spLocks noGrp="1"/>
          </p:cNvSpPr>
          <p:nvPr>
            <p:ph idx="10" hasCustomPrompt="1"/>
          </p:nvPr>
        </p:nvSpPr>
        <p:spPr>
          <a:xfrm>
            <a:off x="5827204" y="4681728"/>
            <a:ext cx="5449824" cy="1280160"/>
          </a:xfrm>
        </p:spPr>
        <p:txBody>
          <a:bodyPr>
            <a:noAutofit/>
          </a:bodyPr>
          <a:lstStyle>
            <a:lvl1pPr marL="0" indent="0">
              <a:buFont typeface="Courier New" panose="02070309020205020404" pitchFamily="49" charset="0"/>
              <a:buNone/>
              <a:defRPr sz="2400" b="0" cap="all" baseline="0"/>
            </a:lvl1pPr>
            <a:lvl2pPr>
              <a:defRPr sz="2400"/>
            </a:lvl2pPr>
            <a:lvl3pPr>
              <a:defRPr sz="2400"/>
            </a:lvl3pPr>
            <a:lvl4pPr>
              <a:defRPr sz="2400"/>
            </a:lvl4pPr>
            <a:lvl5pPr>
              <a:defRPr sz="2400"/>
            </a:lvl5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222344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7">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8639877-C4A6-4E44-C600-FE3C6CD5F187}"/>
              </a:ext>
              <a:ext uri="{C183D7F6-B498-43B3-948B-1728B52AA6E4}">
                <adec:decorative xmlns:adec="http://schemas.microsoft.com/office/drawing/2017/decorative" val="1"/>
              </a:ext>
            </a:extLst>
          </p:cNvPr>
          <p:cNvGrpSpPr/>
          <p:nvPr userDrawn="1"/>
        </p:nvGrpSpPr>
        <p:grpSpPr>
          <a:xfrm flipH="1">
            <a:off x="8970744" y="5209684"/>
            <a:ext cx="3221255" cy="1682471"/>
            <a:chOff x="-1483620" y="3988558"/>
            <a:chExt cx="4239452" cy="2903598"/>
          </a:xfrm>
        </p:grpSpPr>
        <p:sp>
          <p:nvSpPr>
            <p:cNvPr id="9" name="Freeform: Shape 8">
              <a:extLst>
                <a:ext uri="{FF2B5EF4-FFF2-40B4-BE49-F238E27FC236}">
                  <a16:creationId xmlns:a16="http://schemas.microsoft.com/office/drawing/2014/main" id="{F0439AA5-A7EE-A20E-BB67-D356776D0B21}"/>
                </a:ext>
                <a:ext uri="{C183D7F6-B498-43B3-948B-1728B52AA6E4}">
                  <adec:decorative xmlns:adec="http://schemas.microsoft.com/office/drawing/2017/decorative" val="1"/>
                </a:ext>
              </a:extLst>
            </p:cNvPr>
            <p:cNvSpPr/>
            <p:nvPr/>
          </p:nvSpPr>
          <p:spPr>
            <a:xfrm>
              <a:off x="325717"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0" name="Freeform: Shape 9">
              <a:extLst>
                <a:ext uri="{FF2B5EF4-FFF2-40B4-BE49-F238E27FC236}">
                  <a16:creationId xmlns:a16="http://schemas.microsoft.com/office/drawing/2014/main" id="{39E752F7-61F0-6779-9E8E-3541BFF7D2CF}"/>
                </a:ext>
                <a:ext uri="{C183D7F6-B498-43B3-948B-1728B52AA6E4}">
                  <adec:decorative xmlns:adec="http://schemas.microsoft.com/office/drawing/2017/decorative" val="1"/>
                </a:ext>
              </a:extLst>
            </p:cNvPr>
            <p:cNvSpPr/>
            <p:nvPr/>
          </p:nvSpPr>
          <p:spPr>
            <a:xfrm>
              <a:off x="-1483620"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6" name="Title 1">
            <a:extLst>
              <a:ext uri="{FF2B5EF4-FFF2-40B4-BE49-F238E27FC236}">
                <a16:creationId xmlns:a16="http://schemas.microsoft.com/office/drawing/2014/main" id="{FA7EBEDF-950A-F10B-DA20-24FB521457FC}"/>
              </a:ext>
            </a:extLst>
          </p:cNvPr>
          <p:cNvSpPr>
            <a:spLocks noGrp="1"/>
          </p:cNvSpPr>
          <p:nvPr>
            <p:ph type="title" hasCustomPrompt="1"/>
          </p:nvPr>
        </p:nvSpPr>
        <p:spPr>
          <a:xfrm>
            <a:off x="914400" y="914400"/>
            <a:ext cx="7534656" cy="914400"/>
          </a:xfrm>
        </p:spPr>
        <p:txBody>
          <a:bodyPr anchor="b" anchorCtr="0"/>
          <a:lstStyle>
            <a:lvl1pPr>
              <a:defRPr sz="3200"/>
            </a:lvl1pPr>
          </a:lstStyle>
          <a:p>
            <a:r>
              <a:rPr lang="en-US" dirty="0"/>
              <a:t>click to add title</a:t>
            </a:r>
          </a:p>
        </p:txBody>
      </p:sp>
      <p:sp>
        <p:nvSpPr>
          <p:cNvPr id="12" name="Freeform 11">
            <a:extLst>
              <a:ext uri="{FF2B5EF4-FFF2-40B4-BE49-F238E27FC236}">
                <a16:creationId xmlns:a16="http://schemas.microsoft.com/office/drawing/2014/main" id="{6FD0E545-8D0D-B848-836A-23CEBCD6B0A5}"/>
              </a:ext>
              <a:ext uri="{C183D7F6-B498-43B3-948B-1728B52AA6E4}">
                <adec:decorative xmlns:adec="http://schemas.microsoft.com/office/drawing/2017/decorative" val="1"/>
              </a:ext>
            </a:extLst>
          </p:cNvPr>
          <p:cNvSpPr/>
          <p:nvPr userDrawn="1"/>
        </p:nvSpPr>
        <p:spPr>
          <a:xfrm rot="10800000">
            <a:off x="-1" y="5010313"/>
            <a:ext cx="3307890" cy="1876021"/>
          </a:xfrm>
          <a:custGeom>
            <a:avLst/>
            <a:gdLst>
              <a:gd name="connsiteX0" fmla="*/ 3307890 w 3307890"/>
              <a:gd name="connsiteY0" fmla="*/ 1876021 h 1876021"/>
              <a:gd name="connsiteX1" fmla="*/ 3062737 w 3307890"/>
              <a:gd name="connsiteY1" fmla="*/ 1792455 h 1876021"/>
              <a:gd name="connsiteX2" fmla="*/ 56315 w 3307890"/>
              <a:gd name="connsiteY2" fmla="*/ 110172 h 1876021"/>
              <a:gd name="connsiteX3" fmla="*/ 0 w 3307890"/>
              <a:gd name="connsiteY3" fmla="*/ 0 h 1876021"/>
              <a:gd name="connsiteX4" fmla="*/ 3307890 w 3307890"/>
              <a:gd name="connsiteY4" fmla="*/ 0 h 1876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7890" h="1876021">
                <a:moveTo>
                  <a:pt x="3307890" y="1876021"/>
                </a:moveTo>
                <a:lnTo>
                  <a:pt x="3062737" y="1792455"/>
                </a:lnTo>
                <a:cubicBezTo>
                  <a:pt x="1499256" y="1257872"/>
                  <a:pt x="548396" y="895598"/>
                  <a:pt x="56315" y="110172"/>
                </a:cubicBezTo>
                <a:lnTo>
                  <a:pt x="0" y="0"/>
                </a:lnTo>
                <a:lnTo>
                  <a:pt x="3307890" y="0"/>
                </a:lnTo>
                <a:close/>
              </a:path>
            </a:pathLst>
          </a:custGeom>
          <a:solidFill>
            <a:schemeClr val="accent2">
              <a:alpha val="6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5" name="Freeform 14">
            <a:extLst>
              <a:ext uri="{FF2B5EF4-FFF2-40B4-BE49-F238E27FC236}">
                <a16:creationId xmlns:a16="http://schemas.microsoft.com/office/drawing/2014/main" id="{7114E853-6F7C-9899-77FD-0E77D0A86207}"/>
              </a:ext>
              <a:ext uri="{C183D7F6-B498-43B3-948B-1728B52AA6E4}">
                <adec:decorative xmlns:adec="http://schemas.microsoft.com/office/drawing/2017/decorative" val="1"/>
              </a:ext>
            </a:extLst>
          </p:cNvPr>
          <p:cNvSpPr/>
          <p:nvPr userDrawn="1"/>
        </p:nvSpPr>
        <p:spPr>
          <a:xfrm rot="10800000">
            <a:off x="9394047" y="4650286"/>
            <a:ext cx="1859768" cy="2207713"/>
          </a:xfrm>
          <a:custGeom>
            <a:avLst/>
            <a:gdLst>
              <a:gd name="connsiteX0" fmla="*/ 0 w 1859768"/>
              <a:gd name="connsiteY0" fmla="*/ 118614 h 2207713"/>
              <a:gd name="connsiteX1" fmla="*/ 0 w 1859768"/>
              <a:gd name="connsiteY1" fmla="*/ 29419 h 2207713"/>
              <a:gd name="connsiteX2" fmla="*/ 16244 w 1859768"/>
              <a:gd name="connsiteY2" fmla="*/ 0 h 2207713"/>
              <a:gd name="connsiteX3" fmla="*/ 68915 w 1859768"/>
              <a:gd name="connsiteY3" fmla="*/ 0 h 2207713"/>
              <a:gd name="connsiteX4" fmla="*/ 1715656 w 1859768"/>
              <a:gd name="connsiteY4" fmla="*/ 494800 h 2207713"/>
              <a:gd name="connsiteX5" fmla="*/ 1683714 w 1859768"/>
              <a:gd name="connsiteY5" fmla="*/ 491216 h 2207713"/>
              <a:gd name="connsiteX6" fmla="*/ 1337678 w 1859768"/>
              <a:gd name="connsiteY6" fmla="*/ 431097 h 2207713"/>
              <a:gd name="connsiteX7" fmla="*/ 950852 w 1859768"/>
              <a:gd name="connsiteY7" fmla="*/ 31845 h 2207713"/>
              <a:gd name="connsiteX8" fmla="*/ 938957 w 1859768"/>
              <a:gd name="connsiteY8" fmla="*/ 0 h 2207713"/>
              <a:gd name="connsiteX9" fmla="*/ 1152830 w 1859768"/>
              <a:gd name="connsiteY9" fmla="*/ 0 h 2207713"/>
              <a:gd name="connsiteX10" fmla="*/ 1267279 w 1859768"/>
              <a:gd name="connsiteY10" fmla="*/ 105940 h 2207713"/>
              <a:gd name="connsiteX11" fmla="*/ 1390620 w 1859768"/>
              <a:gd name="connsiteY11" fmla="*/ 219990 h 2207713"/>
              <a:gd name="connsiteX12" fmla="*/ 1376706 w 1859768"/>
              <a:gd name="connsiteY12" fmla="*/ 237482 h 2207713"/>
              <a:gd name="connsiteX13" fmla="*/ 1213653 w 1859768"/>
              <a:gd name="connsiteY13" fmla="*/ 110730 h 2207713"/>
              <a:gd name="connsiteX14" fmla="*/ 1013214 w 1859768"/>
              <a:gd name="connsiteY14" fmla="*/ 4927 h 2207713"/>
              <a:gd name="connsiteX15" fmla="*/ 1634702 w 1859768"/>
              <a:gd name="connsiteY15" fmla="*/ 427133 h 2207713"/>
              <a:gd name="connsiteX16" fmla="*/ 1297389 w 1859768"/>
              <a:gd name="connsiteY16" fmla="*/ 8655 h 2207713"/>
              <a:gd name="connsiteX17" fmla="*/ 1259059 w 1859768"/>
              <a:gd name="connsiteY17" fmla="*/ 0 h 2207713"/>
              <a:gd name="connsiteX18" fmla="*/ 1410415 w 1859768"/>
              <a:gd name="connsiteY18" fmla="*/ 0 h 2207713"/>
              <a:gd name="connsiteX19" fmla="*/ 1499716 w 1859768"/>
              <a:gd name="connsiteY19" fmla="*/ 66646 h 2207713"/>
              <a:gd name="connsiteX20" fmla="*/ 1637128 w 1859768"/>
              <a:gd name="connsiteY20" fmla="*/ 256403 h 2207713"/>
              <a:gd name="connsiteX21" fmla="*/ 1744255 w 1859768"/>
              <a:gd name="connsiteY21" fmla="*/ 480278 h 2207713"/>
              <a:gd name="connsiteX22" fmla="*/ 1715656 w 1859768"/>
              <a:gd name="connsiteY22" fmla="*/ 494800 h 2207713"/>
              <a:gd name="connsiteX23" fmla="*/ 118121 w 1859768"/>
              <a:gd name="connsiteY23" fmla="*/ 857786 h 2207713"/>
              <a:gd name="connsiteX24" fmla="*/ 433985 w 1859768"/>
              <a:gd name="connsiteY24" fmla="*/ 43220 h 2207713"/>
              <a:gd name="connsiteX25" fmla="*/ 374233 w 1859768"/>
              <a:gd name="connsiteY25" fmla="*/ 191214 h 2207713"/>
              <a:gd name="connsiteX26" fmla="*/ 330862 w 1859768"/>
              <a:gd name="connsiteY26" fmla="*/ 340269 h 2207713"/>
              <a:gd name="connsiteX27" fmla="*/ 304211 w 1859768"/>
              <a:gd name="connsiteY27" fmla="*/ 324744 h 2207713"/>
              <a:gd name="connsiteX28" fmla="*/ 328152 w 1859768"/>
              <a:gd name="connsiteY28" fmla="*/ 127918 h 2207713"/>
              <a:gd name="connsiteX29" fmla="*/ 118121 w 1859768"/>
              <a:gd name="connsiteY29" fmla="*/ 857786 h 2207713"/>
              <a:gd name="connsiteX30" fmla="*/ 74903 w 1859768"/>
              <a:gd name="connsiteY30" fmla="*/ 966935 h 2207713"/>
              <a:gd name="connsiteX31" fmla="*/ 69491 w 1859768"/>
              <a:gd name="connsiteY31" fmla="*/ 504187 h 2207713"/>
              <a:gd name="connsiteX32" fmla="*/ 326258 w 1859768"/>
              <a:gd name="connsiteY32" fmla="*/ 28833 h 2207713"/>
              <a:gd name="connsiteX33" fmla="*/ 351236 w 1859768"/>
              <a:gd name="connsiteY33" fmla="*/ 0 h 2207713"/>
              <a:gd name="connsiteX34" fmla="*/ 500166 w 1859768"/>
              <a:gd name="connsiteY34" fmla="*/ 0 h 2207713"/>
              <a:gd name="connsiteX35" fmla="*/ 501007 w 1859768"/>
              <a:gd name="connsiteY35" fmla="*/ 11785 h 2207713"/>
              <a:gd name="connsiteX36" fmla="*/ 245786 w 1859768"/>
              <a:gd name="connsiteY36" fmla="*/ 835475 h 2207713"/>
              <a:gd name="connsiteX37" fmla="*/ 74903 w 1859768"/>
              <a:gd name="connsiteY37" fmla="*/ 966935 h 2207713"/>
              <a:gd name="connsiteX38" fmla="*/ 1661942 w 1859768"/>
              <a:gd name="connsiteY38" fmla="*/ 1353812 h 2207713"/>
              <a:gd name="connsiteX39" fmla="*/ 1749989 w 1859768"/>
              <a:gd name="connsiteY39" fmla="*/ 1342230 h 2207713"/>
              <a:gd name="connsiteX40" fmla="*/ 1312677 w 1859768"/>
              <a:gd name="connsiteY40" fmla="*/ 968809 h 2207713"/>
              <a:gd name="connsiteX41" fmla="*/ 1232104 w 1859768"/>
              <a:gd name="connsiteY41" fmla="*/ 979836 h 2207713"/>
              <a:gd name="connsiteX42" fmla="*/ 1510925 w 1859768"/>
              <a:gd name="connsiteY42" fmla="*/ 1199562 h 2207713"/>
              <a:gd name="connsiteX43" fmla="*/ 1217072 w 1859768"/>
              <a:gd name="connsiteY43" fmla="*/ 1054216 h 2207713"/>
              <a:gd name="connsiteX44" fmla="*/ 1661942 w 1859768"/>
              <a:gd name="connsiteY44" fmla="*/ 1353812 h 2207713"/>
              <a:gd name="connsiteX45" fmla="*/ 394807 w 1859768"/>
              <a:gd name="connsiteY45" fmla="*/ 1626455 h 2207713"/>
              <a:gd name="connsiteX46" fmla="*/ 466693 w 1859768"/>
              <a:gd name="connsiteY46" fmla="*/ 1595017 h 2207713"/>
              <a:gd name="connsiteX47" fmla="*/ 650821 w 1859768"/>
              <a:gd name="connsiteY47" fmla="*/ 1077380 h 2207713"/>
              <a:gd name="connsiteX48" fmla="*/ 591587 w 1859768"/>
              <a:gd name="connsiteY48" fmla="*/ 974474 h 2207713"/>
              <a:gd name="connsiteX49" fmla="*/ 557216 w 1859768"/>
              <a:gd name="connsiteY49" fmla="*/ 1094794 h 2207713"/>
              <a:gd name="connsiteX50" fmla="*/ 486148 w 1859768"/>
              <a:gd name="connsiteY50" fmla="*/ 1388665 h 2207713"/>
              <a:gd name="connsiteX51" fmla="*/ 452079 w 1859768"/>
              <a:gd name="connsiteY51" fmla="*/ 1431607 h 2207713"/>
              <a:gd name="connsiteX52" fmla="*/ 430714 w 1859768"/>
              <a:gd name="connsiteY52" fmla="*/ 1420233 h 2207713"/>
              <a:gd name="connsiteX53" fmla="*/ 493238 w 1859768"/>
              <a:gd name="connsiteY53" fmla="*/ 1142201 h 2207713"/>
              <a:gd name="connsiteX54" fmla="*/ 394807 w 1859768"/>
              <a:gd name="connsiteY54" fmla="*/ 1626455 h 2207713"/>
              <a:gd name="connsiteX55" fmla="*/ 1315388 w 1859768"/>
              <a:gd name="connsiteY55" fmla="*/ 2115696 h 2207713"/>
              <a:gd name="connsiteX56" fmla="*/ 1031118 w 1859768"/>
              <a:gd name="connsiteY56" fmla="*/ 1312715 h 2207713"/>
              <a:gd name="connsiteX57" fmla="*/ 1129348 w 1859768"/>
              <a:gd name="connsiteY57" fmla="*/ 1549780 h 2207713"/>
              <a:gd name="connsiteX58" fmla="*/ 1248211 w 1859768"/>
              <a:gd name="connsiteY58" fmla="*/ 1771927 h 2207713"/>
              <a:gd name="connsiteX59" fmla="*/ 1198290 w 1859768"/>
              <a:gd name="connsiteY59" fmla="*/ 1766808 h 2207713"/>
              <a:gd name="connsiteX60" fmla="*/ 990681 w 1859768"/>
              <a:gd name="connsiteY60" fmla="*/ 1391341 h 2207713"/>
              <a:gd name="connsiteX61" fmla="*/ 1315388 w 1859768"/>
              <a:gd name="connsiteY61" fmla="*/ 2115696 h 2207713"/>
              <a:gd name="connsiteX62" fmla="*/ 1350109 w 1859768"/>
              <a:gd name="connsiteY62" fmla="*/ 2206800 h 2207713"/>
              <a:gd name="connsiteX63" fmla="*/ 1016305 w 1859768"/>
              <a:gd name="connsiteY63" fmla="*/ 1939402 h 2207713"/>
              <a:gd name="connsiteX64" fmla="*/ 915052 w 1859768"/>
              <a:gd name="connsiteY64" fmla="*/ 1399068 h 2207713"/>
              <a:gd name="connsiteX65" fmla="*/ 854782 w 1859768"/>
              <a:gd name="connsiteY65" fmla="*/ 932137 h 2207713"/>
              <a:gd name="connsiteX66" fmla="*/ 770773 w 1859768"/>
              <a:gd name="connsiteY66" fmla="*/ 875318 h 2207713"/>
              <a:gd name="connsiteX67" fmla="*/ 825964 w 1859768"/>
              <a:gd name="connsiteY67" fmla="*/ 823117 h 2207713"/>
              <a:gd name="connsiteX68" fmla="*/ 778651 w 1859768"/>
              <a:gd name="connsiteY68" fmla="*/ 628353 h 2207713"/>
              <a:gd name="connsiteX69" fmla="*/ 674057 w 1859768"/>
              <a:gd name="connsiteY69" fmla="*/ 806473 h 2207713"/>
              <a:gd name="connsiteX70" fmla="*/ 678691 w 1859768"/>
              <a:gd name="connsiteY70" fmla="*/ 987300 h 2207713"/>
              <a:gd name="connsiteX71" fmla="*/ 573399 w 1859768"/>
              <a:gd name="connsiteY71" fmla="*/ 1572793 h 2207713"/>
              <a:gd name="connsiteX72" fmla="*/ 448294 w 1859768"/>
              <a:gd name="connsiteY72" fmla="*/ 1671763 h 2207713"/>
              <a:gd name="connsiteX73" fmla="*/ 347341 w 1859768"/>
              <a:gd name="connsiteY73" fmla="*/ 1644762 h 2207713"/>
              <a:gd name="connsiteX74" fmla="*/ 322256 w 1859768"/>
              <a:gd name="connsiteY74" fmla="*/ 1459939 h 2207713"/>
              <a:gd name="connsiteX75" fmla="*/ 495295 w 1859768"/>
              <a:gd name="connsiteY75" fmla="*/ 1011735 h 2207713"/>
              <a:gd name="connsiteX76" fmla="*/ 631502 w 1859768"/>
              <a:gd name="connsiteY76" fmla="*/ 767246 h 2207713"/>
              <a:gd name="connsiteX77" fmla="*/ 678184 w 1859768"/>
              <a:gd name="connsiteY77" fmla="*/ 678226 h 2207713"/>
              <a:gd name="connsiteX78" fmla="*/ 718531 w 1859768"/>
              <a:gd name="connsiteY78" fmla="*/ 365894 h 2207713"/>
              <a:gd name="connsiteX79" fmla="*/ 669080 w 1859768"/>
              <a:gd name="connsiteY79" fmla="*/ 150213 h 2207713"/>
              <a:gd name="connsiteX80" fmla="*/ 639037 w 1859768"/>
              <a:gd name="connsiteY80" fmla="*/ 0 h 2207713"/>
              <a:gd name="connsiteX81" fmla="*/ 685477 w 1859768"/>
              <a:gd name="connsiteY81" fmla="*/ 0 h 2207713"/>
              <a:gd name="connsiteX82" fmla="*/ 830123 w 1859768"/>
              <a:gd name="connsiteY82" fmla="*/ 644646 h 2207713"/>
              <a:gd name="connsiteX83" fmla="*/ 868286 w 1859768"/>
              <a:gd name="connsiteY83" fmla="*/ 801231 h 2207713"/>
              <a:gd name="connsiteX84" fmla="*/ 945378 w 1859768"/>
              <a:gd name="connsiteY84" fmla="*/ 881698 h 2207713"/>
              <a:gd name="connsiteX85" fmla="*/ 1208838 w 1859768"/>
              <a:gd name="connsiteY85" fmla="*/ 919029 h 2207713"/>
              <a:gd name="connsiteX86" fmla="*/ 1753984 w 1859768"/>
              <a:gd name="connsiteY86" fmla="*/ 1208539 h 2207713"/>
              <a:gd name="connsiteX87" fmla="*/ 1859768 w 1859768"/>
              <a:gd name="connsiteY87" fmla="*/ 1390144 h 2207713"/>
              <a:gd name="connsiteX88" fmla="*/ 1607507 w 1859768"/>
              <a:gd name="connsiteY88" fmla="*/ 1402956 h 2207713"/>
              <a:gd name="connsiteX89" fmla="*/ 1298703 w 1859768"/>
              <a:gd name="connsiteY89" fmla="*/ 1257406 h 2207713"/>
              <a:gd name="connsiteX90" fmla="*/ 1164863 w 1859768"/>
              <a:gd name="connsiteY90" fmla="*/ 1082843 h 2207713"/>
              <a:gd name="connsiteX91" fmla="*/ 1010750 w 1859768"/>
              <a:gd name="connsiteY91" fmla="*/ 956586 h 2207713"/>
              <a:gd name="connsiteX92" fmla="*/ 905506 w 1859768"/>
              <a:gd name="connsiteY92" fmla="*/ 929445 h 2207713"/>
              <a:gd name="connsiteX93" fmla="*/ 994250 w 1859768"/>
              <a:gd name="connsiteY93" fmla="*/ 1187151 h 2207713"/>
              <a:gd name="connsiteX94" fmla="*/ 1063313 w 1859768"/>
              <a:gd name="connsiteY94" fmla="*/ 1241331 h 2207713"/>
              <a:gd name="connsiteX95" fmla="*/ 1403427 w 1859768"/>
              <a:gd name="connsiteY95" fmla="*/ 1675440 h 2207713"/>
              <a:gd name="connsiteX96" fmla="*/ 1412888 w 1859768"/>
              <a:gd name="connsiteY96" fmla="*/ 2013308 h 2207713"/>
              <a:gd name="connsiteX97" fmla="*/ 1370292 w 1859768"/>
              <a:gd name="connsiteY97" fmla="*/ 2202341 h 2207713"/>
              <a:gd name="connsiteX98" fmla="*/ 1350109 w 1859768"/>
              <a:gd name="connsiteY98" fmla="*/ 2206800 h 220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859768" h="2207713">
                <a:moveTo>
                  <a:pt x="0" y="118614"/>
                </a:moveTo>
                <a:lnTo>
                  <a:pt x="0" y="29419"/>
                </a:lnTo>
                <a:lnTo>
                  <a:pt x="16244" y="0"/>
                </a:lnTo>
                <a:lnTo>
                  <a:pt x="68915" y="0"/>
                </a:lnTo>
                <a:close/>
                <a:moveTo>
                  <a:pt x="1715656" y="494800"/>
                </a:moveTo>
                <a:cubicBezTo>
                  <a:pt x="1704862" y="495265"/>
                  <a:pt x="1693511" y="492713"/>
                  <a:pt x="1683714" y="491216"/>
                </a:cubicBezTo>
                <a:cubicBezTo>
                  <a:pt x="1567792" y="473756"/>
                  <a:pt x="1449925" y="461958"/>
                  <a:pt x="1337678" y="431097"/>
                </a:cubicBezTo>
                <a:cubicBezTo>
                  <a:pt x="1134061" y="375091"/>
                  <a:pt x="1009028" y="231185"/>
                  <a:pt x="950852" y="31845"/>
                </a:cubicBezTo>
                <a:lnTo>
                  <a:pt x="938957" y="0"/>
                </a:lnTo>
                <a:lnTo>
                  <a:pt x="1152830" y="0"/>
                </a:lnTo>
                <a:lnTo>
                  <a:pt x="1267279" y="105940"/>
                </a:lnTo>
                <a:cubicBezTo>
                  <a:pt x="1308707" y="144308"/>
                  <a:pt x="1349638" y="182194"/>
                  <a:pt x="1390620" y="219990"/>
                </a:cubicBezTo>
                <a:cubicBezTo>
                  <a:pt x="1386245" y="225654"/>
                  <a:pt x="1381298" y="231460"/>
                  <a:pt x="1376706" y="237482"/>
                </a:cubicBezTo>
                <a:cubicBezTo>
                  <a:pt x="1304559" y="222422"/>
                  <a:pt x="1267575" y="152885"/>
                  <a:pt x="1213653" y="110730"/>
                </a:cubicBezTo>
                <a:cubicBezTo>
                  <a:pt x="1155161" y="64853"/>
                  <a:pt x="1098884" y="19331"/>
                  <a:pt x="1013214" y="4927"/>
                </a:cubicBezTo>
                <a:cubicBezTo>
                  <a:pt x="1047417" y="278154"/>
                  <a:pt x="1317065" y="436272"/>
                  <a:pt x="1634702" y="427133"/>
                </a:cubicBezTo>
                <a:cubicBezTo>
                  <a:pt x="1577765" y="199027"/>
                  <a:pt x="1448459" y="58590"/>
                  <a:pt x="1297389" y="8655"/>
                </a:cubicBezTo>
                <a:lnTo>
                  <a:pt x="1259059" y="0"/>
                </a:lnTo>
                <a:lnTo>
                  <a:pt x="1410415" y="0"/>
                </a:lnTo>
                <a:lnTo>
                  <a:pt x="1499716" y="66646"/>
                </a:lnTo>
                <a:cubicBezTo>
                  <a:pt x="1554948" y="119466"/>
                  <a:pt x="1598789" y="185076"/>
                  <a:pt x="1637128" y="256403"/>
                </a:cubicBezTo>
                <a:cubicBezTo>
                  <a:pt x="1675184" y="326584"/>
                  <a:pt x="1755798" y="433557"/>
                  <a:pt x="1744255" y="480278"/>
                </a:cubicBezTo>
                <a:cubicBezTo>
                  <a:pt x="1736686" y="490852"/>
                  <a:pt x="1726450" y="494335"/>
                  <a:pt x="1715656" y="494800"/>
                </a:cubicBezTo>
                <a:close/>
                <a:moveTo>
                  <a:pt x="118121" y="857786"/>
                </a:moveTo>
                <a:cubicBezTo>
                  <a:pt x="321011" y="780677"/>
                  <a:pt x="535523" y="340321"/>
                  <a:pt x="433985" y="43220"/>
                </a:cubicBezTo>
                <a:cubicBezTo>
                  <a:pt x="410330" y="101200"/>
                  <a:pt x="389994" y="145563"/>
                  <a:pt x="374233" y="191214"/>
                </a:cubicBezTo>
                <a:cubicBezTo>
                  <a:pt x="357538" y="239229"/>
                  <a:pt x="345560" y="289103"/>
                  <a:pt x="330862" y="340269"/>
                </a:cubicBezTo>
                <a:cubicBezTo>
                  <a:pt x="314214" y="330754"/>
                  <a:pt x="303849" y="326966"/>
                  <a:pt x="304211" y="324744"/>
                </a:cubicBezTo>
                <a:cubicBezTo>
                  <a:pt x="311428" y="259327"/>
                  <a:pt x="319790" y="193622"/>
                  <a:pt x="328152" y="127918"/>
                </a:cubicBezTo>
                <a:cubicBezTo>
                  <a:pt x="110186" y="438886"/>
                  <a:pt x="47314" y="643052"/>
                  <a:pt x="118121" y="857786"/>
                </a:cubicBezTo>
                <a:close/>
                <a:moveTo>
                  <a:pt x="74903" y="966935"/>
                </a:moveTo>
                <a:cubicBezTo>
                  <a:pt x="38034" y="945758"/>
                  <a:pt x="15827" y="648523"/>
                  <a:pt x="69491" y="504187"/>
                </a:cubicBezTo>
                <a:cubicBezTo>
                  <a:pt x="133206" y="333209"/>
                  <a:pt x="216093" y="172655"/>
                  <a:pt x="326258" y="28833"/>
                </a:cubicBezTo>
                <a:lnTo>
                  <a:pt x="351236" y="0"/>
                </a:lnTo>
                <a:lnTo>
                  <a:pt x="500166" y="0"/>
                </a:lnTo>
                <a:lnTo>
                  <a:pt x="501007" y="11785"/>
                </a:lnTo>
                <a:cubicBezTo>
                  <a:pt x="557150" y="329413"/>
                  <a:pt x="461159" y="602456"/>
                  <a:pt x="245786" y="835475"/>
                </a:cubicBezTo>
                <a:cubicBezTo>
                  <a:pt x="201837" y="882723"/>
                  <a:pt x="98490" y="976231"/>
                  <a:pt x="74903" y="966935"/>
                </a:cubicBezTo>
                <a:close/>
                <a:moveTo>
                  <a:pt x="1661942" y="1353812"/>
                </a:moveTo>
                <a:cubicBezTo>
                  <a:pt x="1689964" y="1352207"/>
                  <a:pt x="1719270" y="1348345"/>
                  <a:pt x="1749989" y="1342230"/>
                </a:cubicBezTo>
                <a:cubicBezTo>
                  <a:pt x="1656665" y="1097504"/>
                  <a:pt x="1497337" y="963250"/>
                  <a:pt x="1312677" y="968809"/>
                </a:cubicBezTo>
                <a:cubicBezTo>
                  <a:pt x="1286297" y="969603"/>
                  <a:pt x="1259399" y="973250"/>
                  <a:pt x="1232104" y="979836"/>
                </a:cubicBezTo>
                <a:cubicBezTo>
                  <a:pt x="1319351" y="1062014"/>
                  <a:pt x="1460184" y="1072004"/>
                  <a:pt x="1510925" y="1199562"/>
                </a:cubicBezTo>
                <a:cubicBezTo>
                  <a:pt x="1413953" y="1150563"/>
                  <a:pt x="1328893" y="1083357"/>
                  <a:pt x="1217072" y="1054216"/>
                </a:cubicBezTo>
                <a:cubicBezTo>
                  <a:pt x="1332495" y="1265699"/>
                  <a:pt x="1465786" y="1365048"/>
                  <a:pt x="1661942" y="1353812"/>
                </a:cubicBezTo>
                <a:close/>
                <a:moveTo>
                  <a:pt x="394807" y="1626455"/>
                </a:moveTo>
                <a:cubicBezTo>
                  <a:pt x="431036" y="1610664"/>
                  <a:pt x="450719" y="1605418"/>
                  <a:pt x="466693" y="1595017"/>
                </a:cubicBezTo>
                <a:cubicBezTo>
                  <a:pt x="617981" y="1496170"/>
                  <a:pt x="702592" y="1260677"/>
                  <a:pt x="650821" y="1077380"/>
                </a:cubicBezTo>
                <a:cubicBezTo>
                  <a:pt x="640663" y="1042498"/>
                  <a:pt x="641972" y="997433"/>
                  <a:pt x="591587" y="974474"/>
                </a:cubicBezTo>
                <a:cubicBezTo>
                  <a:pt x="578978" y="1018116"/>
                  <a:pt x="566810" y="1056169"/>
                  <a:pt x="557216" y="1094794"/>
                </a:cubicBezTo>
                <a:cubicBezTo>
                  <a:pt x="533192" y="1193037"/>
                  <a:pt x="511601" y="1291280"/>
                  <a:pt x="486148" y="1388665"/>
                </a:cubicBezTo>
                <a:cubicBezTo>
                  <a:pt x="481894" y="1404645"/>
                  <a:pt x="464055" y="1417340"/>
                  <a:pt x="452079" y="1431607"/>
                </a:cubicBezTo>
                <a:cubicBezTo>
                  <a:pt x="445076" y="1427887"/>
                  <a:pt x="437717" y="1423952"/>
                  <a:pt x="430714" y="1420233"/>
                </a:cubicBezTo>
                <a:cubicBezTo>
                  <a:pt x="451292" y="1327723"/>
                  <a:pt x="472444" y="1235070"/>
                  <a:pt x="493238" y="1142201"/>
                </a:cubicBezTo>
                <a:cubicBezTo>
                  <a:pt x="405949" y="1288283"/>
                  <a:pt x="340614" y="1438288"/>
                  <a:pt x="394807" y="1626455"/>
                </a:cubicBezTo>
                <a:close/>
                <a:moveTo>
                  <a:pt x="1315388" y="2115696"/>
                </a:moveTo>
                <a:cubicBezTo>
                  <a:pt x="1459383" y="1841253"/>
                  <a:pt x="1300831" y="1370388"/>
                  <a:pt x="1031118" y="1312715"/>
                </a:cubicBezTo>
                <a:cubicBezTo>
                  <a:pt x="1065996" y="1397084"/>
                  <a:pt x="1095810" y="1474508"/>
                  <a:pt x="1129348" y="1549780"/>
                </a:cubicBezTo>
                <a:cubicBezTo>
                  <a:pt x="1161888" y="1623476"/>
                  <a:pt x="1222856" y="1683035"/>
                  <a:pt x="1248211" y="1771927"/>
                </a:cubicBezTo>
                <a:cubicBezTo>
                  <a:pt x="1222391" y="1769583"/>
                  <a:pt x="1201710" y="1773253"/>
                  <a:pt x="1198290" y="1766808"/>
                </a:cubicBezTo>
                <a:cubicBezTo>
                  <a:pt x="1127371" y="1641272"/>
                  <a:pt x="1057886" y="1514158"/>
                  <a:pt x="990681" y="1391341"/>
                </a:cubicBezTo>
                <a:cubicBezTo>
                  <a:pt x="855540" y="1570131"/>
                  <a:pt x="974506" y="1949897"/>
                  <a:pt x="1315388" y="2115696"/>
                </a:cubicBezTo>
                <a:close/>
                <a:moveTo>
                  <a:pt x="1350109" y="2206800"/>
                </a:moveTo>
                <a:cubicBezTo>
                  <a:pt x="1227294" y="2132029"/>
                  <a:pt x="1103839" y="2055898"/>
                  <a:pt x="1016305" y="1939402"/>
                </a:cubicBezTo>
                <a:cubicBezTo>
                  <a:pt x="894527" y="1777942"/>
                  <a:pt x="844899" y="1595932"/>
                  <a:pt x="915052" y="1399068"/>
                </a:cubicBezTo>
                <a:cubicBezTo>
                  <a:pt x="975348" y="1229938"/>
                  <a:pt x="907264" y="1082692"/>
                  <a:pt x="854782" y="932137"/>
                </a:cubicBezTo>
                <a:cubicBezTo>
                  <a:pt x="846533" y="908644"/>
                  <a:pt x="804422" y="896999"/>
                  <a:pt x="770773" y="875318"/>
                </a:cubicBezTo>
                <a:cubicBezTo>
                  <a:pt x="787545" y="859543"/>
                  <a:pt x="802883" y="845346"/>
                  <a:pt x="825964" y="823117"/>
                </a:cubicBezTo>
                <a:cubicBezTo>
                  <a:pt x="812484" y="768678"/>
                  <a:pt x="797092" y="705284"/>
                  <a:pt x="778651" y="628353"/>
                </a:cubicBezTo>
                <a:cubicBezTo>
                  <a:pt x="718445" y="684857"/>
                  <a:pt x="704504" y="750136"/>
                  <a:pt x="674057" y="806473"/>
                </a:cubicBezTo>
                <a:cubicBezTo>
                  <a:pt x="639013" y="871268"/>
                  <a:pt x="653565" y="926351"/>
                  <a:pt x="678691" y="987300"/>
                </a:cubicBezTo>
                <a:cubicBezTo>
                  <a:pt x="768807" y="1203882"/>
                  <a:pt x="699453" y="1395372"/>
                  <a:pt x="573399" y="1572793"/>
                </a:cubicBezTo>
                <a:cubicBezTo>
                  <a:pt x="543911" y="1614586"/>
                  <a:pt x="491566" y="1640205"/>
                  <a:pt x="448294" y="1671763"/>
                </a:cubicBezTo>
                <a:cubicBezTo>
                  <a:pt x="404448" y="1703465"/>
                  <a:pt x="371872" y="1682427"/>
                  <a:pt x="347341" y="1644762"/>
                </a:cubicBezTo>
                <a:cubicBezTo>
                  <a:pt x="310117" y="1587763"/>
                  <a:pt x="311251" y="1523568"/>
                  <a:pt x="322256" y="1459939"/>
                </a:cubicBezTo>
                <a:cubicBezTo>
                  <a:pt x="349914" y="1299003"/>
                  <a:pt x="405306" y="1149365"/>
                  <a:pt x="495295" y="1011735"/>
                </a:cubicBezTo>
                <a:cubicBezTo>
                  <a:pt x="545960" y="933888"/>
                  <a:pt x="586695" y="849101"/>
                  <a:pt x="631502" y="767246"/>
                </a:cubicBezTo>
                <a:cubicBezTo>
                  <a:pt x="647658" y="737930"/>
                  <a:pt x="657956" y="704608"/>
                  <a:pt x="678184" y="678226"/>
                </a:cubicBezTo>
                <a:cubicBezTo>
                  <a:pt x="752638" y="581017"/>
                  <a:pt x="749272" y="478997"/>
                  <a:pt x="718531" y="365894"/>
                </a:cubicBezTo>
                <a:cubicBezTo>
                  <a:pt x="699256" y="294803"/>
                  <a:pt x="683666" y="222633"/>
                  <a:pt x="669080" y="150213"/>
                </a:cubicBezTo>
                <a:lnTo>
                  <a:pt x="639037" y="0"/>
                </a:lnTo>
                <a:lnTo>
                  <a:pt x="685477" y="0"/>
                </a:lnTo>
                <a:lnTo>
                  <a:pt x="830123" y="644646"/>
                </a:lnTo>
                <a:cubicBezTo>
                  <a:pt x="841889" y="697081"/>
                  <a:pt x="858594" y="748580"/>
                  <a:pt x="868286" y="801231"/>
                </a:cubicBezTo>
                <a:cubicBezTo>
                  <a:pt x="876847" y="846862"/>
                  <a:pt x="902344" y="867547"/>
                  <a:pt x="945378" y="881698"/>
                </a:cubicBezTo>
                <a:cubicBezTo>
                  <a:pt x="1031306" y="909427"/>
                  <a:pt x="1113389" y="928992"/>
                  <a:pt x="1208838" y="919029"/>
                </a:cubicBezTo>
                <a:cubicBezTo>
                  <a:pt x="1450323" y="893401"/>
                  <a:pt x="1641860" y="979221"/>
                  <a:pt x="1753984" y="1208539"/>
                </a:cubicBezTo>
                <a:cubicBezTo>
                  <a:pt x="1782977" y="1267908"/>
                  <a:pt x="1856145" y="1343578"/>
                  <a:pt x="1859768" y="1390144"/>
                </a:cubicBezTo>
                <a:cubicBezTo>
                  <a:pt x="1836417" y="1439526"/>
                  <a:pt x="1688979" y="1406544"/>
                  <a:pt x="1607507" y="1402956"/>
                </a:cubicBezTo>
                <a:cubicBezTo>
                  <a:pt x="1486122" y="1397822"/>
                  <a:pt x="1378192" y="1354922"/>
                  <a:pt x="1298703" y="1257406"/>
                </a:cubicBezTo>
                <a:cubicBezTo>
                  <a:pt x="1252324" y="1200270"/>
                  <a:pt x="1195489" y="1147586"/>
                  <a:pt x="1164863" y="1082843"/>
                </a:cubicBezTo>
                <a:cubicBezTo>
                  <a:pt x="1130674" y="1011083"/>
                  <a:pt x="1077231" y="979459"/>
                  <a:pt x="1010750" y="956586"/>
                </a:cubicBezTo>
                <a:cubicBezTo>
                  <a:pt x="982871" y="947151"/>
                  <a:pt x="954125" y="941586"/>
                  <a:pt x="905506" y="929445"/>
                </a:cubicBezTo>
                <a:cubicBezTo>
                  <a:pt x="938069" y="1026569"/>
                  <a:pt x="961505" y="1108942"/>
                  <a:pt x="994250" y="1187151"/>
                </a:cubicBezTo>
                <a:cubicBezTo>
                  <a:pt x="1004360" y="1210786"/>
                  <a:pt x="1037660" y="1227381"/>
                  <a:pt x="1063313" y="1241331"/>
                </a:cubicBezTo>
                <a:cubicBezTo>
                  <a:pt x="1239665" y="1337051"/>
                  <a:pt x="1330749" y="1501044"/>
                  <a:pt x="1403427" y="1675440"/>
                </a:cubicBezTo>
                <a:cubicBezTo>
                  <a:pt x="1448273" y="1782871"/>
                  <a:pt x="1438875" y="1899660"/>
                  <a:pt x="1412888" y="2013308"/>
                </a:cubicBezTo>
                <a:cubicBezTo>
                  <a:pt x="1398883" y="2074648"/>
                  <a:pt x="1385094" y="2135629"/>
                  <a:pt x="1370292" y="2202341"/>
                </a:cubicBezTo>
                <a:cubicBezTo>
                  <a:pt x="1368001" y="2202917"/>
                  <a:pt x="1355826" y="2210234"/>
                  <a:pt x="1350109" y="2206800"/>
                </a:cubicBez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12">
            <a:extLst>
              <a:ext uri="{FF2B5EF4-FFF2-40B4-BE49-F238E27FC236}">
                <a16:creationId xmlns:a16="http://schemas.microsoft.com/office/drawing/2014/main" id="{69002426-033B-400A-C519-AF4C659C4F05}"/>
              </a:ext>
              <a:ext uri="{C183D7F6-B498-43B3-948B-1728B52AA6E4}">
                <adec:decorative xmlns:adec="http://schemas.microsoft.com/office/drawing/2017/decorative" val="1"/>
              </a:ext>
            </a:extLst>
          </p:cNvPr>
          <p:cNvSpPr/>
          <p:nvPr userDrawn="1"/>
        </p:nvSpPr>
        <p:spPr>
          <a:xfrm rot="16200000" flipH="1">
            <a:off x="8812879" y="2130044"/>
            <a:ext cx="5509165" cy="1249078"/>
          </a:xfrm>
          <a:custGeom>
            <a:avLst/>
            <a:gdLst>
              <a:gd name="connsiteX0" fmla="*/ 5509165 w 5509165"/>
              <a:gd name="connsiteY0" fmla="*/ 1249078 h 1249078"/>
              <a:gd name="connsiteX1" fmla="*/ 0 w 5509165"/>
              <a:gd name="connsiteY1" fmla="*/ 1249078 h 1249078"/>
              <a:gd name="connsiteX2" fmla="*/ 0 w 5509165"/>
              <a:gd name="connsiteY2" fmla="*/ 376649 h 1249078"/>
              <a:gd name="connsiteX3" fmla="*/ 124275 w 5509165"/>
              <a:gd name="connsiteY3" fmla="*/ 338434 h 1249078"/>
              <a:gd name="connsiteX4" fmla="*/ 2337339 w 5509165"/>
              <a:gd name="connsiteY4" fmla="*/ 1263 h 1249078"/>
              <a:gd name="connsiteX5" fmla="*/ 4747463 w 5509165"/>
              <a:gd name="connsiteY5" fmla="*/ 509094 h 1249078"/>
              <a:gd name="connsiteX6" fmla="*/ 5475419 w 5509165"/>
              <a:gd name="connsiteY6" fmla="*/ 1196657 h 1249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9165" h="1249078">
                <a:moveTo>
                  <a:pt x="5509165" y="1249078"/>
                </a:moveTo>
                <a:lnTo>
                  <a:pt x="0" y="1249078"/>
                </a:lnTo>
                <a:lnTo>
                  <a:pt x="0" y="376649"/>
                </a:lnTo>
                <a:lnTo>
                  <a:pt x="124275" y="338434"/>
                </a:lnTo>
                <a:cubicBezTo>
                  <a:pt x="840589" y="132976"/>
                  <a:pt x="1609226" y="14590"/>
                  <a:pt x="2337339" y="1263"/>
                </a:cubicBezTo>
                <a:cubicBezTo>
                  <a:pt x="3273483" y="-15871"/>
                  <a:pt x="4142637" y="140664"/>
                  <a:pt x="4747463" y="509094"/>
                </a:cubicBezTo>
                <a:cubicBezTo>
                  <a:pt x="5039841" y="687195"/>
                  <a:pt x="5284004" y="923072"/>
                  <a:pt x="5475419" y="1196657"/>
                </a:cubicBezTo>
                <a:close/>
              </a:path>
            </a:pathLst>
          </a:custGeom>
          <a:solidFill>
            <a:schemeClr val="accent4">
              <a:alpha val="50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Content Placeholder 6">
            <a:extLst>
              <a:ext uri="{FF2B5EF4-FFF2-40B4-BE49-F238E27FC236}">
                <a16:creationId xmlns:a16="http://schemas.microsoft.com/office/drawing/2014/main" id="{13980755-170E-8438-DC1B-7B3283F2A49D}"/>
              </a:ext>
            </a:extLst>
          </p:cNvPr>
          <p:cNvSpPr>
            <a:spLocks noGrp="1"/>
          </p:cNvSpPr>
          <p:nvPr>
            <p:ph sz="quarter" idx="10"/>
          </p:nvPr>
        </p:nvSpPr>
        <p:spPr>
          <a:xfrm>
            <a:off x="914400" y="2039112"/>
            <a:ext cx="7150608" cy="3356576"/>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5">
            <a:extLst>
              <a:ext uri="{FF2B5EF4-FFF2-40B4-BE49-F238E27FC236}">
                <a16:creationId xmlns:a16="http://schemas.microsoft.com/office/drawing/2014/main" id="{933C021B-6AA4-3C5D-099F-96D113A1495C}"/>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338622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2"/>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 uri="{C183D7F6-B498-43B3-948B-1728B52AA6E4}">
                <adec:decorative xmlns:adec="http://schemas.microsoft.com/office/drawing/2017/decorative" val="1"/>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Freeform 3">
            <a:extLst>
              <a:ext uri="{FF2B5EF4-FFF2-40B4-BE49-F238E27FC236}">
                <a16:creationId xmlns:a16="http://schemas.microsoft.com/office/drawing/2014/main" id="{2FE03F25-D589-68A8-30C7-175547B6A9EE}"/>
              </a:ext>
              <a:ext uri="{C183D7F6-B498-43B3-948B-1728B52AA6E4}">
                <adec:decorative xmlns:adec="http://schemas.microsoft.com/office/drawing/2017/decorative" val="1"/>
              </a:ext>
            </a:extLst>
          </p:cNvPr>
          <p:cNvSpPr/>
          <p:nvPr userDrawn="1"/>
        </p:nvSpPr>
        <p:spPr>
          <a:xfrm>
            <a:off x="9037474" y="1618811"/>
            <a:ext cx="3154526" cy="5229819"/>
          </a:xfrm>
          <a:custGeom>
            <a:avLst/>
            <a:gdLst>
              <a:gd name="connsiteX0" fmla="*/ 2984957 w 3154526"/>
              <a:gd name="connsiteY0" fmla="*/ 4764199 h 5229819"/>
              <a:gd name="connsiteX1" fmla="*/ 3085247 w 3154526"/>
              <a:gd name="connsiteY1" fmla="*/ 4783935 h 5229819"/>
              <a:gd name="connsiteX2" fmla="*/ 3154526 w 3154526"/>
              <a:gd name="connsiteY2" fmla="*/ 4805985 h 5229819"/>
              <a:gd name="connsiteX3" fmla="*/ 3154526 w 3154526"/>
              <a:gd name="connsiteY3" fmla="*/ 4854317 h 5229819"/>
              <a:gd name="connsiteX4" fmla="*/ 3077489 w 3154526"/>
              <a:gd name="connsiteY4" fmla="*/ 4835342 h 5229819"/>
              <a:gd name="connsiteX5" fmla="*/ 2943802 w 3154526"/>
              <a:gd name="connsiteY5" fmla="*/ 4819637 h 5229819"/>
              <a:gd name="connsiteX6" fmla="*/ 2790751 w 3154526"/>
              <a:gd name="connsiteY6" fmla="*/ 4847576 h 5229819"/>
              <a:gd name="connsiteX7" fmla="*/ 2434897 w 3154526"/>
              <a:gd name="connsiteY7" fmla="*/ 5031577 h 5229819"/>
              <a:gd name="connsiteX8" fmla="*/ 2951768 w 3154526"/>
              <a:gd name="connsiteY8" fmla="*/ 4976098 h 5229819"/>
              <a:gd name="connsiteX9" fmla="*/ 3154526 w 3154526"/>
              <a:gd name="connsiteY9" fmla="*/ 4968709 h 5229819"/>
              <a:gd name="connsiteX10" fmla="*/ 3154526 w 3154526"/>
              <a:gd name="connsiteY10" fmla="*/ 5031765 h 5229819"/>
              <a:gd name="connsiteX11" fmla="*/ 3014835 w 3154526"/>
              <a:gd name="connsiteY11" fmla="*/ 5034301 h 5229819"/>
              <a:gd name="connsiteX12" fmla="*/ 2393353 w 3154526"/>
              <a:gd name="connsiteY12" fmla="*/ 5115550 h 5229819"/>
              <a:gd name="connsiteX13" fmla="*/ 2867479 w 3154526"/>
              <a:gd name="connsiteY13" fmla="*/ 5174972 h 5229819"/>
              <a:gd name="connsiteX14" fmla="*/ 3154526 w 3154526"/>
              <a:gd name="connsiteY14" fmla="*/ 5146324 h 5229819"/>
              <a:gd name="connsiteX15" fmla="*/ 3154526 w 3154526"/>
              <a:gd name="connsiteY15" fmla="*/ 5195560 h 5229819"/>
              <a:gd name="connsiteX16" fmla="*/ 2893424 w 3154526"/>
              <a:gd name="connsiteY16" fmla="*/ 5222073 h 5229819"/>
              <a:gd name="connsiteX17" fmla="*/ 2386859 w 3154526"/>
              <a:gd name="connsiteY17" fmla="*/ 5181967 h 5229819"/>
              <a:gd name="connsiteX18" fmla="*/ 2246076 w 3154526"/>
              <a:gd name="connsiteY18" fmla="*/ 5123402 h 5229819"/>
              <a:gd name="connsiteX19" fmla="*/ 2334992 w 3154526"/>
              <a:gd name="connsiteY19" fmla="*/ 5028470 h 5229819"/>
              <a:gd name="connsiteX20" fmla="*/ 2693848 w 3154526"/>
              <a:gd name="connsiteY20" fmla="*/ 4824451 h 5229819"/>
              <a:gd name="connsiteX21" fmla="*/ 2984957 w 3154526"/>
              <a:gd name="connsiteY21" fmla="*/ 4764199 h 5229819"/>
              <a:gd name="connsiteX22" fmla="*/ 2257356 w 3154526"/>
              <a:gd name="connsiteY22" fmla="*/ 4262588 h 5229819"/>
              <a:gd name="connsiteX23" fmla="*/ 2122814 w 3154526"/>
              <a:gd name="connsiteY23" fmla="*/ 4273357 h 5229819"/>
              <a:gd name="connsiteX24" fmla="*/ 2427819 w 3154526"/>
              <a:gd name="connsiteY24" fmla="*/ 4316623 h 5229819"/>
              <a:gd name="connsiteX25" fmla="*/ 2495745 w 3154526"/>
              <a:gd name="connsiteY25" fmla="*/ 4323417 h 5229819"/>
              <a:gd name="connsiteX26" fmla="*/ 2842012 w 3154526"/>
              <a:gd name="connsiteY26" fmla="*/ 4396980 h 5229819"/>
              <a:gd name="connsiteX27" fmla="*/ 2946172 w 3154526"/>
              <a:gd name="connsiteY27" fmla="*/ 4417967 h 5229819"/>
              <a:gd name="connsiteX28" fmla="*/ 2257356 w 3154526"/>
              <a:gd name="connsiteY28" fmla="*/ 4262588 h 5229819"/>
              <a:gd name="connsiteX29" fmla="*/ 2658537 w 3154526"/>
              <a:gd name="connsiteY29" fmla="*/ 3869558 h 5229819"/>
              <a:gd name="connsiteX30" fmla="*/ 2641175 w 3154526"/>
              <a:gd name="connsiteY30" fmla="*/ 3888643 h 5229819"/>
              <a:gd name="connsiteX31" fmla="*/ 3126479 w 3154526"/>
              <a:gd name="connsiteY31" fmla="*/ 4335544 h 5229819"/>
              <a:gd name="connsiteX32" fmla="*/ 3143670 w 3154526"/>
              <a:gd name="connsiteY32" fmla="*/ 4314908 h 5229819"/>
              <a:gd name="connsiteX33" fmla="*/ 2658537 w 3154526"/>
              <a:gd name="connsiteY33" fmla="*/ 3869558 h 5229819"/>
              <a:gd name="connsiteX34" fmla="*/ 2629101 w 3154526"/>
              <a:gd name="connsiteY34" fmla="*/ 3729983 h 5229819"/>
              <a:gd name="connsiteX35" fmla="*/ 2725377 w 3154526"/>
              <a:gd name="connsiteY35" fmla="*/ 3746294 h 5229819"/>
              <a:gd name="connsiteX36" fmla="*/ 3013384 w 3154526"/>
              <a:gd name="connsiteY36" fmla="*/ 3891324 h 5229819"/>
              <a:gd name="connsiteX37" fmla="*/ 3154526 w 3154526"/>
              <a:gd name="connsiteY37" fmla="*/ 3990464 h 5229819"/>
              <a:gd name="connsiteX38" fmla="*/ 3154526 w 3154526"/>
              <a:gd name="connsiteY38" fmla="*/ 4060395 h 5229819"/>
              <a:gd name="connsiteX39" fmla="*/ 3036403 w 3154526"/>
              <a:gd name="connsiteY39" fmla="*/ 3972021 h 5229819"/>
              <a:gd name="connsiteX40" fmla="*/ 2688997 w 3154526"/>
              <a:gd name="connsiteY40" fmla="*/ 3810128 h 5229819"/>
              <a:gd name="connsiteX41" fmla="*/ 3092476 w 3154526"/>
              <a:gd name="connsiteY41" fmla="*/ 4164235 h 5229819"/>
              <a:gd name="connsiteX42" fmla="*/ 3154526 w 3154526"/>
              <a:gd name="connsiteY42" fmla="*/ 4207256 h 5229819"/>
              <a:gd name="connsiteX43" fmla="*/ 3154526 w 3154526"/>
              <a:gd name="connsiteY43" fmla="*/ 4417507 h 5229819"/>
              <a:gd name="connsiteX44" fmla="*/ 3087942 w 3154526"/>
              <a:gd name="connsiteY44" fmla="*/ 4378606 h 5229819"/>
              <a:gd name="connsiteX45" fmla="*/ 3130359 w 3154526"/>
              <a:gd name="connsiteY45" fmla="*/ 4425849 h 5229819"/>
              <a:gd name="connsiteX46" fmla="*/ 3154526 w 3154526"/>
              <a:gd name="connsiteY46" fmla="*/ 4447989 h 5229819"/>
              <a:gd name="connsiteX47" fmla="*/ 3154526 w 3154526"/>
              <a:gd name="connsiteY47" fmla="*/ 4543354 h 5229819"/>
              <a:gd name="connsiteX48" fmla="*/ 3094526 w 3154526"/>
              <a:gd name="connsiteY48" fmla="*/ 4521621 h 5229819"/>
              <a:gd name="connsiteX49" fmla="*/ 2985083 w 3154526"/>
              <a:gd name="connsiteY49" fmla="*/ 4485238 h 5229819"/>
              <a:gd name="connsiteX50" fmla="*/ 2708626 w 3154526"/>
              <a:gd name="connsiteY50" fmla="*/ 4418017 h 5229819"/>
              <a:gd name="connsiteX51" fmla="*/ 2620844 w 3154526"/>
              <a:gd name="connsiteY51" fmla="*/ 4430706 h 5229819"/>
              <a:gd name="connsiteX52" fmla="*/ 2540001 w 3154526"/>
              <a:gd name="connsiteY52" fmla="*/ 4424025 h 5229819"/>
              <a:gd name="connsiteX53" fmla="*/ 1907604 w 3154526"/>
              <a:gd name="connsiteY53" fmla="*/ 4339664 h 5229819"/>
              <a:gd name="connsiteX54" fmla="*/ 1879113 w 3154526"/>
              <a:gd name="connsiteY54" fmla="*/ 4342926 h 5229819"/>
              <a:gd name="connsiteX55" fmla="*/ 1921270 w 3154526"/>
              <a:gd name="connsiteY55" fmla="*/ 4376988 h 5229819"/>
              <a:gd name="connsiteX56" fmla="*/ 2647281 w 3154526"/>
              <a:gd name="connsiteY56" fmla="*/ 4614572 h 5229819"/>
              <a:gd name="connsiteX57" fmla="*/ 3060973 w 3154526"/>
              <a:gd name="connsiteY57" fmla="*/ 4624283 h 5229819"/>
              <a:gd name="connsiteX58" fmla="*/ 3154526 w 3154526"/>
              <a:gd name="connsiteY58" fmla="*/ 4599347 h 5229819"/>
              <a:gd name="connsiteX59" fmla="*/ 3154526 w 3154526"/>
              <a:gd name="connsiteY59" fmla="*/ 4661496 h 5229819"/>
              <a:gd name="connsiteX60" fmla="*/ 3124590 w 3154526"/>
              <a:gd name="connsiteY60" fmla="*/ 4670972 h 5229819"/>
              <a:gd name="connsiteX61" fmla="*/ 2657957 w 3154526"/>
              <a:gd name="connsiteY61" fmla="*/ 4674486 h 5229819"/>
              <a:gd name="connsiteX62" fmla="*/ 1891952 w 3154526"/>
              <a:gd name="connsiteY62" fmla="*/ 4426992 h 5229819"/>
              <a:gd name="connsiteX63" fmla="*/ 1839998 w 3154526"/>
              <a:gd name="connsiteY63" fmla="*/ 4399458 h 5229819"/>
              <a:gd name="connsiteX64" fmla="*/ 1897411 w 3154526"/>
              <a:gd name="connsiteY64" fmla="*/ 4275071 h 5229819"/>
              <a:gd name="connsiteX65" fmla="*/ 2271660 w 3154526"/>
              <a:gd name="connsiteY65" fmla="*/ 4202654 h 5229819"/>
              <a:gd name="connsiteX66" fmla="*/ 2860369 w 3154526"/>
              <a:gd name="connsiteY66" fmla="*/ 4283351 h 5229819"/>
              <a:gd name="connsiteX67" fmla="*/ 2986729 w 3154526"/>
              <a:gd name="connsiteY67" fmla="*/ 4338210 h 5229819"/>
              <a:gd name="connsiteX68" fmla="*/ 2815025 w 3154526"/>
              <a:gd name="connsiteY68" fmla="*/ 4191559 h 5229819"/>
              <a:gd name="connsiteX69" fmla="*/ 2550431 w 3154526"/>
              <a:gd name="connsiteY69" fmla="*/ 3844543 h 5229819"/>
              <a:gd name="connsiteX70" fmla="*/ 2629101 w 3154526"/>
              <a:gd name="connsiteY70" fmla="*/ 3729983 h 5229819"/>
              <a:gd name="connsiteX71" fmla="*/ 2911098 w 3154526"/>
              <a:gd name="connsiteY71" fmla="*/ 3440435 h 5229819"/>
              <a:gd name="connsiteX72" fmla="*/ 2828048 w 3154526"/>
              <a:gd name="connsiteY72" fmla="*/ 3443932 h 5229819"/>
              <a:gd name="connsiteX73" fmla="*/ 2509409 w 3154526"/>
              <a:gd name="connsiteY73" fmla="*/ 3495655 h 5229819"/>
              <a:gd name="connsiteX74" fmla="*/ 2147895 w 3154526"/>
              <a:gd name="connsiteY74" fmla="*/ 3514483 h 5229819"/>
              <a:gd name="connsiteX75" fmla="*/ 2003552 w 3154526"/>
              <a:gd name="connsiteY75" fmla="*/ 3520439 h 5229819"/>
              <a:gd name="connsiteX76" fmla="*/ 2246830 w 3154526"/>
              <a:gd name="connsiteY76" fmla="*/ 3622276 h 5229819"/>
              <a:gd name="connsiteX77" fmla="*/ 2835671 w 3154526"/>
              <a:gd name="connsiteY77" fmla="*/ 3548747 h 5229819"/>
              <a:gd name="connsiteX78" fmla="*/ 2998953 w 3154526"/>
              <a:gd name="connsiteY78" fmla="*/ 3464237 h 5229819"/>
              <a:gd name="connsiteX79" fmla="*/ 2995075 w 3154526"/>
              <a:gd name="connsiteY79" fmla="*/ 3442088 h 5229819"/>
              <a:gd name="connsiteX80" fmla="*/ 2911098 w 3154526"/>
              <a:gd name="connsiteY80" fmla="*/ 3440435 h 5229819"/>
              <a:gd name="connsiteX81" fmla="*/ 2690666 w 3154526"/>
              <a:gd name="connsiteY81" fmla="*/ 3299672 h 5229819"/>
              <a:gd name="connsiteX82" fmla="*/ 2476905 w 3154526"/>
              <a:gd name="connsiteY82" fmla="*/ 3324782 h 5229819"/>
              <a:gd name="connsiteX83" fmla="*/ 2094849 w 3154526"/>
              <a:gd name="connsiteY83" fmla="*/ 3447220 h 5229819"/>
              <a:gd name="connsiteX84" fmla="*/ 2483888 w 3154526"/>
              <a:gd name="connsiteY84" fmla="*/ 3440295 h 5229819"/>
              <a:gd name="connsiteX85" fmla="*/ 3014076 w 3154526"/>
              <a:gd name="connsiteY85" fmla="*/ 3366305 h 5229819"/>
              <a:gd name="connsiteX86" fmla="*/ 2904378 w 3154526"/>
              <a:gd name="connsiteY86" fmla="*/ 3324561 h 5229819"/>
              <a:gd name="connsiteX87" fmla="*/ 2690666 w 3154526"/>
              <a:gd name="connsiteY87" fmla="*/ 3299672 h 5229819"/>
              <a:gd name="connsiteX88" fmla="*/ 2600173 w 3154526"/>
              <a:gd name="connsiteY88" fmla="*/ 3247414 h 5229819"/>
              <a:gd name="connsiteX89" fmla="*/ 3008079 w 3154526"/>
              <a:gd name="connsiteY89" fmla="*/ 3291395 h 5229819"/>
              <a:gd name="connsiteX90" fmla="*/ 3154526 w 3154526"/>
              <a:gd name="connsiteY90" fmla="*/ 3354047 h 5229819"/>
              <a:gd name="connsiteX91" fmla="*/ 3154526 w 3154526"/>
              <a:gd name="connsiteY91" fmla="*/ 3464030 h 5229819"/>
              <a:gd name="connsiteX92" fmla="*/ 3150012 w 3154526"/>
              <a:gd name="connsiteY92" fmla="*/ 3464430 h 5229819"/>
              <a:gd name="connsiteX93" fmla="*/ 3006185 w 3154526"/>
              <a:gd name="connsiteY93" fmla="*/ 3521395 h 5229819"/>
              <a:gd name="connsiteX94" fmla="*/ 2745224 w 3154526"/>
              <a:gd name="connsiteY94" fmla="*/ 3629721 h 5229819"/>
              <a:gd name="connsiteX95" fmla="*/ 2266244 w 3154526"/>
              <a:gd name="connsiteY95" fmla="*/ 3673727 h 5229819"/>
              <a:gd name="connsiteX96" fmla="*/ 1968615 w 3154526"/>
              <a:gd name="connsiteY96" fmla="*/ 3585320 h 5229819"/>
              <a:gd name="connsiteX97" fmla="*/ 1898396 w 3154526"/>
              <a:gd name="connsiteY97" fmla="*/ 3500287 h 5229819"/>
              <a:gd name="connsiteX98" fmla="*/ 1989083 w 3154526"/>
              <a:gd name="connsiteY98" fmla="*/ 3427016 h 5229819"/>
              <a:gd name="connsiteX99" fmla="*/ 2389567 w 3154526"/>
              <a:gd name="connsiteY99" fmla="*/ 3290809 h 5229819"/>
              <a:gd name="connsiteX100" fmla="*/ 2600173 w 3154526"/>
              <a:gd name="connsiteY100" fmla="*/ 3247414 h 5229819"/>
              <a:gd name="connsiteX101" fmla="*/ 2319352 w 3154526"/>
              <a:gd name="connsiteY101" fmla="*/ 2601737 h 5229819"/>
              <a:gd name="connsiteX102" fmla="*/ 2766163 w 3154526"/>
              <a:gd name="connsiteY102" fmla="*/ 2737145 h 5229819"/>
              <a:gd name="connsiteX103" fmla="*/ 2974746 w 3154526"/>
              <a:gd name="connsiteY103" fmla="*/ 2866399 h 5229819"/>
              <a:gd name="connsiteX104" fmla="*/ 3121568 w 3154526"/>
              <a:gd name="connsiteY104" fmla="*/ 2982134 h 5229819"/>
              <a:gd name="connsiteX105" fmla="*/ 3154526 w 3154526"/>
              <a:gd name="connsiteY105" fmla="*/ 3011886 h 5229819"/>
              <a:gd name="connsiteX106" fmla="*/ 3154526 w 3154526"/>
              <a:gd name="connsiteY106" fmla="*/ 3160319 h 5229819"/>
              <a:gd name="connsiteX107" fmla="*/ 3067546 w 3154526"/>
              <a:gd name="connsiteY107" fmla="*/ 3110720 h 5229819"/>
              <a:gd name="connsiteX108" fmla="*/ 2232937 w 3154526"/>
              <a:gd name="connsiteY108" fmla="*/ 2769088 h 5229819"/>
              <a:gd name="connsiteX109" fmla="*/ 2352619 w 3154526"/>
              <a:gd name="connsiteY109" fmla="*/ 2743180 h 5229819"/>
              <a:gd name="connsiteX110" fmla="*/ 2721589 w 3154526"/>
              <a:gd name="connsiteY110" fmla="*/ 2876160 h 5229819"/>
              <a:gd name="connsiteX111" fmla="*/ 3060914 w 3154526"/>
              <a:gd name="connsiteY111" fmla="*/ 3014259 h 5229819"/>
              <a:gd name="connsiteX112" fmla="*/ 2965264 w 3154526"/>
              <a:gd name="connsiteY112" fmla="*/ 2935323 h 5229819"/>
              <a:gd name="connsiteX113" fmla="*/ 2367226 w 3154526"/>
              <a:gd name="connsiteY113" fmla="*/ 2661486 h 5229819"/>
              <a:gd name="connsiteX114" fmla="*/ 2207259 w 3154526"/>
              <a:gd name="connsiteY114" fmla="*/ 2694665 h 5229819"/>
              <a:gd name="connsiteX115" fmla="*/ 2179723 w 3154526"/>
              <a:gd name="connsiteY115" fmla="*/ 2818255 h 5229819"/>
              <a:gd name="connsiteX116" fmla="*/ 2514888 w 3154526"/>
              <a:gd name="connsiteY116" fmla="*/ 3048475 h 5229819"/>
              <a:gd name="connsiteX117" fmla="*/ 3016861 w 3154526"/>
              <a:gd name="connsiteY117" fmla="*/ 3160740 h 5229819"/>
              <a:gd name="connsiteX118" fmla="*/ 3154526 w 3154526"/>
              <a:gd name="connsiteY118" fmla="*/ 3176279 h 5229819"/>
              <a:gd name="connsiteX119" fmla="*/ 3154526 w 3154526"/>
              <a:gd name="connsiteY119" fmla="*/ 3250361 h 5229819"/>
              <a:gd name="connsiteX120" fmla="*/ 3091307 w 3154526"/>
              <a:gd name="connsiteY120" fmla="*/ 3229805 h 5229819"/>
              <a:gd name="connsiteX121" fmla="*/ 2723879 w 3154526"/>
              <a:gd name="connsiteY121" fmla="*/ 3162709 h 5229819"/>
              <a:gd name="connsiteX122" fmla="*/ 2203034 w 3154526"/>
              <a:gd name="connsiteY122" fmla="*/ 2922890 h 5229819"/>
              <a:gd name="connsiteX123" fmla="*/ 2101110 w 3154526"/>
              <a:gd name="connsiteY123" fmla="*/ 2793332 h 5229819"/>
              <a:gd name="connsiteX124" fmla="*/ 2116325 w 3154526"/>
              <a:gd name="connsiteY124" fmla="*/ 2687419 h 5229819"/>
              <a:gd name="connsiteX125" fmla="*/ 2319352 w 3154526"/>
              <a:gd name="connsiteY125" fmla="*/ 2601737 h 5229819"/>
              <a:gd name="connsiteX126" fmla="*/ 1350946 w 3154526"/>
              <a:gd name="connsiteY126" fmla="*/ 1631006 h 5229819"/>
              <a:gd name="connsiteX127" fmla="*/ 1004901 w 3154526"/>
              <a:gd name="connsiteY127" fmla="*/ 1697258 h 5229819"/>
              <a:gd name="connsiteX128" fmla="*/ 955407 w 3154526"/>
              <a:gd name="connsiteY128" fmla="*/ 1725240 h 5229819"/>
              <a:gd name="connsiteX129" fmla="*/ 1056827 w 3154526"/>
              <a:gd name="connsiteY129" fmla="*/ 1829253 h 5229819"/>
              <a:gd name="connsiteX130" fmla="*/ 1626585 w 3154526"/>
              <a:gd name="connsiteY130" fmla="*/ 2030287 h 5229819"/>
              <a:gd name="connsiteX131" fmla="*/ 2214811 w 3154526"/>
              <a:gd name="connsiteY131" fmla="*/ 2140743 h 5229819"/>
              <a:gd name="connsiteX132" fmla="*/ 2475442 w 3154526"/>
              <a:gd name="connsiteY132" fmla="*/ 2220115 h 5229819"/>
              <a:gd name="connsiteX133" fmla="*/ 1255641 w 3154526"/>
              <a:gd name="connsiteY133" fmla="*/ 1766864 h 5229819"/>
              <a:gd name="connsiteX134" fmla="*/ 1305929 w 3154526"/>
              <a:gd name="connsiteY134" fmla="*/ 1722974 h 5229819"/>
              <a:gd name="connsiteX135" fmla="*/ 2002915 w 3154526"/>
              <a:gd name="connsiteY135" fmla="*/ 1923946 h 5229819"/>
              <a:gd name="connsiteX136" fmla="*/ 2449662 w 3154526"/>
              <a:gd name="connsiteY136" fmla="*/ 2126020 h 5229819"/>
              <a:gd name="connsiteX137" fmla="*/ 2505028 w 3154526"/>
              <a:gd name="connsiteY137" fmla="*/ 2142789 h 5229819"/>
              <a:gd name="connsiteX138" fmla="*/ 2446175 w 3154526"/>
              <a:gd name="connsiteY138" fmla="*/ 2082091 h 5229819"/>
              <a:gd name="connsiteX139" fmla="*/ 2312648 w 3154526"/>
              <a:gd name="connsiteY139" fmla="*/ 1997116 h 5229819"/>
              <a:gd name="connsiteX140" fmla="*/ 1350946 w 3154526"/>
              <a:gd name="connsiteY140" fmla="*/ 1631006 h 5229819"/>
              <a:gd name="connsiteX141" fmla="*/ 2656659 w 3154526"/>
              <a:gd name="connsiteY141" fmla="*/ 1238775 h 5229819"/>
              <a:gd name="connsiteX142" fmla="*/ 2625436 w 3154526"/>
              <a:gd name="connsiteY142" fmla="*/ 1397072 h 5229819"/>
              <a:gd name="connsiteX143" fmla="*/ 2875161 w 3154526"/>
              <a:gd name="connsiteY143" fmla="*/ 2321650 h 5229819"/>
              <a:gd name="connsiteX144" fmla="*/ 2925722 w 3154526"/>
              <a:gd name="connsiteY144" fmla="*/ 2392692 h 5229819"/>
              <a:gd name="connsiteX145" fmla="*/ 2811462 w 3154526"/>
              <a:gd name="connsiteY145" fmla="*/ 1947758 h 5229819"/>
              <a:gd name="connsiteX146" fmla="*/ 2718919 w 3154526"/>
              <a:gd name="connsiteY146" fmla="*/ 1497019 h 5229819"/>
              <a:gd name="connsiteX147" fmla="*/ 2753255 w 3154526"/>
              <a:gd name="connsiteY147" fmla="*/ 1529176 h 5229819"/>
              <a:gd name="connsiteX148" fmla="*/ 2881379 w 3154526"/>
              <a:gd name="connsiteY148" fmla="*/ 2022317 h 5229819"/>
              <a:gd name="connsiteX149" fmla="*/ 2996393 w 3154526"/>
              <a:gd name="connsiteY149" fmla="*/ 2365005 h 5229819"/>
              <a:gd name="connsiteX150" fmla="*/ 3100133 w 3154526"/>
              <a:gd name="connsiteY150" fmla="*/ 2512233 h 5229819"/>
              <a:gd name="connsiteX151" fmla="*/ 3079545 w 3154526"/>
              <a:gd name="connsiteY151" fmla="*/ 1967247 h 5229819"/>
              <a:gd name="connsiteX152" fmla="*/ 2899475 w 3154526"/>
              <a:gd name="connsiteY152" fmla="*/ 1449951 h 5229819"/>
              <a:gd name="connsiteX153" fmla="*/ 2656659 w 3154526"/>
              <a:gd name="connsiteY153" fmla="*/ 1238775 h 5229819"/>
              <a:gd name="connsiteX154" fmla="*/ 1367798 w 3154526"/>
              <a:gd name="connsiteY154" fmla="*/ 807514 h 5229819"/>
              <a:gd name="connsiteX155" fmla="*/ 1321670 w 3154526"/>
              <a:gd name="connsiteY155" fmla="*/ 812743 h 5229819"/>
              <a:gd name="connsiteX156" fmla="*/ 1326427 w 3154526"/>
              <a:gd name="connsiteY156" fmla="*/ 995044 h 5229819"/>
              <a:gd name="connsiteX157" fmla="*/ 1646715 w 3154526"/>
              <a:gd name="connsiteY157" fmla="*/ 1403714 h 5229819"/>
              <a:gd name="connsiteX158" fmla="*/ 1699020 w 3154526"/>
              <a:gd name="connsiteY158" fmla="*/ 1462003 h 5229819"/>
              <a:gd name="connsiteX159" fmla="*/ 2128129 w 3154526"/>
              <a:gd name="connsiteY159" fmla="*/ 1776540 h 5229819"/>
              <a:gd name="connsiteX160" fmla="*/ 2153908 w 3154526"/>
              <a:gd name="connsiteY160" fmla="*/ 1776925 h 5229819"/>
              <a:gd name="connsiteX161" fmla="*/ 1447891 w 3154526"/>
              <a:gd name="connsiteY161" fmla="*/ 949010 h 5229819"/>
              <a:gd name="connsiteX162" fmla="*/ 1451500 w 3154526"/>
              <a:gd name="connsiteY162" fmla="*/ 904772 h 5229819"/>
              <a:gd name="connsiteX163" fmla="*/ 1824226 w 3154526"/>
              <a:gd name="connsiteY163" fmla="*/ 1311217 h 5229819"/>
              <a:gd name="connsiteX164" fmla="*/ 2204689 w 3154526"/>
              <a:gd name="connsiteY164" fmla="*/ 1730927 h 5229819"/>
              <a:gd name="connsiteX165" fmla="*/ 1890667 w 3154526"/>
              <a:gd name="connsiteY165" fmla="*/ 1206353 h 5229819"/>
              <a:gd name="connsiteX166" fmla="*/ 1627192 w 3154526"/>
              <a:gd name="connsiteY166" fmla="*/ 933479 h 5229819"/>
              <a:gd name="connsiteX167" fmla="*/ 1367798 w 3154526"/>
              <a:gd name="connsiteY167" fmla="*/ 807514 h 5229819"/>
              <a:gd name="connsiteX168" fmla="*/ 283580 w 3154526"/>
              <a:gd name="connsiteY168" fmla="*/ 681216 h 5229819"/>
              <a:gd name="connsiteX169" fmla="*/ 110348 w 3154526"/>
              <a:gd name="connsiteY169" fmla="*/ 708025 h 5229819"/>
              <a:gd name="connsiteX170" fmla="*/ 85723 w 3154526"/>
              <a:gd name="connsiteY170" fmla="*/ 819576 h 5229819"/>
              <a:gd name="connsiteX171" fmla="*/ 199932 w 3154526"/>
              <a:gd name="connsiteY171" fmla="*/ 893664 h 5229819"/>
              <a:gd name="connsiteX172" fmla="*/ 740736 w 3154526"/>
              <a:gd name="connsiteY172" fmla="*/ 1064235 h 5229819"/>
              <a:gd name="connsiteX173" fmla="*/ 1110528 w 3154526"/>
              <a:gd name="connsiteY173" fmla="*/ 1146285 h 5229819"/>
              <a:gd name="connsiteX174" fmla="*/ 459412 w 3154526"/>
              <a:gd name="connsiteY174" fmla="*/ 885372 h 5229819"/>
              <a:gd name="connsiteX175" fmla="*/ 543138 w 3154526"/>
              <a:gd name="connsiteY175" fmla="*/ 845601 h 5229819"/>
              <a:gd name="connsiteX176" fmla="*/ 910153 w 3154526"/>
              <a:gd name="connsiteY176" fmla="*/ 948610 h 5229819"/>
              <a:gd name="connsiteX177" fmla="*/ 966399 w 3154526"/>
              <a:gd name="connsiteY177" fmla="*/ 962382 h 5229819"/>
              <a:gd name="connsiteX178" fmla="*/ 283580 w 3154526"/>
              <a:gd name="connsiteY178" fmla="*/ 681216 h 5229819"/>
              <a:gd name="connsiteX179" fmla="*/ 1590373 w 3154526"/>
              <a:gd name="connsiteY179" fmla="*/ 207352 h 5229819"/>
              <a:gd name="connsiteX180" fmla="*/ 1849000 w 3154526"/>
              <a:gd name="connsiteY180" fmla="*/ 1052202 h 5229819"/>
              <a:gd name="connsiteX181" fmla="*/ 1897521 w 3154526"/>
              <a:gd name="connsiteY181" fmla="*/ 1104633 h 5229819"/>
              <a:gd name="connsiteX182" fmla="*/ 1590373 w 3154526"/>
              <a:gd name="connsiteY182" fmla="*/ 207352 h 5229819"/>
              <a:gd name="connsiteX183" fmla="*/ 1477590 w 3154526"/>
              <a:gd name="connsiteY183" fmla="*/ 196987 h 5229819"/>
              <a:gd name="connsiteX184" fmla="*/ 1734197 w 3154526"/>
              <a:gd name="connsiteY184" fmla="*/ 915385 h 5229819"/>
              <a:gd name="connsiteX185" fmla="*/ 1477590 w 3154526"/>
              <a:gd name="connsiteY185" fmla="*/ 196987 h 5229819"/>
              <a:gd name="connsiteX186" fmla="*/ 1520807 w 3154526"/>
              <a:gd name="connsiteY186" fmla="*/ 401 h 5229819"/>
              <a:gd name="connsiteX187" fmla="*/ 1959261 w 3154526"/>
              <a:gd name="connsiteY187" fmla="*/ 1004279 h 5229819"/>
              <a:gd name="connsiteX188" fmla="*/ 1999831 w 3154526"/>
              <a:gd name="connsiteY188" fmla="*/ 1233302 h 5229819"/>
              <a:gd name="connsiteX189" fmla="*/ 2119085 w 3154526"/>
              <a:gd name="connsiteY189" fmla="*/ 1423964 h 5229819"/>
              <a:gd name="connsiteX190" fmla="*/ 2335471 w 3154526"/>
              <a:gd name="connsiteY190" fmla="*/ 1850384 h 5229819"/>
              <a:gd name="connsiteX191" fmla="*/ 2392591 w 3154526"/>
              <a:gd name="connsiteY191" fmla="*/ 1951489 h 5229819"/>
              <a:gd name="connsiteX192" fmla="*/ 2748943 w 3154526"/>
              <a:gd name="connsiteY192" fmla="*/ 2303364 h 5229819"/>
              <a:gd name="connsiteX193" fmla="*/ 2806241 w 3154526"/>
              <a:gd name="connsiteY193" fmla="*/ 2339964 h 5229819"/>
              <a:gd name="connsiteX194" fmla="*/ 2679338 w 3154526"/>
              <a:gd name="connsiteY194" fmla="*/ 2010074 h 5229819"/>
              <a:gd name="connsiteX195" fmla="*/ 2606989 w 3154526"/>
              <a:gd name="connsiteY195" fmla="*/ 1775538 h 5229819"/>
              <a:gd name="connsiteX196" fmla="*/ 2582155 w 3154526"/>
              <a:gd name="connsiteY196" fmla="*/ 1309760 h 5229819"/>
              <a:gd name="connsiteX197" fmla="*/ 2592851 w 3154526"/>
              <a:gd name="connsiteY197" fmla="*/ 1261833 h 5229819"/>
              <a:gd name="connsiteX198" fmla="*/ 2718128 w 3154526"/>
              <a:gd name="connsiteY198" fmla="*/ 1210907 h 5229819"/>
              <a:gd name="connsiteX199" fmla="*/ 2951511 w 3154526"/>
              <a:gd name="connsiteY199" fmla="*/ 1441852 h 5229819"/>
              <a:gd name="connsiteX200" fmla="*/ 3144770 w 3154526"/>
              <a:gd name="connsiteY200" fmla="*/ 2025597 h 5229819"/>
              <a:gd name="connsiteX201" fmla="*/ 3154526 w 3154526"/>
              <a:gd name="connsiteY201" fmla="*/ 2110676 h 5229819"/>
              <a:gd name="connsiteX202" fmla="*/ 3154526 w 3154526"/>
              <a:gd name="connsiteY202" fmla="*/ 2821253 h 5229819"/>
              <a:gd name="connsiteX203" fmla="*/ 2760231 w 3154526"/>
              <a:gd name="connsiteY203" fmla="*/ 2387604 h 5229819"/>
              <a:gd name="connsiteX204" fmla="*/ 2690109 w 3154526"/>
              <a:gd name="connsiteY204" fmla="*/ 2343136 h 5229819"/>
              <a:gd name="connsiteX205" fmla="*/ 2584945 w 3154526"/>
              <a:gd name="connsiteY205" fmla="*/ 2319604 h 5229819"/>
              <a:gd name="connsiteX206" fmla="*/ 2476459 w 3154526"/>
              <a:gd name="connsiteY206" fmla="*/ 2274585 h 5229819"/>
              <a:gd name="connsiteX207" fmla="*/ 1635021 w 3154526"/>
              <a:gd name="connsiteY207" fmla="*/ 2080790 h 5229819"/>
              <a:gd name="connsiteX208" fmla="*/ 994284 w 3154526"/>
              <a:gd name="connsiteY208" fmla="*/ 1848426 h 5229819"/>
              <a:gd name="connsiteX209" fmla="*/ 900907 w 3154526"/>
              <a:gd name="connsiteY209" fmla="*/ 1722986 h 5229819"/>
              <a:gd name="connsiteX210" fmla="*/ 1019942 w 3154526"/>
              <a:gd name="connsiteY210" fmla="*/ 1634959 h 5229819"/>
              <a:gd name="connsiteX211" fmla="*/ 1436756 w 3154526"/>
              <a:gd name="connsiteY211" fmla="*/ 1581585 h 5229819"/>
              <a:gd name="connsiteX212" fmla="*/ 1745065 w 3154526"/>
              <a:gd name="connsiteY212" fmla="*/ 1615304 h 5229819"/>
              <a:gd name="connsiteX213" fmla="*/ 1601192 w 3154526"/>
              <a:gd name="connsiteY213" fmla="*/ 1445865 h 5229819"/>
              <a:gd name="connsiteX214" fmla="*/ 1401935 w 3154526"/>
              <a:gd name="connsiteY214" fmla="*/ 1322332 h 5229819"/>
              <a:gd name="connsiteX215" fmla="*/ 1350058 w 3154526"/>
              <a:gd name="connsiteY215" fmla="*/ 1304329 h 5229819"/>
              <a:gd name="connsiteX216" fmla="*/ 1196299 w 3154526"/>
              <a:gd name="connsiteY216" fmla="*/ 1267380 h 5229819"/>
              <a:gd name="connsiteX217" fmla="*/ 1010774 w 3154526"/>
              <a:gd name="connsiteY217" fmla="*/ 1183133 h 5229819"/>
              <a:gd name="connsiteX218" fmla="*/ 762606 w 3154526"/>
              <a:gd name="connsiteY218" fmla="*/ 1122658 h 5229819"/>
              <a:gd name="connsiteX219" fmla="*/ 154893 w 3154526"/>
              <a:gd name="connsiteY219" fmla="*/ 930327 h 5229819"/>
              <a:gd name="connsiteX220" fmla="*/ 41348 w 3154526"/>
              <a:gd name="connsiteY220" fmla="*/ 855682 h 5229819"/>
              <a:gd name="connsiteX221" fmla="*/ 71618 w 3154526"/>
              <a:gd name="connsiteY221" fmla="*/ 669959 h 5229819"/>
              <a:gd name="connsiteX222" fmla="*/ 192882 w 3154526"/>
              <a:gd name="connsiteY222" fmla="*/ 633126 h 5229819"/>
              <a:gd name="connsiteX223" fmla="*/ 753661 w 3154526"/>
              <a:gd name="connsiteY223" fmla="*/ 741211 h 5229819"/>
              <a:gd name="connsiteX224" fmla="*/ 1255776 w 3154526"/>
              <a:gd name="connsiteY224" fmla="*/ 1147472 h 5229819"/>
              <a:gd name="connsiteX225" fmla="*/ 1455766 w 3154526"/>
              <a:gd name="connsiteY225" fmla="*/ 1276598 h 5229819"/>
              <a:gd name="connsiteX226" fmla="*/ 1288932 w 3154526"/>
              <a:gd name="connsiteY226" fmla="*/ 1033280 h 5229819"/>
              <a:gd name="connsiteX227" fmla="*/ 1232411 w 3154526"/>
              <a:gd name="connsiteY227" fmla="*/ 880301 h 5229819"/>
              <a:gd name="connsiteX228" fmla="*/ 1384570 w 3154526"/>
              <a:gd name="connsiteY228" fmla="*/ 733996 h 5229819"/>
              <a:gd name="connsiteX229" fmla="*/ 1507746 w 3154526"/>
              <a:gd name="connsiteY229" fmla="*/ 755398 h 5229819"/>
              <a:gd name="connsiteX230" fmla="*/ 1477350 w 3154526"/>
              <a:gd name="connsiteY230" fmla="*/ 678725 h 5229819"/>
              <a:gd name="connsiteX231" fmla="*/ 1417151 w 3154526"/>
              <a:gd name="connsiteY231" fmla="*/ 168105 h 5229819"/>
              <a:gd name="connsiteX232" fmla="*/ 1520807 w 3154526"/>
              <a:gd name="connsiteY232"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Lst>
            <a:rect l="l" t="t" r="r" b="b"/>
            <a:pathLst>
              <a:path w="3154526" h="5229819">
                <a:moveTo>
                  <a:pt x="2984957" y="4764199"/>
                </a:moveTo>
                <a:cubicBezTo>
                  <a:pt x="3018240" y="4767408"/>
                  <a:pt x="3051712" y="4773969"/>
                  <a:pt x="3085247" y="4783935"/>
                </a:cubicBezTo>
                <a:lnTo>
                  <a:pt x="3154526" y="4805985"/>
                </a:lnTo>
                <a:lnTo>
                  <a:pt x="3154526" y="4854317"/>
                </a:lnTo>
                <a:lnTo>
                  <a:pt x="3077489" y="4835342"/>
                </a:lnTo>
                <a:cubicBezTo>
                  <a:pt x="3033509" y="4827066"/>
                  <a:pt x="2989112" y="4821557"/>
                  <a:pt x="2943802" y="4819637"/>
                </a:cubicBezTo>
                <a:cubicBezTo>
                  <a:pt x="2893293" y="4817421"/>
                  <a:pt x="2839830" y="4831234"/>
                  <a:pt x="2790751" y="4847576"/>
                </a:cubicBezTo>
                <a:cubicBezTo>
                  <a:pt x="2669496" y="4887789"/>
                  <a:pt x="2461044" y="5000040"/>
                  <a:pt x="2434897" y="5031577"/>
                </a:cubicBezTo>
                <a:cubicBezTo>
                  <a:pt x="2484364" y="5038618"/>
                  <a:pt x="2785484" y="4986917"/>
                  <a:pt x="2951768" y="4976098"/>
                </a:cubicBezTo>
                <a:lnTo>
                  <a:pt x="3154526" y="4968709"/>
                </a:lnTo>
                <a:lnTo>
                  <a:pt x="3154526" y="5031765"/>
                </a:lnTo>
                <a:lnTo>
                  <a:pt x="3014835" y="5034301"/>
                </a:lnTo>
                <a:cubicBezTo>
                  <a:pt x="2710439" y="5051677"/>
                  <a:pt x="2441583" y="5097943"/>
                  <a:pt x="2393353" y="5115550"/>
                </a:cubicBezTo>
                <a:cubicBezTo>
                  <a:pt x="2431157" y="5160603"/>
                  <a:pt x="2707409" y="5188478"/>
                  <a:pt x="2867479" y="5174972"/>
                </a:cubicBezTo>
                <a:lnTo>
                  <a:pt x="3154526" y="5146324"/>
                </a:lnTo>
                <a:lnTo>
                  <a:pt x="3154526" y="5195560"/>
                </a:lnTo>
                <a:lnTo>
                  <a:pt x="2893424" y="5222073"/>
                </a:ln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29101" y="3729983"/>
                </a:moveTo>
                <a:cubicBezTo>
                  <a:pt x="2661589" y="3730947"/>
                  <a:pt x="2697073" y="3732787"/>
                  <a:pt x="2725377" y="3746294"/>
                </a:cubicBezTo>
                <a:cubicBezTo>
                  <a:pt x="2822777" y="3791583"/>
                  <a:pt x="2920786" y="3836926"/>
                  <a:pt x="3013384" y="3891324"/>
                </a:cubicBezTo>
                <a:lnTo>
                  <a:pt x="3154526" y="3990464"/>
                </a:lnTo>
                <a:lnTo>
                  <a:pt x="3154526" y="4060395"/>
                </a:lnTo>
                <a:lnTo>
                  <a:pt x="3036403" y="3972021"/>
                </a:lnTo>
                <a:cubicBezTo>
                  <a:pt x="2907615" y="3883525"/>
                  <a:pt x="2779554" y="3819455"/>
                  <a:pt x="2688997" y="3810128"/>
                </a:cubicBezTo>
                <a:cubicBezTo>
                  <a:pt x="2831670" y="3941058"/>
                  <a:pt x="2937046" y="4076752"/>
                  <a:pt x="3092476" y="4164235"/>
                </a:cubicBezTo>
                <a:lnTo>
                  <a:pt x="3154526" y="4207256"/>
                </a:lnTo>
                <a:lnTo>
                  <a:pt x="3154526" y="4417507"/>
                </a:lnTo>
                <a:lnTo>
                  <a:pt x="3087942" y="4378606"/>
                </a:lnTo>
                <a:cubicBezTo>
                  <a:pt x="3102143" y="4394351"/>
                  <a:pt x="3115996" y="4410565"/>
                  <a:pt x="3130359" y="4425849"/>
                </a:cubicBezTo>
                <a:lnTo>
                  <a:pt x="3154526" y="4447989"/>
                </a:lnTo>
                <a:lnTo>
                  <a:pt x="3154526" y="4543354"/>
                </a:lnTo>
                <a:lnTo>
                  <a:pt x="3094526" y="4521621"/>
                </a:lnTo>
                <a:cubicBezTo>
                  <a:pt x="3058315" y="4508467"/>
                  <a:pt x="3021946" y="449579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785895" y="4647295"/>
                  <a:pt x="2924346" y="4650622"/>
                  <a:pt x="3060973" y="4624283"/>
                </a:cubicBezTo>
                <a:lnTo>
                  <a:pt x="3154526" y="4599347"/>
                </a:lnTo>
                <a:lnTo>
                  <a:pt x="3154526" y="4661496"/>
                </a:lnTo>
                <a:lnTo>
                  <a:pt x="3124590" y="4670972"/>
                </a:lnTo>
                <a:cubicBezTo>
                  <a:pt x="2971313" y="4708028"/>
                  <a:pt x="2814417" y="4711286"/>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600173" y="3247414"/>
                </a:moveTo>
                <a:cubicBezTo>
                  <a:pt x="2739107" y="3233347"/>
                  <a:pt x="2875094" y="3248675"/>
                  <a:pt x="3008079" y="3291395"/>
                </a:cubicBezTo>
                <a:lnTo>
                  <a:pt x="3154526" y="3354047"/>
                </a:lnTo>
                <a:lnTo>
                  <a:pt x="3154526" y="3464030"/>
                </a:lnTo>
                <a:lnTo>
                  <a:pt x="3150012" y="3464430"/>
                </a:lnTo>
                <a:cubicBezTo>
                  <a:pt x="3100914" y="3475356"/>
                  <a:pt x="3052436" y="3493594"/>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460502" y="3268829"/>
                  <a:pt x="2530706" y="3254447"/>
                  <a:pt x="2600173" y="3247414"/>
                </a:cubicBezTo>
                <a:close/>
                <a:moveTo>
                  <a:pt x="2319352" y="2601737"/>
                </a:moveTo>
                <a:cubicBezTo>
                  <a:pt x="2479864" y="2611004"/>
                  <a:pt x="2629308" y="2651575"/>
                  <a:pt x="2766163" y="2737145"/>
                </a:cubicBezTo>
                <a:cubicBezTo>
                  <a:pt x="2835451" y="2780619"/>
                  <a:pt x="2910653" y="2816308"/>
                  <a:pt x="2974746" y="2866399"/>
                </a:cubicBezTo>
                <a:cubicBezTo>
                  <a:pt x="3023787" y="2904282"/>
                  <a:pt x="3073991" y="2942035"/>
                  <a:pt x="3121568" y="2982134"/>
                </a:cubicBezTo>
                <a:lnTo>
                  <a:pt x="3154526" y="3011886"/>
                </a:lnTo>
                <a:lnTo>
                  <a:pt x="3154526" y="3160319"/>
                </a:lnTo>
                <a:lnTo>
                  <a:pt x="3067546" y="3110720"/>
                </a:lnTo>
                <a:cubicBezTo>
                  <a:pt x="2761030" y="2947917"/>
                  <a:pt x="2322476" y="2787314"/>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675451" y="3114433"/>
                  <a:pt x="2844900" y="3140546"/>
                  <a:pt x="3016861" y="3160740"/>
                </a:cubicBezTo>
                <a:lnTo>
                  <a:pt x="3154526" y="3176279"/>
                </a:lnTo>
                <a:lnTo>
                  <a:pt x="3154526" y="3250361"/>
                </a:lnTo>
                <a:lnTo>
                  <a:pt x="3091307" y="3229805"/>
                </a:ln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38773" y="1630286"/>
                  <a:pt x="3113633" y="1822140"/>
                  <a:pt x="3144770" y="2025597"/>
                </a:cubicBezTo>
                <a:lnTo>
                  <a:pt x="3154526" y="2110676"/>
                </a:lnTo>
                <a:lnTo>
                  <a:pt x="3154526" y="2821253"/>
                </a:lnTo>
                <a:lnTo>
                  <a:pt x="2760231" y="2387604"/>
                </a:ln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accent4">
              <a:lumMod val="60000"/>
              <a:lumOff val="40000"/>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pic>
        <p:nvPicPr>
          <p:cNvPr id="6" name="Graphic 5">
            <a:extLst>
              <a:ext uri="{FF2B5EF4-FFF2-40B4-BE49-F238E27FC236}">
                <a16:creationId xmlns:a16="http://schemas.microsoft.com/office/drawing/2014/main" id="{7CB19B63-2AAF-E86D-D7F1-B659DB36B5AC}"/>
              </a:ext>
              <a:ext uri="{C183D7F6-B498-43B3-948B-1728B52AA6E4}">
                <adec:decorative xmlns:adec="http://schemas.microsoft.com/office/drawing/2017/decorative" val="1"/>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rcRect l="27188"/>
          <a:stretch>
            <a:fillRect/>
          </a:stretch>
        </p:blipFill>
        <p:spPr>
          <a:xfrm>
            <a:off x="-1" y="2673019"/>
            <a:ext cx="1697023" cy="1898712"/>
          </a:xfrm>
          <a:custGeom>
            <a:avLst/>
            <a:gdLst>
              <a:gd name="connsiteX0" fmla="*/ 0 w 1697023"/>
              <a:gd name="connsiteY0" fmla="*/ 0 h 1898712"/>
              <a:gd name="connsiteX1" fmla="*/ 1697023 w 1697023"/>
              <a:gd name="connsiteY1" fmla="*/ 0 h 1898712"/>
              <a:gd name="connsiteX2" fmla="*/ 1697023 w 1697023"/>
              <a:gd name="connsiteY2" fmla="*/ 1898712 h 1898712"/>
              <a:gd name="connsiteX3" fmla="*/ 0 w 1697023"/>
              <a:gd name="connsiteY3" fmla="*/ 1898712 h 1898712"/>
            </a:gdLst>
            <a:ahLst/>
            <a:cxnLst>
              <a:cxn ang="0">
                <a:pos x="connsiteX0" y="connsiteY0"/>
              </a:cxn>
              <a:cxn ang="0">
                <a:pos x="connsiteX1" y="connsiteY1"/>
              </a:cxn>
              <a:cxn ang="0">
                <a:pos x="connsiteX2" y="connsiteY2"/>
              </a:cxn>
              <a:cxn ang="0">
                <a:pos x="connsiteX3" y="connsiteY3"/>
              </a:cxn>
            </a:cxnLst>
            <a:rect l="l" t="t" r="r" b="b"/>
            <a:pathLst>
              <a:path w="1697023" h="1898712">
                <a:moveTo>
                  <a:pt x="0" y="0"/>
                </a:moveTo>
                <a:lnTo>
                  <a:pt x="1697023" y="0"/>
                </a:lnTo>
                <a:lnTo>
                  <a:pt x="1697023" y="1898712"/>
                </a:lnTo>
                <a:lnTo>
                  <a:pt x="0" y="1898712"/>
                </a:lnTo>
                <a:close/>
              </a:path>
            </a:pathLst>
          </a:custGeom>
        </p:spPr>
      </p:pic>
      <p:sp>
        <p:nvSpPr>
          <p:cNvPr id="22" name="Freeform: Shape 21">
            <a:extLst>
              <a:ext uri="{FF2B5EF4-FFF2-40B4-BE49-F238E27FC236}">
                <a16:creationId xmlns:a16="http://schemas.microsoft.com/office/drawing/2014/main" id="{83712F38-4391-A499-56E2-8F095A506D08}"/>
              </a:ext>
              <a:ext uri="{C183D7F6-B498-43B3-948B-1728B52AA6E4}">
                <adec:decorative xmlns:adec="http://schemas.microsoft.com/office/drawing/2017/decorative" val="1"/>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914400" y="914400"/>
            <a:ext cx="10360152" cy="2843784"/>
          </a:xfrm>
        </p:spPr>
        <p:txBody>
          <a:bodyPr anchor="b" anchorCtr="0"/>
          <a:lstStyle>
            <a:lvl1pPr algn="ctr">
              <a:defRPr sz="4800" cap="none" baseline="0">
                <a:latin typeface="+mj-lt"/>
              </a:defRPr>
            </a:lvl1pPr>
          </a:lstStyle>
          <a:p>
            <a:r>
              <a:rPr lang="en-US" dirty="0"/>
              <a:t>click to add title</a:t>
            </a:r>
          </a:p>
        </p:txBody>
      </p:sp>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hasCustomPrompt="1"/>
          </p:nvPr>
        </p:nvSpPr>
        <p:spPr>
          <a:xfrm>
            <a:off x="2041114" y="3825875"/>
            <a:ext cx="8109772" cy="2644775"/>
          </a:xfrm>
        </p:spPr>
        <p:txBody>
          <a:bodyPr>
            <a:normAutofit/>
          </a:bodyPr>
          <a:lstStyle>
            <a:lvl1pPr marL="0" indent="0" algn="ctr">
              <a:lnSpc>
                <a:spcPct val="100000"/>
              </a:lnSpc>
              <a:spcBef>
                <a:spcPts val="0"/>
              </a:spcBef>
              <a:buNone/>
              <a:defRPr sz="2400" cap="all" baseline="0"/>
            </a:lvl1pPr>
          </a:lstStyle>
          <a:p>
            <a:pPr lvl="0"/>
            <a:r>
              <a:rPr lang="en-US" dirty="0"/>
              <a:t>Click to add text</a:t>
            </a:r>
          </a:p>
        </p:txBody>
      </p:sp>
    </p:spTree>
    <p:extLst>
      <p:ext uri="{BB962C8B-B14F-4D97-AF65-F5344CB8AC3E}">
        <p14:creationId xmlns:p14="http://schemas.microsoft.com/office/powerpoint/2010/main" val="342961117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179F09D-FCEF-2378-FD6D-390137D19D7F}"/>
              </a:ext>
            </a:extLst>
          </p:cNvPr>
          <p:cNvSpPr>
            <a:spLocks noGrp="1"/>
          </p:cNvSpPr>
          <p:nvPr>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2" name="Content Placeholder 6">
            <a:extLst>
              <a:ext uri="{FF2B5EF4-FFF2-40B4-BE49-F238E27FC236}">
                <a16:creationId xmlns:a16="http://schemas.microsoft.com/office/drawing/2014/main" id="{43E2AC72-73DB-7038-4867-55751103F51A}"/>
              </a:ext>
            </a:extLst>
          </p:cNvPr>
          <p:cNvSpPr>
            <a:spLocks noGrp="1"/>
          </p:cNvSpPr>
          <p:nvPr>
            <p:ph sz="quarter" idx="11"/>
          </p:nvPr>
        </p:nvSpPr>
        <p:spPr>
          <a:xfrm>
            <a:off x="914400" y="2039112"/>
            <a:ext cx="4576953" cy="3877055"/>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6">
            <a:extLst>
              <a:ext uri="{FF2B5EF4-FFF2-40B4-BE49-F238E27FC236}">
                <a16:creationId xmlns:a16="http://schemas.microsoft.com/office/drawing/2014/main" id="{C4B21F26-677B-015C-5D71-238B3798DF57}"/>
              </a:ext>
            </a:extLst>
          </p:cNvPr>
          <p:cNvSpPr>
            <a:spLocks noGrp="1"/>
          </p:cNvSpPr>
          <p:nvPr>
            <p:ph sz="quarter" idx="12"/>
          </p:nvPr>
        </p:nvSpPr>
        <p:spPr>
          <a:xfrm>
            <a:off x="6357747" y="2039112"/>
            <a:ext cx="4576953" cy="3877055"/>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reeform 6">
            <a:extLst>
              <a:ext uri="{FF2B5EF4-FFF2-40B4-BE49-F238E27FC236}">
                <a16:creationId xmlns:a16="http://schemas.microsoft.com/office/drawing/2014/main" id="{A3F1B258-8FBC-06A8-3A1F-466CEEDBBEF2}"/>
              </a:ext>
              <a:ext uri="{C183D7F6-B498-43B3-948B-1728B52AA6E4}">
                <adec:decorative xmlns:adec="http://schemas.microsoft.com/office/drawing/2017/decorative" val="1"/>
              </a:ext>
            </a:extLst>
          </p:cNvPr>
          <p:cNvSpPr/>
          <p:nvPr userDrawn="1"/>
        </p:nvSpPr>
        <p:spPr>
          <a:xfrm>
            <a:off x="0" y="5879804"/>
            <a:ext cx="4707470" cy="978196"/>
          </a:xfrm>
          <a:custGeom>
            <a:avLst/>
            <a:gdLst>
              <a:gd name="connsiteX0" fmla="*/ 4059737 w 4707470"/>
              <a:gd name="connsiteY0" fmla="*/ 967990 h 978196"/>
              <a:gd name="connsiteX1" fmla="*/ 4058450 w 4707470"/>
              <a:gd name="connsiteY1" fmla="*/ 978196 h 978196"/>
              <a:gd name="connsiteX2" fmla="*/ 4010063 w 4707470"/>
              <a:gd name="connsiteY2" fmla="*/ 978196 h 978196"/>
              <a:gd name="connsiteX3" fmla="*/ 0 w 4707470"/>
              <a:gd name="connsiteY3" fmla="*/ 488477 h 978196"/>
              <a:gd name="connsiteX4" fmla="*/ 72049 w 4707470"/>
              <a:gd name="connsiteY4" fmla="*/ 656791 h 978196"/>
              <a:gd name="connsiteX5" fmla="*/ 206640 w 4707470"/>
              <a:gd name="connsiteY5" fmla="*/ 886509 h 978196"/>
              <a:gd name="connsiteX6" fmla="*/ 272042 w 4707470"/>
              <a:gd name="connsiteY6" fmla="*/ 978196 h 978196"/>
              <a:gd name="connsiteX7" fmla="*/ 184579 w 4707470"/>
              <a:gd name="connsiteY7" fmla="*/ 978196 h 978196"/>
              <a:gd name="connsiteX8" fmla="*/ 149828 w 4707470"/>
              <a:gd name="connsiteY8" fmla="*/ 932137 h 978196"/>
              <a:gd name="connsiteX9" fmla="*/ 29898 w 4707470"/>
              <a:gd name="connsiteY9" fmla="*/ 726361 h 978196"/>
              <a:gd name="connsiteX10" fmla="*/ 0 w 4707470"/>
              <a:gd name="connsiteY10" fmla="*/ 659079 h 978196"/>
              <a:gd name="connsiteX11" fmla="*/ 2427853 w 4707470"/>
              <a:gd name="connsiteY11" fmla="*/ 69987 h 978196"/>
              <a:gd name="connsiteX12" fmla="*/ 2017693 w 4707470"/>
              <a:gd name="connsiteY12" fmla="*/ 122737 h 978196"/>
              <a:gd name="connsiteX13" fmla="*/ 1217707 w 4707470"/>
              <a:gd name="connsiteY13" fmla="*/ 266029 h 978196"/>
              <a:gd name="connsiteX14" fmla="*/ 848303 w 4707470"/>
              <a:gd name="connsiteY14" fmla="*/ 292389 h 978196"/>
              <a:gd name="connsiteX15" fmla="*/ 2617347 w 4707470"/>
              <a:gd name="connsiteY15" fmla="*/ 268805 h 978196"/>
              <a:gd name="connsiteX16" fmla="*/ 2575151 w 4707470"/>
              <a:gd name="connsiteY16" fmla="*/ 346132 h 978196"/>
              <a:gd name="connsiteX17" fmla="*/ 1592825 w 4707470"/>
              <a:gd name="connsiteY17" fmla="*/ 430392 h 978196"/>
              <a:gd name="connsiteX18" fmla="*/ 927202 w 4707470"/>
              <a:gd name="connsiteY18" fmla="*/ 395014 h 978196"/>
              <a:gd name="connsiteX19" fmla="*/ 848774 w 4707470"/>
              <a:gd name="connsiteY19" fmla="*/ 400725 h 978196"/>
              <a:gd name="connsiteX20" fmla="*/ 953198 w 4707470"/>
              <a:gd name="connsiteY20" fmla="*/ 446968 h 978196"/>
              <a:gd name="connsiteX21" fmla="*/ 1164217 w 4707470"/>
              <a:gd name="connsiteY21" fmla="*/ 487531 h 978196"/>
              <a:gd name="connsiteX22" fmla="*/ 2563251 w 4707470"/>
              <a:gd name="connsiteY22" fmla="*/ 479630 h 978196"/>
              <a:gd name="connsiteX23" fmla="*/ 2969415 w 4707470"/>
              <a:gd name="connsiteY23" fmla="*/ 235206 h 978196"/>
              <a:gd name="connsiteX24" fmla="*/ 3018419 w 4707470"/>
              <a:gd name="connsiteY24" fmla="*/ 177666 h 978196"/>
              <a:gd name="connsiteX25" fmla="*/ 2838754 w 4707470"/>
              <a:gd name="connsiteY25" fmla="*/ 98695 h 978196"/>
              <a:gd name="connsiteX26" fmla="*/ 2427853 w 4707470"/>
              <a:gd name="connsiteY26" fmla="*/ 69987 h 978196"/>
              <a:gd name="connsiteX27" fmla="*/ 2444158 w 4707470"/>
              <a:gd name="connsiteY27" fmla="*/ 387 h 978196"/>
              <a:gd name="connsiteX28" fmla="*/ 2908628 w 4707470"/>
              <a:gd name="connsiteY28" fmla="*/ 45735 h 978196"/>
              <a:gd name="connsiteX29" fmla="*/ 3088619 w 4707470"/>
              <a:gd name="connsiteY29" fmla="*/ 154653 h 978196"/>
              <a:gd name="connsiteX30" fmla="*/ 2980945 w 4707470"/>
              <a:gd name="connsiteY30" fmla="*/ 318333 h 978196"/>
              <a:gd name="connsiteX31" fmla="*/ 2478738 w 4707470"/>
              <a:gd name="connsiteY31" fmla="*/ 580498 h 978196"/>
              <a:gd name="connsiteX32" fmla="*/ 2071312 w 4707470"/>
              <a:gd name="connsiteY32" fmla="*/ 685100 h 978196"/>
              <a:gd name="connsiteX33" fmla="*/ 2336932 w 4707470"/>
              <a:gd name="connsiteY33" fmla="*/ 823834 h 978196"/>
              <a:gd name="connsiteX34" fmla="*/ 2650218 w 4707470"/>
              <a:gd name="connsiteY34" fmla="*/ 880372 h 978196"/>
              <a:gd name="connsiteX35" fmla="*/ 2724828 w 4707470"/>
              <a:gd name="connsiteY35" fmla="*/ 877816 h 978196"/>
              <a:gd name="connsiteX36" fmla="*/ 2937906 w 4707470"/>
              <a:gd name="connsiteY36" fmla="*/ 850216 h 978196"/>
              <a:gd name="connsiteX37" fmla="*/ 3214489 w 4707470"/>
              <a:gd name="connsiteY37" fmla="*/ 865310 h 978196"/>
              <a:gd name="connsiteX38" fmla="*/ 3558811 w 4707470"/>
              <a:gd name="connsiteY38" fmla="*/ 821783 h 978196"/>
              <a:gd name="connsiteX39" fmla="*/ 4423716 w 4707470"/>
              <a:gd name="connsiteY39" fmla="*/ 769182 h 978196"/>
              <a:gd name="connsiteX40" fmla="*/ 4604328 w 4707470"/>
              <a:gd name="connsiteY40" fmla="*/ 806587 h 978196"/>
              <a:gd name="connsiteX41" fmla="*/ 4700071 w 4707470"/>
              <a:gd name="connsiteY41" fmla="*/ 978164 h 978196"/>
              <a:gd name="connsiteX42" fmla="*/ 4700051 w 4707470"/>
              <a:gd name="connsiteY42" fmla="*/ 978196 h 978196"/>
              <a:gd name="connsiteX43" fmla="*/ 4626911 w 4707470"/>
              <a:gd name="connsiteY43" fmla="*/ 978196 h 978196"/>
              <a:gd name="connsiteX44" fmla="*/ 4634858 w 4707470"/>
              <a:gd name="connsiteY44" fmla="*/ 938205 h 978196"/>
              <a:gd name="connsiteX45" fmla="*/ 4565805 w 4707470"/>
              <a:gd name="connsiteY45" fmla="*/ 871619 h 978196"/>
              <a:gd name="connsiteX46" fmla="*/ 4384624 w 4707470"/>
              <a:gd name="connsiteY46" fmla="*/ 835208 h 978196"/>
              <a:gd name="connsiteX47" fmla="*/ 4191174 w 4707470"/>
              <a:gd name="connsiteY47" fmla="*/ 828605 h 978196"/>
              <a:gd name="connsiteX48" fmla="*/ 3615233 w 4707470"/>
              <a:gd name="connsiteY48" fmla="*/ 882733 h 978196"/>
              <a:gd name="connsiteX49" fmla="*/ 3106122 w 4707470"/>
              <a:gd name="connsiteY49" fmla="*/ 957428 h 978196"/>
              <a:gd name="connsiteX50" fmla="*/ 3167669 w 4707470"/>
              <a:gd name="connsiteY50" fmla="*/ 978196 h 978196"/>
              <a:gd name="connsiteX51" fmla="*/ 2761995 w 4707470"/>
              <a:gd name="connsiteY51" fmla="*/ 978196 h 978196"/>
              <a:gd name="connsiteX52" fmla="*/ 2604435 w 4707470"/>
              <a:gd name="connsiteY52" fmla="*/ 961624 h 978196"/>
              <a:gd name="connsiteX53" fmla="*/ 2629619 w 4707470"/>
              <a:gd name="connsiteY53" fmla="*/ 978196 h 978196"/>
              <a:gd name="connsiteX54" fmla="*/ 2442177 w 4707470"/>
              <a:gd name="connsiteY54" fmla="*/ 978196 h 978196"/>
              <a:gd name="connsiteX55" fmla="*/ 2299922 w 4707470"/>
              <a:gd name="connsiteY55" fmla="*/ 896786 h 978196"/>
              <a:gd name="connsiteX56" fmla="*/ 2204982 w 4707470"/>
              <a:gd name="connsiteY56" fmla="*/ 850389 h 978196"/>
              <a:gd name="connsiteX57" fmla="*/ 1506483 w 4707470"/>
              <a:gd name="connsiteY57" fmla="*/ 669446 h 978196"/>
              <a:gd name="connsiteX58" fmla="*/ 1473612 w 4707470"/>
              <a:gd name="connsiteY58" fmla="*/ 681163 h 978196"/>
              <a:gd name="connsiteX59" fmla="*/ 1855475 w 4707470"/>
              <a:gd name="connsiteY59" fmla="*/ 879104 h 978196"/>
              <a:gd name="connsiteX60" fmla="*/ 2046452 w 4707470"/>
              <a:gd name="connsiteY60" fmla="*/ 978196 h 978196"/>
              <a:gd name="connsiteX61" fmla="*/ 1905580 w 4707470"/>
              <a:gd name="connsiteY61" fmla="*/ 978196 h 978196"/>
              <a:gd name="connsiteX62" fmla="*/ 1792576 w 4707470"/>
              <a:gd name="connsiteY62" fmla="*/ 917483 h 978196"/>
              <a:gd name="connsiteX63" fmla="*/ 1431825 w 4707470"/>
              <a:gd name="connsiteY63" fmla="*/ 761296 h 978196"/>
              <a:gd name="connsiteX64" fmla="*/ 1584066 w 4707470"/>
              <a:gd name="connsiteY64" fmla="*/ 912806 h 978196"/>
              <a:gd name="connsiteX65" fmla="*/ 1665294 w 4707470"/>
              <a:gd name="connsiteY65" fmla="*/ 978196 h 978196"/>
              <a:gd name="connsiteX66" fmla="*/ 1530478 w 4707470"/>
              <a:gd name="connsiteY66" fmla="*/ 978196 h 978196"/>
              <a:gd name="connsiteX67" fmla="*/ 1433502 w 4707470"/>
              <a:gd name="connsiteY67" fmla="*/ 903764 h 978196"/>
              <a:gd name="connsiteX68" fmla="*/ 1207351 w 4707470"/>
              <a:gd name="connsiteY68" fmla="*/ 677361 h 978196"/>
              <a:gd name="connsiteX69" fmla="*/ 1085279 w 4707470"/>
              <a:gd name="connsiteY69" fmla="*/ 580996 h 978196"/>
              <a:gd name="connsiteX70" fmla="*/ 460678 w 4707470"/>
              <a:gd name="connsiteY70" fmla="*/ 320100 h 978196"/>
              <a:gd name="connsiteX71" fmla="*/ 370062 w 4707470"/>
              <a:gd name="connsiteY71" fmla="*/ 302529 h 978196"/>
              <a:gd name="connsiteX72" fmla="*/ 692974 w 4707470"/>
              <a:gd name="connsiteY72" fmla="*/ 645063 h 978196"/>
              <a:gd name="connsiteX73" fmla="*/ 899891 w 4707470"/>
              <a:gd name="connsiteY73" fmla="*/ 897040 h 978196"/>
              <a:gd name="connsiteX74" fmla="*/ 958299 w 4707470"/>
              <a:gd name="connsiteY74" fmla="*/ 978196 h 978196"/>
              <a:gd name="connsiteX75" fmla="*/ 856593 w 4707470"/>
              <a:gd name="connsiteY75" fmla="*/ 978196 h 978196"/>
              <a:gd name="connsiteX76" fmla="*/ 745097 w 4707470"/>
              <a:gd name="connsiteY76" fmla="*/ 814331 h 978196"/>
              <a:gd name="connsiteX77" fmla="*/ 291682 w 4707470"/>
              <a:gd name="connsiteY77" fmla="*/ 357455 h 978196"/>
              <a:gd name="connsiteX78" fmla="*/ 192689 w 4707470"/>
              <a:gd name="connsiteY78" fmla="*/ 294672 h 978196"/>
              <a:gd name="connsiteX79" fmla="*/ 556080 w 4707470"/>
              <a:gd name="connsiteY79" fmla="*/ 783560 h 978196"/>
              <a:gd name="connsiteX80" fmla="*/ 645779 w 4707470"/>
              <a:gd name="connsiteY80" fmla="*/ 904799 h 978196"/>
              <a:gd name="connsiteX81" fmla="*/ 703943 w 4707470"/>
              <a:gd name="connsiteY81" fmla="*/ 978196 h 978196"/>
              <a:gd name="connsiteX82" fmla="*/ 621039 w 4707470"/>
              <a:gd name="connsiteY82" fmla="*/ 978196 h 978196"/>
              <a:gd name="connsiteX83" fmla="*/ 430820 w 4707470"/>
              <a:gd name="connsiteY83" fmla="*/ 725635 h 978196"/>
              <a:gd name="connsiteX84" fmla="*/ 116693 w 4707470"/>
              <a:gd name="connsiteY84" fmla="*/ 361863 h 978196"/>
              <a:gd name="connsiteX85" fmla="*/ 50540 w 4707470"/>
              <a:gd name="connsiteY85" fmla="*/ 310444 h 978196"/>
              <a:gd name="connsiteX86" fmla="*/ 0 w 4707470"/>
              <a:gd name="connsiteY86" fmla="*/ 281606 h 978196"/>
              <a:gd name="connsiteX87" fmla="*/ 0 w 4707470"/>
              <a:gd name="connsiteY87" fmla="*/ 27934 h 978196"/>
              <a:gd name="connsiteX88" fmla="*/ 404992 w 4707470"/>
              <a:gd name="connsiteY88" fmla="*/ 222649 h 978196"/>
              <a:gd name="connsiteX89" fmla="*/ 515732 w 4707470"/>
              <a:gd name="connsiteY89" fmla="*/ 243759 h 978196"/>
              <a:gd name="connsiteX90" fmla="*/ 660613 w 4707470"/>
              <a:gd name="connsiteY90" fmla="*/ 222758 h 978196"/>
              <a:gd name="connsiteX91" fmla="*/ 820261 w 4707470"/>
              <a:gd name="connsiteY91" fmla="*/ 226406 h 978196"/>
              <a:gd name="connsiteX92" fmla="*/ 1982193 w 4707470"/>
              <a:gd name="connsiteY92" fmla="*/ 65102 h 978196"/>
              <a:gd name="connsiteX93" fmla="*/ 2444158 w 4707470"/>
              <a:gd name="connsiteY93" fmla="*/ 387 h 9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707470" h="978196">
                <a:moveTo>
                  <a:pt x="4059737" y="967990"/>
                </a:moveTo>
                <a:lnTo>
                  <a:pt x="4058450" y="978196"/>
                </a:lnTo>
                <a:lnTo>
                  <a:pt x="4010063" y="978196"/>
                </a:lnTo>
                <a:close/>
                <a:moveTo>
                  <a:pt x="0" y="488477"/>
                </a:moveTo>
                <a:lnTo>
                  <a:pt x="72049" y="656791"/>
                </a:lnTo>
                <a:cubicBezTo>
                  <a:pt x="112356" y="736092"/>
                  <a:pt x="157416" y="812383"/>
                  <a:pt x="206640" y="886509"/>
                </a:cubicBezTo>
                <a:lnTo>
                  <a:pt x="272042" y="978196"/>
                </a:lnTo>
                <a:lnTo>
                  <a:pt x="184579" y="978196"/>
                </a:lnTo>
                <a:lnTo>
                  <a:pt x="149828" y="932137"/>
                </a:lnTo>
                <a:cubicBezTo>
                  <a:pt x="105705" y="866449"/>
                  <a:pt x="65433" y="798062"/>
                  <a:pt x="29898" y="726361"/>
                </a:cubicBezTo>
                <a:lnTo>
                  <a:pt x="0" y="659079"/>
                </a:lnTo>
                <a:close/>
                <a:moveTo>
                  <a:pt x="2427853" y="69987"/>
                </a:moveTo>
                <a:cubicBezTo>
                  <a:pt x="2291111" y="74991"/>
                  <a:pt x="2154491" y="93572"/>
                  <a:pt x="2017693" y="122737"/>
                </a:cubicBezTo>
                <a:cubicBezTo>
                  <a:pt x="1752602" y="179100"/>
                  <a:pt x="1485359" y="223967"/>
                  <a:pt x="1217707" y="266029"/>
                </a:cubicBezTo>
                <a:cubicBezTo>
                  <a:pt x="1096073" y="285102"/>
                  <a:pt x="971859" y="284040"/>
                  <a:pt x="848303" y="292389"/>
                </a:cubicBezTo>
                <a:cubicBezTo>
                  <a:pt x="1439836" y="418622"/>
                  <a:pt x="2029550" y="374317"/>
                  <a:pt x="2617347" y="268805"/>
                </a:cubicBezTo>
                <a:cubicBezTo>
                  <a:pt x="2641249" y="326771"/>
                  <a:pt x="2615591" y="342307"/>
                  <a:pt x="2575151" y="346132"/>
                </a:cubicBezTo>
                <a:cubicBezTo>
                  <a:pt x="2247929" y="377355"/>
                  <a:pt x="1924500" y="450069"/>
                  <a:pt x="1592825" y="430392"/>
                </a:cubicBezTo>
                <a:cubicBezTo>
                  <a:pt x="1370927" y="417078"/>
                  <a:pt x="1148922" y="406294"/>
                  <a:pt x="927202" y="395014"/>
                </a:cubicBezTo>
                <a:cubicBezTo>
                  <a:pt x="910915" y="394154"/>
                  <a:pt x="894471" y="397096"/>
                  <a:pt x="848774" y="400725"/>
                </a:cubicBezTo>
                <a:cubicBezTo>
                  <a:pt x="901706" y="425523"/>
                  <a:pt x="935512" y="454429"/>
                  <a:pt x="953198" y="446968"/>
                </a:cubicBezTo>
                <a:cubicBezTo>
                  <a:pt x="1036787" y="412276"/>
                  <a:pt x="1094166" y="469201"/>
                  <a:pt x="1164217" y="487531"/>
                </a:cubicBezTo>
                <a:cubicBezTo>
                  <a:pt x="1630611" y="609624"/>
                  <a:pt x="2097381" y="672370"/>
                  <a:pt x="2563251" y="479630"/>
                </a:cubicBezTo>
                <a:cubicBezTo>
                  <a:pt x="2711940" y="417930"/>
                  <a:pt x="2850184" y="341634"/>
                  <a:pt x="2969415" y="235206"/>
                </a:cubicBezTo>
                <a:cubicBezTo>
                  <a:pt x="2988272" y="218657"/>
                  <a:pt x="3002084" y="196846"/>
                  <a:pt x="3018419" y="177666"/>
                </a:cubicBezTo>
                <a:cubicBezTo>
                  <a:pt x="2974427" y="109062"/>
                  <a:pt x="2900669" y="110127"/>
                  <a:pt x="2838754" y="98695"/>
                </a:cubicBezTo>
                <a:cubicBezTo>
                  <a:pt x="2701463" y="73555"/>
                  <a:pt x="2564596" y="64983"/>
                  <a:pt x="2427853" y="69987"/>
                </a:cubicBezTo>
                <a:close/>
                <a:moveTo>
                  <a:pt x="2444158" y="387"/>
                </a:moveTo>
                <a:cubicBezTo>
                  <a:pt x="2598755" y="-2686"/>
                  <a:pt x="2753769" y="12585"/>
                  <a:pt x="2908628" y="45735"/>
                </a:cubicBezTo>
                <a:cubicBezTo>
                  <a:pt x="2979068" y="61036"/>
                  <a:pt x="3068206" y="63586"/>
                  <a:pt x="3088619" y="154653"/>
                </a:cubicBezTo>
                <a:cubicBezTo>
                  <a:pt x="3107235" y="238296"/>
                  <a:pt x="3033824" y="275143"/>
                  <a:pt x="2980945" y="318333"/>
                </a:cubicBezTo>
                <a:cubicBezTo>
                  <a:pt x="2832679" y="439156"/>
                  <a:pt x="2663731" y="525726"/>
                  <a:pt x="2478738" y="580498"/>
                </a:cubicBezTo>
                <a:cubicBezTo>
                  <a:pt x="2349171" y="619318"/>
                  <a:pt x="2216315" y="648629"/>
                  <a:pt x="2071312" y="685100"/>
                </a:cubicBezTo>
                <a:cubicBezTo>
                  <a:pt x="2167354" y="736612"/>
                  <a:pt x="2247592" y="794640"/>
                  <a:pt x="2336932" y="823834"/>
                </a:cubicBezTo>
                <a:cubicBezTo>
                  <a:pt x="2436398" y="856448"/>
                  <a:pt x="2545092" y="863529"/>
                  <a:pt x="2650218" y="880372"/>
                </a:cubicBezTo>
                <a:cubicBezTo>
                  <a:pt x="2674799" y="884329"/>
                  <a:pt x="2712701" y="890811"/>
                  <a:pt x="2724828" y="877816"/>
                </a:cubicBezTo>
                <a:cubicBezTo>
                  <a:pt x="2790257" y="811500"/>
                  <a:pt x="2864697" y="844453"/>
                  <a:pt x="2937906" y="850216"/>
                </a:cubicBezTo>
                <a:cubicBezTo>
                  <a:pt x="3030260" y="857706"/>
                  <a:pt x="3122919" y="870533"/>
                  <a:pt x="3214489" y="865310"/>
                </a:cubicBezTo>
                <a:cubicBezTo>
                  <a:pt x="3330052" y="859201"/>
                  <a:pt x="3444369" y="838841"/>
                  <a:pt x="3558811" y="821783"/>
                </a:cubicBezTo>
                <a:cubicBezTo>
                  <a:pt x="3845661" y="780181"/>
                  <a:pt x="4132816" y="743918"/>
                  <a:pt x="4423716" y="769182"/>
                </a:cubicBezTo>
                <a:cubicBezTo>
                  <a:pt x="4485096" y="774506"/>
                  <a:pt x="4549229" y="783231"/>
                  <a:pt x="4604328" y="806587"/>
                </a:cubicBezTo>
                <a:cubicBezTo>
                  <a:pt x="4690279" y="842884"/>
                  <a:pt x="4723749" y="908909"/>
                  <a:pt x="4700071" y="978164"/>
                </a:cubicBezTo>
                <a:lnTo>
                  <a:pt x="4700051" y="978196"/>
                </a:lnTo>
                <a:lnTo>
                  <a:pt x="4626911" y="978196"/>
                </a:lnTo>
                <a:lnTo>
                  <a:pt x="4634858" y="938205"/>
                </a:lnTo>
                <a:cubicBezTo>
                  <a:pt x="4630586" y="912076"/>
                  <a:pt x="4607226" y="888378"/>
                  <a:pt x="4565805" y="871619"/>
                </a:cubicBezTo>
                <a:cubicBezTo>
                  <a:pt x="4510139" y="849256"/>
                  <a:pt x="4446290" y="840035"/>
                  <a:pt x="4384624" y="835208"/>
                </a:cubicBezTo>
                <a:cubicBezTo>
                  <a:pt x="4319945" y="830079"/>
                  <a:pt x="4255480" y="828097"/>
                  <a:pt x="4191174" y="828605"/>
                </a:cubicBezTo>
                <a:cubicBezTo>
                  <a:pt x="3998255" y="830132"/>
                  <a:pt x="3806768" y="854079"/>
                  <a:pt x="3615233" y="882733"/>
                </a:cubicBezTo>
                <a:cubicBezTo>
                  <a:pt x="3445683" y="908144"/>
                  <a:pt x="3275903" y="932786"/>
                  <a:pt x="3106122" y="957428"/>
                </a:cubicBezTo>
                <a:lnTo>
                  <a:pt x="3167669" y="978196"/>
                </a:lnTo>
                <a:lnTo>
                  <a:pt x="2761995" y="978196"/>
                </a:lnTo>
                <a:lnTo>
                  <a:pt x="2604435" y="961624"/>
                </a:lnTo>
                <a:lnTo>
                  <a:pt x="2629619" y="978196"/>
                </a:lnTo>
                <a:lnTo>
                  <a:pt x="2442177" y="978196"/>
                </a:lnTo>
                <a:lnTo>
                  <a:pt x="2299922" y="896786"/>
                </a:lnTo>
                <a:cubicBezTo>
                  <a:pt x="2269582" y="879425"/>
                  <a:pt x="2233101" y="870458"/>
                  <a:pt x="2204982" y="850389"/>
                </a:cubicBezTo>
                <a:cubicBezTo>
                  <a:pt x="1996636" y="701859"/>
                  <a:pt x="1747975" y="698964"/>
                  <a:pt x="1506483" y="669446"/>
                </a:cubicBezTo>
                <a:cubicBezTo>
                  <a:pt x="1499680" y="668433"/>
                  <a:pt x="1491530" y="674471"/>
                  <a:pt x="1473612" y="681163"/>
                </a:cubicBezTo>
                <a:cubicBezTo>
                  <a:pt x="1584414" y="738551"/>
                  <a:pt x="1717391" y="807480"/>
                  <a:pt x="1855475" y="879104"/>
                </a:cubicBezTo>
                <a:lnTo>
                  <a:pt x="2046452" y="978196"/>
                </a:lnTo>
                <a:lnTo>
                  <a:pt x="1905580" y="978196"/>
                </a:lnTo>
                <a:lnTo>
                  <a:pt x="1792576" y="917483"/>
                </a:lnTo>
                <a:cubicBezTo>
                  <a:pt x="1679817" y="860435"/>
                  <a:pt x="1561557" y="806703"/>
                  <a:pt x="1431825" y="761296"/>
                </a:cubicBezTo>
                <a:cubicBezTo>
                  <a:pt x="1481070" y="816016"/>
                  <a:pt x="1531868" y="866260"/>
                  <a:pt x="1584066" y="912806"/>
                </a:cubicBezTo>
                <a:lnTo>
                  <a:pt x="1665294" y="978196"/>
                </a:lnTo>
                <a:lnTo>
                  <a:pt x="1530478" y="978196"/>
                </a:lnTo>
                <a:lnTo>
                  <a:pt x="1433502" y="903764"/>
                </a:lnTo>
                <a:cubicBezTo>
                  <a:pt x="1350827" y="836355"/>
                  <a:pt x="1273396" y="763147"/>
                  <a:pt x="1207351" y="677361"/>
                </a:cubicBezTo>
                <a:cubicBezTo>
                  <a:pt x="1176883" y="637924"/>
                  <a:pt x="1132082" y="601252"/>
                  <a:pt x="1085279" y="580996"/>
                </a:cubicBezTo>
                <a:cubicBezTo>
                  <a:pt x="878724" y="490371"/>
                  <a:pt x="669558" y="405484"/>
                  <a:pt x="460678" y="320100"/>
                </a:cubicBezTo>
                <a:cubicBezTo>
                  <a:pt x="434018" y="309216"/>
                  <a:pt x="402475" y="308044"/>
                  <a:pt x="370062" y="302529"/>
                </a:cubicBezTo>
                <a:cubicBezTo>
                  <a:pt x="481234" y="420306"/>
                  <a:pt x="590097" y="530386"/>
                  <a:pt x="692974" y="645063"/>
                </a:cubicBezTo>
                <a:cubicBezTo>
                  <a:pt x="765403" y="726140"/>
                  <a:pt x="828829" y="814746"/>
                  <a:pt x="899891" y="897040"/>
                </a:cubicBezTo>
                <a:lnTo>
                  <a:pt x="958299" y="978196"/>
                </a:lnTo>
                <a:lnTo>
                  <a:pt x="856593" y="978196"/>
                </a:lnTo>
                <a:lnTo>
                  <a:pt x="745097" y="814331"/>
                </a:lnTo>
                <a:cubicBezTo>
                  <a:pt x="613951" y="647709"/>
                  <a:pt x="460119" y="497146"/>
                  <a:pt x="291682" y="357455"/>
                </a:cubicBezTo>
                <a:cubicBezTo>
                  <a:pt x="262176" y="332767"/>
                  <a:pt x="225781" y="315434"/>
                  <a:pt x="192689" y="294672"/>
                </a:cubicBezTo>
                <a:cubicBezTo>
                  <a:pt x="315383" y="458030"/>
                  <a:pt x="444112" y="615525"/>
                  <a:pt x="556080" y="783560"/>
                </a:cubicBezTo>
                <a:cubicBezTo>
                  <a:pt x="583885" y="825308"/>
                  <a:pt x="614448" y="865239"/>
                  <a:pt x="645779" y="904799"/>
                </a:cubicBezTo>
                <a:lnTo>
                  <a:pt x="703943" y="978196"/>
                </a:lnTo>
                <a:lnTo>
                  <a:pt x="621039" y="978196"/>
                </a:lnTo>
                <a:lnTo>
                  <a:pt x="430820" y="725635"/>
                </a:lnTo>
                <a:cubicBezTo>
                  <a:pt x="332361" y="599705"/>
                  <a:pt x="227971" y="477107"/>
                  <a:pt x="116693" y="361863"/>
                </a:cubicBezTo>
                <a:cubicBezTo>
                  <a:pt x="97667" y="342321"/>
                  <a:pt x="75253" y="325899"/>
                  <a:pt x="50540" y="310444"/>
                </a:cubicBezTo>
                <a:lnTo>
                  <a:pt x="0" y="281606"/>
                </a:lnTo>
                <a:lnTo>
                  <a:pt x="0" y="27934"/>
                </a:lnTo>
                <a:lnTo>
                  <a:pt x="404992" y="222649"/>
                </a:lnTo>
                <a:cubicBezTo>
                  <a:pt x="439327" y="238892"/>
                  <a:pt x="505719" y="256578"/>
                  <a:pt x="515732" y="243759"/>
                </a:cubicBezTo>
                <a:cubicBezTo>
                  <a:pt x="561414" y="183812"/>
                  <a:pt x="612911" y="224031"/>
                  <a:pt x="660613" y="222758"/>
                </a:cubicBezTo>
                <a:cubicBezTo>
                  <a:pt x="713858" y="221185"/>
                  <a:pt x="767194" y="230016"/>
                  <a:pt x="820261" y="226406"/>
                </a:cubicBezTo>
                <a:cubicBezTo>
                  <a:pt x="1211492" y="200602"/>
                  <a:pt x="1601548" y="165118"/>
                  <a:pt x="1982193" y="65102"/>
                </a:cubicBezTo>
                <a:cubicBezTo>
                  <a:pt x="2135382" y="24877"/>
                  <a:pt x="2289561" y="3461"/>
                  <a:pt x="2444158" y="387"/>
                </a:cubicBezTo>
                <a:close/>
              </a:path>
            </a:pathLst>
          </a:custGeom>
          <a:solidFill>
            <a:schemeClr val="tx1">
              <a:alpha val="5303"/>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11">
            <a:extLst>
              <a:ext uri="{FF2B5EF4-FFF2-40B4-BE49-F238E27FC236}">
                <a16:creationId xmlns:a16="http://schemas.microsoft.com/office/drawing/2014/main" id="{8BAD4AF0-64CE-5C0E-5440-00F8FC6B3194}"/>
              </a:ext>
              <a:ext uri="{C183D7F6-B498-43B3-948B-1728B52AA6E4}">
                <adec:decorative xmlns:adec="http://schemas.microsoft.com/office/drawing/2017/decorative" val="1"/>
              </a:ext>
            </a:extLst>
          </p:cNvPr>
          <p:cNvSpPr/>
          <p:nvPr userDrawn="1"/>
        </p:nvSpPr>
        <p:spPr>
          <a:xfrm rot="10800000">
            <a:off x="9012497" y="1"/>
            <a:ext cx="3179502" cy="2726160"/>
          </a:xfrm>
          <a:custGeom>
            <a:avLst/>
            <a:gdLst>
              <a:gd name="connsiteX0" fmla="*/ 3179502 w 3179502"/>
              <a:gd name="connsiteY0" fmla="*/ 2726160 h 2726160"/>
              <a:gd name="connsiteX1" fmla="*/ 0 w 3179502"/>
              <a:gd name="connsiteY1" fmla="*/ 2726160 h 2726160"/>
              <a:gd name="connsiteX2" fmla="*/ 0 w 3179502"/>
              <a:gd name="connsiteY2" fmla="*/ 0 h 2726160"/>
              <a:gd name="connsiteX3" fmla="*/ 129375 w 3179502"/>
              <a:gd name="connsiteY3" fmla="*/ 158091 h 2726160"/>
              <a:gd name="connsiteX4" fmla="*/ 274052 w 3179502"/>
              <a:gd name="connsiteY4" fmla="*/ 461243 h 2726160"/>
              <a:gd name="connsiteX5" fmla="*/ 676050 w 3179502"/>
              <a:gd name="connsiteY5" fmla="*/ 1070337 h 2726160"/>
              <a:gd name="connsiteX6" fmla="*/ 1232482 w 3179502"/>
              <a:gd name="connsiteY6" fmla="*/ 1409578 h 2726160"/>
              <a:gd name="connsiteX7" fmla="*/ 1759030 w 3179502"/>
              <a:gd name="connsiteY7" fmla="*/ 1583520 h 2726160"/>
              <a:gd name="connsiteX8" fmla="*/ 3147865 w 3179502"/>
              <a:gd name="connsiteY8" fmla="*/ 2609783 h 272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9502" h="2726160">
                <a:moveTo>
                  <a:pt x="3179502" y="2726160"/>
                </a:moveTo>
                <a:lnTo>
                  <a:pt x="0" y="2726160"/>
                </a:lnTo>
                <a:lnTo>
                  <a:pt x="0" y="0"/>
                </a:lnTo>
                <a:lnTo>
                  <a:pt x="129375" y="158091"/>
                </a:lnTo>
                <a:cubicBezTo>
                  <a:pt x="193985" y="253821"/>
                  <a:pt x="231912" y="358034"/>
                  <a:pt x="274052" y="461243"/>
                </a:cubicBezTo>
                <a:cubicBezTo>
                  <a:pt x="365069" y="684357"/>
                  <a:pt x="488042" y="892708"/>
                  <a:pt x="676050" y="1070337"/>
                </a:cubicBezTo>
                <a:cubicBezTo>
                  <a:pt x="834276" y="1219941"/>
                  <a:pt x="1024083" y="1327091"/>
                  <a:pt x="1232482" y="1409578"/>
                </a:cubicBezTo>
                <a:cubicBezTo>
                  <a:pt x="1465209" y="1501688"/>
                  <a:pt x="1609854" y="1540036"/>
                  <a:pt x="1759030" y="1583520"/>
                </a:cubicBezTo>
                <a:cubicBezTo>
                  <a:pt x="1924825" y="1631826"/>
                  <a:pt x="2908440" y="1918621"/>
                  <a:pt x="3147865" y="2609783"/>
                </a:cubicBez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Slide Number Placeholder 5">
            <a:extLst>
              <a:ext uri="{FF2B5EF4-FFF2-40B4-BE49-F238E27FC236}">
                <a16:creationId xmlns:a16="http://schemas.microsoft.com/office/drawing/2014/main" id="{03D91060-B9BF-0FA6-BD7C-AF8E38E919DB}"/>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45243351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DCD020E-88CF-303D-F947-8EE980AC8093}"/>
              </a:ext>
              <a:ext uri="{C183D7F6-B498-43B3-948B-1728B52AA6E4}">
                <adec:decorative xmlns:adec="http://schemas.microsoft.com/office/drawing/2017/decorative" val="1"/>
              </a:ext>
            </a:extLst>
          </p:cNvPr>
          <p:cNvGrpSpPr/>
          <p:nvPr userDrawn="1"/>
        </p:nvGrpSpPr>
        <p:grpSpPr>
          <a:xfrm>
            <a:off x="1" y="1"/>
            <a:ext cx="12192000" cy="6800411"/>
            <a:chOff x="1" y="1"/>
            <a:chExt cx="12192000" cy="6800411"/>
          </a:xfrm>
        </p:grpSpPr>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914400" y="914400"/>
            <a:ext cx="10360152" cy="914400"/>
          </a:xfrm>
        </p:spPr>
        <p:txBody>
          <a:bodyPr anchor="b"/>
          <a:lstStyle>
            <a:lvl1pPr>
              <a:defRPr sz="3200"/>
            </a:lvl1pPr>
          </a:lstStyle>
          <a:p>
            <a:r>
              <a:rPr lang="en-US" dirty="0"/>
              <a:t>click to add title</a:t>
            </a:r>
          </a:p>
        </p:txBody>
      </p:sp>
      <p:sp>
        <p:nvSpPr>
          <p:cNvPr id="10" name="Content Placeholder 6">
            <a:extLst>
              <a:ext uri="{FF2B5EF4-FFF2-40B4-BE49-F238E27FC236}">
                <a16:creationId xmlns:a16="http://schemas.microsoft.com/office/drawing/2014/main" id="{75BC41E0-D44A-D8E0-DC48-F6520F28F71A}"/>
              </a:ext>
            </a:extLst>
          </p:cNvPr>
          <p:cNvSpPr>
            <a:spLocks noGrp="1"/>
          </p:cNvSpPr>
          <p:nvPr>
            <p:ph sz="quarter" idx="13"/>
          </p:nvPr>
        </p:nvSpPr>
        <p:spPr>
          <a:xfrm>
            <a:off x="914399" y="2039112"/>
            <a:ext cx="3364992" cy="3904488"/>
          </a:xfrm>
        </p:spPr>
        <p:txBody>
          <a:bodyPr>
            <a:normAutofit/>
          </a:bodyPr>
          <a:lstStyle>
            <a:lvl1pPr marL="228600" indent="-228600">
              <a:buFont typeface="+mj-lt"/>
              <a:buAutoNum type="arabicPeriod"/>
              <a:defRPr sz="2000"/>
            </a:lvl1pPr>
            <a:lvl2pPr marL="685800" indent="-457200">
              <a:spcBef>
                <a:spcPts val="1000"/>
              </a:spcBef>
              <a:buFont typeface="+mj-lt"/>
              <a:buAutoNum type="alphaLcPeriod"/>
              <a:defRPr sz="2000"/>
            </a:lvl2pPr>
            <a:lvl3pPr marL="914400" indent="-457200">
              <a:spcBef>
                <a:spcPts val="1000"/>
              </a:spcBef>
              <a:buFont typeface="+mj-lt"/>
              <a:buAutoNum type="arabicParenR"/>
              <a:defRPr sz="2000"/>
            </a:lvl3pPr>
            <a:lvl4pPr marL="1143000" indent="-457200">
              <a:spcBef>
                <a:spcPts val="1000"/>
              </a:spcBef>
              <a:buFont typeface="+mj-lt"/>
              <a:buAutoNum type="alphaLcParenR"/>
              <a:defRPr sz="2000"/>
            </a:lvl4pPr>
            <a:lvl5pPr marL="11430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6">
            <a:extLst>
              <a:ext uri="{FF2B5EF4-FFF2-40B4-BE49-F238E27FC236}">
                <a16:creationId xmlns:a16="http://schemas.microsoft.com/office/drawing/2014/main" id="{25E9E434-8C66-15D8-D6B1-5DBED995F9B5}"/>
              </a:ext>
            </a:extLst>
          </p:cNvPr>
          <p:cNvSpPr>
            <a:spLocks noGrp="1"/>
          </p:cNvSpPr>
          <p:nvPr>
            <p:ph sz="quarter" idx="12"/>
          </p:nvPr>
        </p:nvSpPr>
        <p:spPr>
          <a:xfrm>
            <a:off x="4743451" y="2039112"/>
            <a:ext cx="6537960" cy="3904488"/>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a:extLst>
              <a:ext uri="{FF2B5EF4-FFF2-40B4-BE49-F238E27FC236}">
                <a16:creationId xmlns:a16="http://schemas.microsoft.com/office/drawing/2014/main" id="{0BFE17F0-931A-B121-FFD2-AF3DBB5D6CFB}"/>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4027163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Content and Picture">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B31668E-263B-8FB1-9DBB-25F22BB441B3}"/>
              </a:ext>
              <a:ext uri="{C183D7F6-B498-43B3-948B-1728B52AA6E4}">
                <adec:decorative xmlns:adec="http://schemas.microsoft.com/office/drawing/2017/decorative" val="1"/>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972DA96-A413-EF87-50D3-D8EF54FD9F55}"/>
              </a:ext>
              <a:ext uri="{C183D7F6-B498-43B3-948B-1728B52AA6E4}">
                <adec:decorative xmlns:adec="http://schemas.microsoft.com/office/drawing/2017/decorative" val="1"/>
              </a:ext>
            </a:extLst>
          </p:cNvPr>
          <p:cNvSpPr/>
          <p:nvPr userDrawn="1"/>
        </p:nvSpPr>
        <p:spPr>
          <a:xfrm rot="5400000">
            <a:off x="7072129" y="3184875"/>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0" name="Title 1">
            <a:extLst>
              <a:ext uri="{FF2B5EF4-FFF2-40B4-BE49-F238E27FC236}">
                <a16:creationId xmlns:a16="http://schemas.microsoft.com/office/drawing/2014/main" id="{20AE86F9-DD66-DE05-383C-6220D559B0DF}"/>
              </a:ext>
            </a:extLst>
          </p:cNvPr>
          <p:cNvSpPr>
            <a:spLocks noGrp="1"/>
          </p:cNvSpPr>
          <p:nvPr userDrawn="1">
            <p:ph type="title"/>
          </p:nvPr>
        </p:nvSpPr>
        <p:spPr>
          <a:xfrm>
            <a:off x="914400" y="914400"/>
            <a:ext cx="7534656" cy="914400"/>
          </a:xfrm>
        </p:spPr>
        <p:txBody>
          <a:bodyPr anchor="b" anchorCtr="0"/>
          <a:lstStyle>
            <a:lvl1pPr>
              <a:defRPr sz="3200"/>
            </a:lvl1pPr>
          </a:lstStyle>
          <a:p>
            <a:r>
              <a:rPr lang="en-US"/>
              <a:t>Click to edit Master title style</a:t>
            </a:r>
            <a:endParaRPr lang="en-US" dirty="0"/>
          </a:p>
        </p:txBody>
      </p:sp>
      <p:sp>
        <p:nvSpPr>
          <p:cNvPr id="3" name="Content Placeholder 6">
            <a:extLst>
              <a:ext uri="{FF2B5EF4-FFF2-40B4-BE49-F238E27FC236}">
                <a16:creationId xmlns:a16="http://schemas.microsoft.com/office/drawing/2014/main" id="{2A01A65B-D54F-AD53-7320-5D272BEC11D3}"/>
              </a:ext>
            </a:extLst>
          </p:cNvPr>
          <p:cNvSpPr>
            <a:spLocks noGrp="1"/>
          </p:cNvSpPr>
          <p:nvPr>
            <p:ph sz="quarter" idx="12"/>
          </p:nvPr>
        </p:nvSpPr>
        <p:spPr>
          <a:xfrm>
            <a:off x="914399" y="2039111"/>
            <a:ext cx="5650992" cy="3904488"/>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a:extLst>
              <a:ext uri="{FF2B5EF4-FFF2-40B4-BE49-F238E27FC236}">
                <a16:creationId xmlns:a16="http://schemas.microsoft.com/office/drawing/2014/main" id="{E724DBE4-044A-67D8-93C0-EB245AFBB297}"/>
              </a:ext>
            </a:extLst>
          </p:cNvPr>
          <p:cNvSpPr>
            <a:spLocks noGrp="1"/>
          </p:cNvSpPr>
          <p:nvPr>
            <p:ph type="pic" sz="quarter" idx="10"/>
          </p:nvPr>
        </p:nvSpPr>
        <p:spPr>
          <a:xfrm>
            <a:off x="7623125" y="-20757"/>
            <a:ext cx="4589511" cy="6555026"/>
          </a:xfrm>
          <a:custGeom>
            <a:avLst/>
            <a:gdLst>
              <a:gd name="connsiteX0" fmla="*/ 0 w 4573588"/>
              <a:gd name="connsiteY0" fmla="*/ 3278407 h 6556813"/>
              <a:gd name="connsiteX1" fmla="*/ 2286794 w 4573588"/>
              <a:gd name="connsiteY1" fmla="*/ 0 h 6556813"/>
              <a:gd name="connsiteX2" fmla="*/ 4573588 w 4573588"/>
              <a:gd name="connsiteY2" fmla="*/ 3278407 h 6556813"/>
              <a:gd name="connsiteX3" fmla="*/ 2286794 w 4573588"/>
              <a:gd name="connsiteY3" fmla="*/ 6556814 h 6556813"/>
              <a:gd name="connsiteX4" fmla="*/ 0 w 4573588"/>
              <a:gd name="connsiteY4" fmla="*/ 3278407 h 6556813"/>
              <a:gd name="connsiteX0" fmla="*/ 3943 w 4577531"/>
              <a:gd name="connsiteY0" fmla="*/ 3278407 h 6556814"/>
              <a:gd name="connsiteX1" fmla="*/ 1909737 w 4577531"/>
              <a:gd name="connsiteY1" fmla="*/ 0 h 6556814"/>
              <a:gd name="connsiteX2" fmla="*/ 4577531 w 4577531"/>
              <a:gd name="connsiteY2" fmla="*/ 3278407 h 6556814"/>
              <a:gd name="connsiteX3" fmla="*/ 2290737 w 4577531"/>
              <a:gd name="connsiteY3" fmla="*/ 6556814 h 6556814"/>
              <a:gd name="connsiteX4" fmla="*/ 3943 w 4577531"/>
              <a:gd name="connsiteY4" fmla="*/ 3278407 h 6556814"/>
              <a:gd name="connsiteX0" fmla="*/ 2372 w 4749832"/>
              <a:gd name="connsiteY0" fmla="*/ 3670402 h 6948809"/>
              <a:gd name="connsiteX1" fmla="*/ 1908166 w 4749832"/>
              <a:gd name="connsiteY1" fmla="*/ 391995 h 6948809"/>
              <a:gd name="connsiteX2" fmla="*/ 4460073 w 4749832"/>
              <a:gd name="connsiteY2" fmla="*/ 424182 h 6948809"/>
              <a:gd name="connsiteX3" fmla="*/ 4575960 w 4749832"/>
              <a:gd name="connsiteY3" fmla="*/ 3670402 h 6948809"/>
              <a:gd name="connsiteX4" fmla="*/ 2289166 w 4749832"/>
              <a:gd name="connsiteY4" fmla="*/ 6948809 h 6948809"/>
              <a:gd name="connsiteX5" fmla="*/ 2372 w 4749832"/>
              <a:gd name="connsiteY5" fmla="*/ 3670402 h 6948809"/>
              <a:gd name="connsiteX0" fmla="*/ 2372 w 4749832"/>
              <a:gd name="connsiteY0" fmla="*/ 3515592 h 6793999"/>
              <a:gd name="connsiteX1" fmla="*/ 1908166 w 4749832"/>
              <a:gd name="connsiteY1" fmla="*/ 237185 h 6793999"/>
              <a:gd name="connsiteX2" fmla="*/ 4460073 w 4749832"/>
              <a:gd name="connsiteY2" fmla="*/ 269372 h 6793999"/>
              <a:gd name="connsiteX3" fmla="*/ 4575960 w 4749832"/>
              <a:gd name="connsiteY3" fmla="*/ 3515592 h 6793999"/>
              <a:gd name="connsiteX4" fmla="*/ 2289166 w 4749832"/>
              <a:gd name="connsiteY4" fmla="*/ 6793999 h 6793999"/>
              <a:gd name="connsiteX5" fmla="*/ 2372 w 4749832"/>
              <a:gd name="connsiteY5" fmla="*/ 3515592 h 679399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2433 w 4711793"/>
              <a:gd name="connsiteY0" fmla="*/ 4771380 h 6899113"/>
              <a:gd name="connsiteX1" fmla="*/ 1870127 w 4711793"/>
              <a:gd name="connsiteY1" fmla="*/ 321398 h 6899113"/>
              <a:gd name="connsiteX2" fmla="*/ 4422034 w 4711793"/>
              <a:gd name="connsiteY2" fmla="*/ 353585 h 6899113"/>
              <a:gd name="connsiteX3" fmla="*/ 4537921 w 4711793"/>
              <a:gd name="connsiteY3" fmla="*/ 3599805 h 6899113"/>
              <a:gd name="connsiteX4" fmla="*/ 2251127 w 4711793"/>
              <a:gd name="connsiteY4" fmla="*/ 6878212 h 6899113"/>
              <a:gd name="connsiteX5" fmla="*/ 2433 w 4711793"/>
              <a:gd name="connsiteY5" fmla="*/ 4771380 h 6899113"/>
              <a:gd name="connsiteX0" fmla="*/ 2433 w 4711793"/>
              <a:gd name="connsiteY0" fmla="*/ 4736101 h 6863719"/>
              <a:gd name="connsiteX1" fmla="*/ 1870127 w 4711793"/>
              <a:gd name="connsiteY1" fmla="*/ 333744 h 6863719"/>
              <a:gd name="connsiteX2" fmla="*/ 4422034 w 4711793"/>
              <a:gd name="connsiteY2" fmla="*/ 318306 h 6863719"/>
              <a:gd name="connsiteX3" fmla="*/ 4537921 w 4711793"/>
              <a:gd name="connsiteY3" fmla="*/ 3564526 h 6863719"/>
              <a:gd name="connsiteX4" fmla="*/ 2251127 w 4711793"/>
              <a:gd name="connsiteY4" fmla="*/ 6842933 h 6863719"/>
              <a:gd name="connsiteX5" fmla="*/ 2433 w 4711793"/>
              <a:gd name="connsiteY5" fmla="*/ 4736101 h 6863719"/>
              <a:gd name="connsiteX0" fmla="*/ 2995 w 4712355"/>
              <a:gd name="connsiteY0" fmla="*/ 4417795 h 6545413"/>
              <a:gd name="connsiteX1" fmla="*/ 1870689 w 4712355"/>
              <a:gd name="connsiteY1" fmla="*/ 15438 h 6545413"/>
              <a:gd name="connsiteX2" fmla="*/ 4422596 w 4712355"/>
              <a:gd name="connsiteY2" fmla="*/ 0 h 6545413"/>
              <a:gd name="connsiteX3" fmla="*/ 4538483 w 4712355"/>
              <a:gd name="connsiteY3" fmla="*/ 3246220 h 6545413"/>
              <a:gd name="connsiteX4" fmla="*/ 2251689 w 4712355"/>
              <a:gd name="connsiteY4" fmla="*/ 6524627 h 6545413"/>
              <a:gd name="connsiteX5" fmla="*/ 2995 w 4712355"/>
              <a:gd name="connsiteY5" fmla="*/ 4417795 h 6545413"/>
              <a:gd name="connsiteX0" fmla="*/ 3403 w 4712763"/>
              <a:gd name="connsiteY0" fmla="*/ 4724021 h 6851639"/>
              <a:gd name="connsiteX1" fmla="*/ 1871097 w 4712763"/>
              <a:gd name="connsiteY1" fmla="*/ 321664 h 6851639"/>
              <a:gd name="connsiteX2" fmla="*/ 4423004 w 4712763"/>
              <a:gd name="connsiteY2" fmla="*/ 306226 h 6851639"/>
              <a:gd name="connsiteX3" fmla="*/ 4538891 w 4712763"/>
              <a:gd name="connsiteY3" fmla="*/ 3552446 h 6851639"/>
              <a:gd name="connsiteX4" fmla="*/ 2252097 w 4712763"/>
              <a:gd name="connsiteY4" fmla="*/ 6830853 h 6851639"/>
              <a:gd name="connsiteX5" fmla="*/ 3403 w 4712763"/>
              <a:gd name="connsiteY5" fmla="*/ 4724021 h 6851639"/>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12060 w 4721420"/>
              <a:gd name="connsiteY0" fmla="*/ 4417795 h 6545413"/>
              <a:gd name="connsiteX1" fmla="*/ 1879754 w 4721420"/>
              <a:gd name="connsiteY1" fmla="*/ 15438 h 6545413"/>
              <a:gd name="connsiteX2" fmla="*/ 4431661 w 4721420"/>
              <a:gd name="connsiteY2" fmla="*/ 0 h 6545413"/>
              <a:gd name="connsiteX3" fmla="*/ 4547548 w 4721420"/>
              <a:gd name="connsiteY3" fmla="*/ 3246220 h 6545413"/>
              <a:gd name="connsiteX4" fmla="*/ 2260754 w 4721420"/>
              <a:gd name="connsiteY4" fmla="*/ 6524627 h 6545413"/>
              <a:gd name="connsiteX5" fmla="*/ 12060 w 4721420"/>
              <a:gd name="connsiteY5" fmla="*/ 4417795 h 6545413"/>
              <a:gd name="connsiteX0" fmla="*/ 17431 w 4726791"/>
              <a:gd name="connsiteY0" fmla="*/ 4417795 h 6545976"/>
              <a:gd name="connsiteX1" fmla="*/ 1885125 w 4726791"/>
              <a:gd name="connsiteY1" fmla="*/ 15438 h 6545976"/>
              <a:gd name="connsiteX2" fmla="*/ 4437032 w 4726791"/>
              <a:gd name="connsiteY2" fmla="*/ 0 h 6545976"/>
              <a:gd name="connsiteX3" fmla="*/ 4552919 w 4726791"/>
              <a:gd name="connsiteY3" fmla="*/ 3246220 h 6545976"/>
              <a:gd name="connsiteX4" fmla="*/ 2266125 w 4726791"/>
              <a:gd name="connsiteY4" fmla="*/ 6524627 h 6545976"/>
              <a:gd name="connsiteX5" fmla="*/ 17431 w 4726791"/>
              <a:gd name="connsiteY5" fmla="*/ 4417795 h 6545976"/>
              <a:gd name="connsiteX0" fmla="*/ 32352 w 4741712"/>
              <a:gd name="connsiteY0" fmla="*/ 4417795 h 6542761"/>
              <a:gd name="connsiteX1" fmla="*/ 1900046 w 4741712"/>
              <a:gd name="connsiteY1" fmla="*/ 15438 h 6542761"/>
              <a:gd name="connsiteX2" fmla="*/ 4451953 w 4741712"/>
              <a:gd name="connsiteY2" fmla="*/ 0 h 6542761"/>
              <a:gd name="connsiteX3" fmla="*/ 4567840 w 4741712"/>
              <a:gd name="connsiteY3" fmla="*/ 3246220 h 6542761"/>
              <a:gd name="connsiteX4" fmla="*/ 2281046 w 4741712"/>
              <a:gd name="connsiteY4" fmla="*/ 6524627 h 6542761"/>
              <a:gd name="connsiteX5" fmla="*/ 32352 w 4741712"/>
              <a:gd name="connsiteY5" fmla="*/ 4417795 h 6542761"/>
              <a:gd name="connsiteX0" fmla="*/ 29235 w 4738595"/>
              <a:gd name="connsiteY0" fmla="*/ 4417795 h 6545413"/>
              <a:gd name="connsiteX1" fmla="*/ 1896929 w 4738595"/>
              <a:gd name="connsiteY1" fmla="*/ 15438 h 6545413"/>
              <a:gd name="connsiteX2" fmla="*/ 4448836 w 4738595"/>
              <a:gd name="connsiteY2" fmla="*/ 0 h 6545413"/>
              <a:gd name="connsiteX3" fmla="*/ 4564723 w 4738595"/>
              <a:gd name="connsiteY3" fmla="*/ 3246220 h 6545413"/>
              <a:gd name="connsiteX4" fmla="*/ 2620829 w 4738595"/>
              <a:gd name="connsiteY4" fmla="*/ 6524627 h 6545413"/>
              <a:gd name="connsiteX5" fmla="*/ 29235 w 4738595"/>
              <a:gd name="connsiteY5" fmla="*/ 4417795 h 6545413"/>
              <a:gd name="connsiteX0" fmla="*/ 23668 w 4733028"/>
              <a:gd name="connsiteY0" fmla="*/ 4417795 h 6545413"/>
              <a:gd name="connsiteX1" fmla="*/ 1891362 w 4733028"/>
              <a:gd name="connsiteY1" fmla="*/ 15438 h 6545413"/>
              <a:gd name="connsiteX2" fmla="*/ 4443269 w 4733028"/>
              <a:gd name="connsiteY2" fmla="*/ 0 h 6545413"/>
              <a:gd name="connsiteX3" fmla="*/ 4559156 w 4733028"/>
              <a:gd name="connsiteY3" fmla="*/ 3246220 h 6545413"/>
              <a:gd name="connsiteX4" fmla="*/ 2615262 w 4733028"/>
              <a:gd name="connsiteY4" fmla="*/ 6524627 h 6545413"/>
              <a:gd name="connsiteX5" fmla="*/ 23668 w 4733028"/>
              <a:gd name="connsiteY5" fmla="*/ 4417795 h 6545413"/>
              <a:gd name="connsiteX0" fmla="*/ 4994 w 4714354"/>
              <a:gd name="connsiteY0" fmla="*/ 4417795 h 6549476"/>
              <a:gd name="connsiteX1" fmla="*/ 1872688 w 4714354"/>
              <a:gd name="connsiteY1" fmla="*/ 15438 h 6549476"/>
              <a:gd name="connsiteX2" fmla="*/ 4424595 w 4714354"/>
              <a:gd name="connsiteY2" fmla="*/ 0 h 6549476"/>
              <a:gd name="connsiteX3" fmla="*/ 4540482 w 4714354"/>
              <a:gd name="connsiteY3" fmla="*/ 3246220 h 6549476"/>
              <a:gd name="connsiteX4" fmla="*/ 2596588 w 4714354"/>
              <a:gd name="connsiteY4" fmla="*/ 6524627 h 6549476"/>
              <a:gd name="connsiteX5" fmla="*/ 4994 w 4714354"/>
              <a:gd name="connsiteY5" fmla="*/ 4417795 h 6549476"/>
              <a:gd name="connsiteX0" fmla="*/ 26445 w 4735805"/>
              <a:gd name="connsiteY0" fmla="*/ 4417795 h 6543881"/>
              <a:gd name="connsiteX1" fmla="*/ 1894139 w 4735805"/>
              <a:gd name="connsiteY1" fmla="*/ 15438 h 6543881"/>
              <a:gd name="connsiteX2" fmla="*/ 4446046 w 4735805"/>
              <a:gd name="connsiteY2" fmla="*/ 0 h 6543881"/>
              <a:gd name="connsiteX3" fmla="*/ 4561933 w 4735805"/>
              <a:gd name="connsiteY3" fmla="*/ 3246220 h 6543881"/>
              <a:gd name="connsiteX4" fmla="*/ 2618039 w 4735805"/>
              <a:gd name="connsiteY4" fmla="*/ 6524627 h 6543881"/>
              <a:gd name="connsiteX5" fmla="*/ 26445 w 4735805"/>
              <a:gd name="connsiteY5" fmla="*/ 4417795 h 6543881"/>
              <a:gd name="connsiteX0" fmla="*/ 26445 w 4735805"/>
              <a:gd name="connsiteY0" fmla="*/ 4417795 h 6524810"/>
              <a:gd name="connsiteX1" fmla="*/ 1894139 w 4735805"/>
              <a:gd name="connsiteY1" fmla="*/ 15438 h 6524810"/>
              <a:gd name="connsiteX2" fmla="*/ 4446046 w 4735805"/>
              <a:gd name="connsiteY2" fmla="*/ 0 h 6524810"/>
              <a:gd name="connsiteX3" fmla="*/ 4561933 w 4735805"/>
              <a:gd name="connsiteY3" fmla="*/ 3246220 h 6524810"/>
              <a:gd name="connsiteX4" fmla="*/ 2618039 w 4735805"/>
              <a:gd name="connsiteY4" fmla="*/ 6524627 h 6524810"/>
              <a:gd name="connsiteX5" fmla="*/ 26445 w 4735805"/>
              <a:gd name="connsiteY5" fmla="*/ 4417795 h 6524810"/>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681167"/>
              <a:gd name="connsiteY0" fmla="*/ 4417795 h 6610217"/>
              <a:gd name="connsiteX1" fmla="*/ 1894139 w 4681167"/>
              <a:gd name="connsiteY1" fmla="*/ 15438 h 6610217"/>
              <a:gd name="connsiteX2" fmla="*/ 4446046 w 4681167"/>
              <a:gd name="connsiteY2" fmla="*/ 0 h 6610217"/>
              <a:gd name="connsiteX3" fmla="*/ 4504783 w 4681167"/>
              <a:gd name="connsiteY3" fmla="*/ 5627470 h 6610217"/>
              <a:gd name="connsiteX4" fmla="*/ 2618039 w 4681167"/>
              <a:gd name="connsiteY4" fmla="*/ 6524627 h 6610217"/>
              <a:gd name="connsiteX5" fmla="*/ 26445 w 4681167"/>
              <a:gd name="connsiteY5" fmla="*/ 4417795 h 6610217"/>
              <a:gd name="connsiteX0" fmla="*/ 26445 w 4706902"/>
              <a:gd name="connsiteY0" fmla="*/ 4417795 h 6614982"/>
              <a:gd name="connsiteX1" fmla="*/ 1894139 w 4706902"/>
              <a:gd name="connsiteY1" fmla="*/ 15438 h 6614982"/>
              <a:gd name="connsiteX2" fmla="*/ 4446046 w 4706902"/>
              <a:gd name="connsiteY2" fmla="*/ 0 h 6614982"/>
              <a:gd name="connsiteX3" fmla="*/ 4571458 w 4706902"/>
              <a:gd name="connsiteY3" fmla="*/ 5646520 h 6614982"/>
              <a:gd name="connsiteX4" fmla="*/ 2618039 w 4706902"/>
              <a:gd name="connsiteY4" fmla="*/ 6524627 h 6614982"/>
              <a:gd name="connsiteX5" fmla="*/ 26445 w 4706902"/>
              <a:gd name="connsiteY5" fmla="*/ 4417795 h 6614982"/>
              <a:gd name="connsiteX0" fmla="*/ 26445 w 4688588"/>
              <a:gd name="connsiteY0" fmla="*/ 4417795 h 6614982"/>
              <a:gd name="connsiteX1" fmla="*/ 1894139 w 4688588"/>
              <a:gd name="connsiteY1" fmla="*/ 15438 h 6614982"/>
              <a:gd name="connsiteX2" fmla="*/ 4446046 w 4688588"/>
              <a:gd name="connsiteY2" fmla="*/ 0 h 6614982"/>
              <a:gd name="connsiteX3" fmla="*/ 4571458 w 4688588"/>
              <a:gd name="connsiteY3" fmla="*/ 5646520 h 6614982"/>
              <a:gd name="connsiteX4" fmla="*/ 2618039 w 4688588"/>
              <a:gd name="connsiteY4" fmla="*/ 6524627 h 6614982"/>
              <a:gd name="connsiteX5" fmla="*/ 26445 w 4688588"/>
              <a:gd name="connsiteY5" fmla="*/ 4417795 h 6614982"/>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47608 h 6644795"/>
              <a:gd name="connsiteX1" fmla="*/ 1894139 w 4713932"/>
              <a:gd name="connsiteY1" fmla="*/ 45251 h 6644795"/>
              <a:gd name="connsiteX2" fmla="*/ 4446046 w 4713932"/>
              <a:gd name="connsiteY2" fmla="*/ 29813 h 6644795"/>
              <a:gd name="connsiteX3" fmla="*/ 4550821 w 4713932"/>
              <a:gd name="connsiteY3" fmla="*/ 553688 h 6644795"/>
              <a:gd name="connsiteX4" fmla="*/ 4571458 w 4713932"/>
              <a:gd name="connsiteY4" fmla="*/ 5676333 h 6644795"/>
              <a:gd name="connsiteX5" fmla="*/ 2618039 w 4713932"/>
              <a:gd name="connsiteY5" fmla="*/ 6554440 h 6644795"/>
              <a:gd name="connsiteX6" fmla="*/ 26445 w 4713932"/>
              <a:gd name="connsiteY6" fmla="*/ 4447608 h 6644795"/>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5238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28951 h 6626138"/>
              <a:gd name="connsiteX1" fmla="*/ 1894139 w 4713932"/>
              <a:gd name="connsiteY1" fmla="*/ 26594 h 6626138"/>
              <a:gd name="connsiteX2" fmla="*/ 4446046 w 4713932"/>
              <a:gd name="connsiteY2" fmla="*/ 11156 h 6626138"/>
              <a:gd name="connsiteX3" fmla="*/ 4550821 w 4713932"/>
              <a:gd name="connsiteY3" fmla="*/ 128631 h 6626138"/>
              <a:gd name="connsiteX4" fmla="*/ 4571458 w 4713932"/>
              <a:gd name="connsiteY4" fmla="*/ 5657676 h 6626138"/>
              <a:gd name="connsiteX5" fmla="*/ 2618039 w 4713932"/>
              <a:gd name="connsiteY5" fmla="*/ 6535783 h 6626138"/>
              <a:gd name="connsiteX6" fmla="*/ 26445 w 4713932"/>
              <a:gd name="connsiteY6" fmla="*/ 4428951 h 6626138"/>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9590 h 6616777"/>
              <a:gd name="connsiteX1" fmla="*/ 1894139 w 4713932"/>
              <a:gd name="connsiteY1" fmla="*/ 17233 h 6616777"/>
              <a:gd name="connsiteX2" fmla="*/ 444604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19590 h 6616777"/>
              <a:gd name="connsiteX1" fmla="*/ 1894139 w 4713932"/>
              <a:gd name="connsiteY1" fmla="*/ 17233 h 6616777"/>
              <a:gd name="connsiteX2" fmla="*/ 440032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39546 h 6636733"/>
              <a:gd name="connsiteX1" fmla="*/ 1894139 w 4713932"/>
              <a:gd name="connsiteY1" fmla="*/ 37189 h 6636733"/>
              <a:gd name="connsiteX2" fmla="*/ 4374926 w 4713932"/>
              <a:gd name="connsiteY2" fmla="*/ 1431 h 6636733"/>
              <a:gd name="connsiteX3" fmla="*/ 4550821 w 4713932"/>
              <a:gd name="connsiteY3" fmla="*/ 139226 h 6636733"/>
              <a:gd name="connsiteX4" fmla="*/ 4571458 w 4713932"/>
              <a:gd name="connsiteY4" fmla="*/ 5668271 h 6636733"/>
              <a:gd name="connsiteX5" fmla="*/ 2618039 w 4713932"/>
              <a:gd name="connsiteY5" fmla="*/ 6546378 h 6636733"/>
              <a:gd name="connsiteX6" fmla="*/ 26445 w 4713932"/>
              <a:gd name="connsiteY6" fmla="*/ 4439546 h 6636733"/>
              <a:gd name="connsiteX0" fmla="*/ 26445 w 4713932"/>
              <a:gd name="connsiteY0" fmla="*/ 4439063 h 6636250"/>
              <a:gd name="connsiteX1" fmla="*/ 1894139 w 4713932"/>
              <a:gd name="connsiteY1" fmla="*/ 36706 h 6636250"/>
              <a:gd name="connsiteX2" fmla="*/ 4374926 w 4713932"/>
              <a:gd name="connsiteY2" fmla="*/ 948 h 6636250"/>
              <a:gd name="connsiteX3" fmla="*/ 4550821 w 4713932"/>
              <a:gd name="connsiteY3" fmla="*/ 189543 h 6636250"/>
              <a:gd name="connsiteX4" fmla="*/ 4571458 w 4713932"/>
              <a:gd name="connsiteY4" fmla="*/ 5667788 h 6636250"/>
              <a:gd name="connsiteX5" fmla="*/ 2618039 w 4713932"/>
              <a:gd name="connsiteY5" fmla="*/ 6545895 h 6636250"/>
              <a:gd name="connsiteX6" fmla="*/ 26445 w 4713932"/>
              <a:gd name="connsiteY6" fmla="*/ 4439063 h 6636250"/>
              <a:gd name="connsiteX0" fmla="*/ 21007 w 4708494"/>
              <a:gd name="connsiteY0" fmla="*/ 4439063 h 6636250"/>
              <a:gd name="connsiteX1" fmla="*/ 1919181 w 4708494"/>
              <a:gd name="connsiteY1" fmla="*/ 6226 h 6636250"/>
              <a:gd name="connsiteX2" fmla="*/ 4369488 w 4708494"/>
              <a:gd name="connsiteY2" fmla="*/ 948 h 6636250"/>
              <a:gd name="connsiteX3" fmla="*/ 4545383 w 4708494"/>
              <a:gd name="connsiteY3" fmla="*/ 189543 h 6636250"/>
              <a:gd name="connsiteX4" fmla="*/ 4566020 w 4708494"/>
              <a:gd name="connsiteY4" fmla="*/ 5667788 h 6636250"/>
              <a:gd name="connsiteX5" fmla="*/ 2612601 w 4708494"/>
              <a:gd name="connsiteY5" fmla="*/ 6545895 h 6636250"/>
              <a:gd name="connsiteX6" fmla="*/ 21007 w 4708494"/>
              <a:gd name="connsiteY6" fmla="*/ 4439063 h 6636250"/>
              <a:gd name="connsiteX0" fmla="*/ 19363 w 4706850"/>
              <a:gd name="connsiteY0" fmla="*/ 4448077 h 6645264"/>
              <a:gd name="connsiteX1" fmla="*/ 1937857 w 4706850"/>
              <a:gd name="connsiteY1" fmla="*/ 0 h 6645264"/>
              <a:gd name="connsiteX2" fmla="*/ 4367844 w 4706850"/>
              <a:gd name="connsiteY2" fmla="*/ 9962 h 6645264"/>
              <a:gd name="connsiteX3" fmla="*/ 4543739 w 4706850"/>
              <a:gd name="connsiteY3" fmla="*/ 198557 h 6645264"/>
              <a:gd name="connsiteX4" fmla="*/ 4564376 w 4706850"/>
              <a:gd name="connsiteY4" fmla="*/ 5676802 h 6645264"/>
              <a:gd name="connsiteX5" fmla="*/ 2610957 w 4706850"/>
              <a:gd name="connsiteY5" fmla="*/ 6554909 h 6645264"/>
              <a:gd name="connsiteX6" fmla="*/ 19363 w 4706850"/>
              <a:gd name="connsiteY6" fmla="*/ 4448077 h 6645264"/>
              <a:gd name="connsiteX0" fmla="*/ 17092 w 4704579"/>
              <a:gd name="connsiteY0" fmla="*/ 4448077 h 6645264"/>
              <a:gd name="connsiteX1" fmla="*/ 1935586 w 4704579"/>
              <a:gd name="connsiteY1" fmla="*/ 0 h 6645264"/>
              <a:gd name="connsiteX2" fmla="*/ 4365573 w 4704579"/>
              <a:gd name="connsiteY2" fmla="*/ 9962 h 6645264"/>
              <a:gd name="connsiteX3" fmla="*/ 4541468 w 4704579"/>
              <a:gd name="connsiteY3" fmla="*/ 198557 h 6645264"/>
              <a:gd name="connsiteX4" fmla="*/ 4562105 w 4704579"/>
              <a:gd name="connsiteY4" fmla="*/ 5676802 h 6645264"/>
              <a:gd name="connsiteX5" fmla="*/ 2608686 w 4704579"/>
              <a:gd name="connsiteY5" fmla="*/ 6554909 h 6645264"/>
              <a:gd name="connsiteX6" fmla="*/ 17092 w 4704579"/>
              <a:gd name="connsiteY6" fmla="*/ 4448077 h 6645264"/>
              <a:gd name="connsiteX0" fmla="*/ 17092 w 4702381"/>
              <a:gd name="connsiteY0" fmla="*/ 4448077 h 6645264"/>
              <a:gd name="connsiteX1" fmla="*/ 1935586 w 4702381"/>
              <a:gd name="connsiteY1" fmla="*/ 0 h 6645264"/>
              <a:gd name="connsiteX2" fmla="*/ 4365573 w 4702381"/>
              <a:gd name="connsiteY2" fmla="*/ 9962 h 6645264"/>
              <a:gd name="connsiteX3" fmla="*/ 4541468 w 4702381"/>
              <a:gd name="connsiteY3" fmla="*/ 198557 h 6645264"/>
              <a:gd name="connsiteX4" fmla="*/ 4562105 w 4702381"/>
              <a:gd name="connsiteY4" fmla="*/ 5676802 h 6645264"/>
              <a:gd name="connsiteX5" fmla="*/ 2608686 w 4702381"/>
              <a:gd name="connsiteY5" fmla="*/ 6554909 h 6645264"/>
              <a:gd name="connsiteX6" fmla="*/ 17092 w 4702381"/>
              <a:gd name="connsiteY6" fmla="*/ 4448077 h 6645264"/>
              <a:gd name="connsiteX0" fmla="*/ 17092 w 4701301"/>
              <a:gd name="connsiteY0" fmla="*/ 4448077 h 6645264"/>
              <a:gd name="connsiteX1" fmla="*/ 1935586 w 4701301"/>
              <a:gd name="connsiteY1" fmla="*/ 0 h 6645264"/>
              <a:gd name="connsiteX2" fmla="*/ 4365573 w 4701301"/>
              <a:gd name="connsiteY2" fmla="*/ 9962 h 6645264"/>
              <a:gd name="connsiteX3" fmla="*/ 4541468 w 4701301"/>
              <a:gd name="connsiteY3" fmla="*/ 198557 h 6645264"/>
              <a:gd name="connsiteX4" fmla="*/ 4562105 w 4701301"/>
              <a:gd name="connsiteY4" fmla="*/ 5676802 h 6645264"/>
              <a:gd name="connsiteX5" fmla="*/ 2608686 w 4701301"/>
              <a:gd name="connsiteY5" fmla="*/ 6554909 h 6645264"/>
              <a:gd name="connsiteX6" fmla="*/ 17092 w 4701301"/>
              <a:gd name="connsiteY6" fmla="*/ 4448077 h 6645264"/>
              <a:gd name="connsiteX0" fmla="*/ 17092 w 4562105"/>
              <a:gd name="connsiteY0" fmla="*/ 4448077 h 6645264"/>
              <a:gd name="connsiteX1" fmla="*/ 1935586 w 4562105"/>
              <a:gd name="connsiteY1" fmla="*/ 0 h 6645264"/>
              <a:gd name="connsiteX2" fmla="*/ 4365573 w 4562105"/>
              <a:gd name="connsiteY2" fmla="*/ 9962 h 6645264"/>
              <a:gd name="connsiteX3" fmla="*/ 4541468 w 4562105"/>
              <a:gd name="connsiteY3" fmla="*/ 198557 h 6645264"/>
              <a:gd name="connsiteX4" fmla="*/ 4562105 w 4562105"/>
              <a:gd name="connsiteY4" fmla="*/ 5676802 h 6645264"/>
              <a:gd name="connsiteX5" fmla="*/ 2608686 w 4562105"/>
              <a:gd name="connsiteY5" fmla="*/ 6554909 h 6645264"/>
              <a:gd name="connsiteX6" fmla="*/ 17092 w 4562105"/>
              <a:gd name="connsiteY6" fmla="*/ 4448077 h 6645264"/>
              <a:gd name="connsiteX0" fmla="*/ 17092 w 4562105"/>
              <a:gd name="connsiteY0" fmla="*/ 4448077 h 6592556"/>
              <a:gd name="connsiteX1" fmla="*/ 1935586 w 4562105"/>
              <a:gd name="connsiteY1" fmla="*/ 0 h 6592556"/>
              <a:gd name="connsiteX2" fmla="*/ 4365573 w 4562105"/>
              <a:gd name="connsiteY2" fmla="*/ 9962 h 6592556"/>
              <a:gd name="connsiteX3" fmla="*/ 4541468 w 4562105"/>
              <a:gd name="connsiteY3" fmla="*/ 198557 h 6592556"/>
              <a:gd name="connsiteX4" fmla="*/ 4562105 w 4562105"/>
              <a:gd name="connsiteY4" fmla="*/ 5676802 h 6592556"/>
              <a:gd name="connsiteX5" fmla="*/ 2608686 w 4562105"/>
              <a:gd name="connsiteY5" fmla="*/ 6554909 h 6592556"/>
              <a:gd name="connsiteX6" fmla="*/ 17092 w 4562105"/>
              <a:gd name="connsiteY6" fmla="*/ 4448077 h 6592556"/>
              <a:gd name="connsiteX0" fmla="*/ 17092 w 4562105"/>
              <a:gd name="connsiteY0" fmla="*/ 4448077 h 6561473"/>
              <a:gd name="connsiteX1" fmla="*/ 1935586 w 4562105"/>
              <a:gd name="connsiteY1" fmla="*/ 0 h 6561473"/>
              <a:gd name="connsiteX2" fmla="*/ 4365573 w 4562105"/>
              <a:gd name="connsiteY2" fmla="*/ 9962 h 6561473"/>
              <a:gd name="connsiteX3" fmla="*/ 4541468 w 4562105"/>
              <a:gd name="connsiteY3" fmla="*/ 198557 h 6561473"/>
              <a:gd name="connsiteX4" fmla="*/ 4562105 w 4562105"/>
              <a:gd name="connsiteY4" fmla="*/ 5676802 h 6561473"/>
              <a:gd name="connsiteX5" fmla="*/ 2608686 w 4562105"/>
              <a:gd name="connsiteY5" fmla="*/ 6554909 h 6561473"/>
              <a:gd name="connsiteX6" fmla="*/ 17092 w 4562105"/>
              <a:gd name="connsiteY6" fmla="*/ 4448077 h 6561473"/>
              <a:gd name="connsiteX0" fmla="*/ 18334 w 4563347"/>
              <a:gd name="connsiteY0" fmla="*/ 4448077 h 6561473"/>
              <a:gd name="connsiteX1" fmla="*/ 1936828 w 4563347"/>
              <a:gd name="connsiteY1" fmla="*/ 0 h 6561473"/>
              <a:gd name="connsiteX2" fmla="*/ 4366815 w 4563347"/>
              <a:gd name="connsiteY2" fmla="*/ 9962 h 6561473"/>
              <a:gd name="connsiteX3" fmla="*/ 4542710 w 4563347"/>
              <a:gd name="connsiteY3" fmla="*/ 198557 h 6561473"/>
              <a:gd name="connsiteX4" fmla="*/ 4563347 w 4563347"/>
              <a:gd name="connsiteY4" fmla="*/ 5676802 h 6561473"/>
              <a:gd name="connsiteX5" fmla="*/ 2609928 w 4563347"/>
              <a:gd name="connsiteY5" fmla="*/ 6554909 h 6561473"/>
              <a:gd name="connsiteX6" fmla="*/ 18334 w 4563347"/>
              <a:gd name="connsiteY6" fmla="*/ 4448077 h 6561473"/>
              <a:gd name="connsiteX0" fmla="*/ 20715 w 4565728"/>
              <a:gd name="connsiteY0" fmla="*/ 4448077 h 6564701"/>
              <a:gd name="connsiteX1" fmla="*/ 1939209 w 4565728"/>
              <a:gd name="connsiteY1" fmla="*/ 0 h 6564701"/>
              <a:gd name="connsiteX2" fmla="*/ 4369196 w 4565728"/>
              <a:gd name="connsiteY2" fmla="*/ 9962 h 6564701"/>
              <a:gd name="connsiteX3" fmla="*/ 4545091 w 4565728"/>
              <a:gd name="connsiteY3" fmla="*/ 198557 h 6564701"/>
              <a:gd name="connsiteX4" fmla="*/ 4565728 w 4565728"/>
              <a:gd name="connsiteY4" fmla="*/ 5676802 h 6564701"/>
              <a:gd name="connsiteX5" fmla="*/ 2612309 w 4565728"/>
              <a:gd name="connsiteY5" fmla="*/ 6554909 h 6564701"/>
              <a:gd name="connsiteX6" fmla="*/ 1024651 w 4565728"/>
              <a:gd name="connsiteY6" fmla="*/ 6039287 h 6564701"/>
              <a:gd name="connsiteX7" fmla="*/ 20715 w 4565728"/>
              <a:gd name="connsiteY7" fmla="*/ 4448077 h 6564701"/>
              <a:gd name="connsiteX0" fmla="*/ 20715 w 4565728"/>
              <a:gd name="connsiteY0" fmla="*/ 4448077 h 6562037"/>
              <a:gd name="connsiteX1" fmla="*/ 1939209 w 4565728"/>
              <a:gd name="connsiteY1" fmla="*/ 0 h 6562037"/>
              <a:gd name="connsiteX2" fmla="*/ 4369196 w 4565728"/>
              <a:gd name="connsiteY2" fmla="*/ 9962 h 6562037"/>
              <a:gd name="connsiteX3" fmla="*/ 4545091 w 4565728"/>
              <a:gd name="connsiteY3" fmla="*/ 198557 h 6562037"/>
              <a:gd name="connsiteX4" fmla="*/ 4565728 w 4565728"/>
              <a:gd name="connsiteY4" fmla="*/ 5676802 h 6562037"/>
              <a:gd name="connsiteX5" fmla="*/ 2612309 w 4565728"/>
              <a:gd name="connsiteY5" fmla="*/ 6554909 h 6562037"/>
              <a:gd name="connsiteX6" fmla="*/ 1024651 w 4565728"/>
              <a:gd name="connsiteY6" fmla="*/ 6039287 h 6562037"/>
              <a:gd name="connsiteX7" fmla="*/ 20715 w 4565728"/>
              <a:gd name="connsiteY7" fmla="*/ 4448077 h 6562037"/>
              <a:gd name="connsiteX0" fmla="*/ 20715 w 4565728"/>
              <a:gd name="connsiteY0" fmla="*/ 4448077 h 6556271"/>
              <a:gd name="connsiteX1" fmla="*/ 1939209 w 4565728"/>
              <a:gd name="connsiteY1" fmla="*/ 0 h 6556271"/>
              <a:gd name="connsiteX2" fmla="*/ 4369196 w 4565728"/>
              <a:gd name="connsiteY2" fmla="*/ 9962 h 6556271"/>
              <a:gd name="connsiteX3" fmla="*/ 4545091 w 4565728"/>
              <a:gd name="connsiteY3" fmla="*/ 198557 h 6556271"/>
              <a:gd name="connsiteX4" fmla="*/ 4565728 w 4565728"/>
              <a:gd name="connsiteY4" fmla="*/ 5676802 h 6556271"/>
              <a:gd name="connsiteX5" fmla="*/ 2612309 w 4565728"/>
              <a:gd name="connsiteY5" fmla="*/ 6554909 h 6556271"/>
              <a:gd name="connsiteX6" fmla="*/ 1024651 w 4565728"/>
              <a:gd name="connsiteY6" fmla="*/ 6039287 h 6556271"/>
              <a:gd name="connsiteX7" fmla="*/ 20715 w 4565728"/>
              <a:gd name="connsiteY7" fmla="*/ 4448077 h 6556271"/>
              <a:gd name="connsiteX0" fmla="*/ 14580 w 4559593"/>
              <a:gd name="connsiteY0" fmla="*/ 4448077 h 6556271"/>
              <a:gd name="connsiteX1" fmla="*/ 1933074 w 4559593"/>
              <a:gd name="connsiteY1" fmla="*/ 0 h 6556271"/>
              <a:gd name="connsiteX2" fmla="*/ 4363061 w 4559593"/>
              <a:gd name="connsiteY2" fmla="*/ 9962 h 6556271"/>
              <a:gd name="connsiteX3" fmla="*/ 4538956 w 4559593"/>
              <a:gd name="connsiteY3" fmla="*/ 198557 h 6556271"/>
              <a:gd name="connsiteX4" fmla="*/ 4559593 w 4559593"/>
              <a:gd name="connsiteY4" fmla="*/ 5676802 h 6556271"/>
              <a:gd name="connsiteX5" fmla="*/ 2606174 w 4559593"/>
              <a:gd name="connsiteY5" fmla="*/ 6554909 h 6556271"/>
              <a:gd name="connsiteX6" fmla="*/ 1018516 w 4559593"/>
              <a:gd name="connsiteY6" fmla="*/ 6039287 h 6556271"/>
              <a:gd name="connsiteX7" fmla="*/ 14580 w 4559593"/>
              <a:gd name="connsiteY7" fmla="*/ 4448077 h 6556271"/>
              <a:gd name="connsiteX0" fmla="*/ 22013 w 4567026"/>
              <a:gd name="connsiteY0" fmla="*/ 4448077 h 6562037"/>
              <a:gd name="connsiteX1" fmla="*/ 1940507 w 4567026"/>
              <a:gd name="connsiteY1" fmla="*/ 0 h 6562037"/>
              <a:gd name="connsiteX2" fmla="*/ 4370494 w 4567026"/>
              <a:gd name="connsiteY2" fmla="*/ 9962 h 6562037"/>
              <a:gd name="connsiteX3" fmla="*/ 4546389 w 4567026"/>
              <a:gd name="connsiteY3" fmla="*/ 198557 h 6562037"/>
              <a:gd name="connsiteX4" fmla="*/ 4567026 w 4567026"/>
              <a:gd name="connsiteY4" fmla="*/ 5676802 h 6562037"/>
              <a:gd name="connsiteX5" fmla="*/ 2613607 w 4567026"/>
              <a:gd name="connsiteY5" fmla="*/ 6554909 h 6562037"/>
              <a:gd name="connsiteX6" fmla="*/ 1005629 w 4567026"/>
              <a:gd name="connsiteY6" fmla="*/ 6039287 h 6562037"/>
              <a:gd name="connsiteX7" fmla="*/ 22013 w 4567026"/>
              <a:gd name="connsiteY7" fmla="*/ 4448077 h 6562037"/>
              <a:gd name="connsiteX0" fmla="*/ 22013 w 4567026"/>
              <a:gd name="connsiteY0" fmla="*/ 4448077 h 6561948"/>
              <a:gd name="connsiteX1" fmla="*/ 1940507 w 4567026"/>
              <a:gd name="connsiteY1" fmla="*/ 0 h 6561948"/>
              <a:gd name="connsiteX2" fmla="*/ 4370494 w 4567026"/>
              <a:gd name="connsiteY2" fmla="*/ 9962 h 6561948"/>
              <a:gd name="connsiteX3" fmla="*/ 4546389 w 4567026"/>
              <a:gd name="connsiteY3" fmla="*/ 198557 h 6561948"/>
              <a:gd name="connsiteX4" fmla="*/ 4567026 w 4567026"/>
              <a:gd name="connsiteY4" fmla="*/ 5676802 h 6561948"/>
              <a:gd name="connsiteX5" fmla="*/ 2613607 w 4567026"/>
              <a:gd name="connsiteY5" fmla="*/ 6554909 h 6561948"/>
              <a:gd name="connsiteX6" fmla="*/ 1005629 w 4567026"/>
              <a:gd name="connsiteY6" fmla="*/ 6039287 h 6561948"/>
              <a:gd name="connsiteX7" fmla="*/ 22013 w 4567026"/>
              <a:gd name="connsiteY7" fmla="*/ 4448077 h 6561948"/>
              <a:gd name="connsiteX0" fmla="*/ 22013 w 4567026"/>
              <a:gd name="connsiteY0" fmla="*/ 4448077 h 6554958"/>
              <a:gd name="connsiteX1" fmla="*/ 1940507 w 4567026"/>
              <a:gd name="connsiteY1" fmla="*/ 0 h 6554958"/>
              <a:gd name="connsiteX2" fmla="*/ 4370494 w 4567026"/>
              <a:gd name="connsiteY2" fmla="*/ 9962 h 6554958"/>
              <a:gd name="connsiteX3" fmla="*/ 4546389 w 4567026"/>
              <a:gd name="connsiteY3" fmla="*/ 198557 h 6554958"/>
              <a:gd name="connsiteX4" fmla="*/ 4567026 w 4567026"/>
              <a:gd name="connsiteY4" fmla="*/ 5676802 h 6554958"/>
              <a:gd name="connsiteX5" fmla="*/ 2613607 w 4567026"/>
              <a:gd name="connsiteY5" fmla="*/ 6554909 h 6554958"/>
              <a:gd name="connsiteX6" fmla="*/ 1005629 w 4567026"/>
              <a:gd name="connsiteY6" fmla="*/ 6039287 h 6554958"/>
              <a:gd name="connsiteX7" fmla="*/ 22013 w 4567026"/>
              <a:gd name="connsiteY7" fmla="*/ 4448077 h 6554958"/>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55026"/>
              <a:gd name="connsiteX1" fmla="*/ 1940507 w 4567026"/>
              <a:gd name="connsiteY1" fmla="*/ 0 h 6555026"/>
              <a:gd name="connsiteX2" fmla="*/ 4370494 w 4567026"/>
              <a:gd name="connsiteY2" fmla="*/ 9962 h 6555026"/>
              <a:gd name="connsiteX3" fmla="*/ 4546389 w 4567026"/>
              <a:gd name="connsiteY3" fmla="*/ 198557 h 6555026"/>
              <a:gd name="connsiteX4" fmla="*/ 4567026 w 4567026"/>
              <a:gd name="connsiteY4" fmla="*/ 5676802 h 6555026"/>
              <a:gd name="connsiteX5" fmla="*/ 3682789 w 4567026"/>
              <a:gd name="connsiteY5" fmla="*/ 6333927 h 6555026"/>
              <a:gd name="connsiteX6" fmla="*/ 2613607 w 4567026"/>
              <a:gd name="connsiteY6" fmla="*/ 6554909 h 6555026"/>
              <a:gd name="connsiteX7" fmla="*/ 1005629 w 4567026"/>
              <a:gd name="connsiteY7" fmla="*/ 6039287 h 6555026"/>
              <a:gd name="connsiteX8" fmla="*/ 22013 w 4567026"/>
              <a:gd name="connsiteY8" fmla="*/ 4448077 h 6555026"/>
              <a:gd name="connsiteX0" fmla="*/ 44498 w 4589511"/>
              <a:gd name="connsiteY0" fmla="*/ 4448077 h 6555026"/>
              <a:gd name="connsiteX1" fmla="*/ 1962992 w 4589511"/>
              <a:gd name="connsiteY1" fmla="*/ 0 h 6555026"/>
              <a:gd name="connsiteX2" fmla="*/ 4392979 w 4589511"/>
              <a:gd name="connsiteY2" fmla="*/ 9962 h 6555026"/>
              <a:gd name="connsiteX3" fmla="*/ 4568874 w 4589511"/>
              <a:gd name="connsiteY3" fmla="*/ 198557 h 6555026"/>
              <a:gd name="connsiteX4" fmla="*/ 4589511 w 4589511"/>
              <a:gd name="connsiteY4" fmla="*/ 5676802 h 6555026"/>
              <a:gd name="connsiteX5" fmla="*/ 3705274 w 4589511"/>
              <a:gd name="connsiteY5" fmla="*/ 6333927 h 6555026"/>
              <a:gd name="connsiteX6" fmla="*/ 2636092 w 4589511"/>
              <a:gd name="connsiteY6" fmla="*/ 6554909 h 6555026"/>
              <a:gd name="connsiteX7" fmla="*/ 1028114 w 4589511"/>
              <a:gd name="connsiteY7" fmla="*/ 6039287 h 6555026"/>
              <a:gd name="connsiteX8" fmla="*/ 44498 w 4589511"/>
              <a:gd name="connsiteY8" fmla="*/ 4448077 h 655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9511" h="6555026">
                <a:moveTo>
                  <a:pt x="44498" y="4448077"/>
                </a:moveTo>
                <a:cubicBezTo>
                  <a:pt x="-165449" y="3431369"/>
                  <a:pt x="350092" y="1272239"/>
                  <a:pt x="1962992" y="0"/>
                </a:cubicBezTo>
                <a:lnTo>
                  <a:pt x="4392979" y="9962"/>
                </a:lnTo>
                <a:cubicBezTo>
                  <a:pt x="4433804" y="-3724"/>
                  <a:pt x="4576547" y="134405"/>
                  <a:pt x="4568874" y="198557"/>
                </a:cubicBezTo>
                <a:cubicBezTo>
                  <a:pt x="4574536" y="2226764"/>
                  <a:pt x="4581441" y="4495702"/>
                  <a:pt x="4589511" y="5676802"/>
                </a:cubicBezTo>
                <a:cubicBezTo>
                  <a:pt x="4428644" y="5983084"/>
                  <a:pt x="4030844" y="6187576"/>
                  <a:pt x="3705274" y="6333927"/>
                </a:cubicBezTo>
                <a:cubicBezTo>
                  <a:pt x="3379704" y="6480278"/>
                  <a:pt x="3148325" y="6548136"/>
                  <a:pt x="2636092" y="6554909"/>
                </a:cubicBezTo>
                <a:cubicBezTo>
                  <a:pt x="2123859" y="6561682"/>
                  <a:pt x="1343206" y="6273586"/>
                  <a:pt x="1028114" y="6039287"/>
                </a:cubicBezTo>
                <a:cubicBezTo>
                  <a:pt x="596182" y="5688148"/>
                  <a:pt x="254445" y="5464785"/>
                  <a:pt x="44498" y="4448077"/>
                </a:cubicBezTo>
                <a:close/>
              </a:path>
            </a:pathLst>
          </a:custGeom>
          <a:solidFill>
            <a:schemeClr val="accent3"/>
          </a:solidFill>
          <a:ln>
            <a:noFill/>
          </a:ln>
        </p:spPr>
        <p:txBody>
          <a:bodyPr lIns="182880" tIns="274320" rIns="274320">
            <a:normAutofit/>
          </a:bodyPr>
          <a:lstStyle>
            <a:lvl1pPr marL="0" indent="0" algn="r">
              <a:buNone/>
              <a:defRPr sz="2000"/>
            </a:lvl1pPr>
          </a:lstStyle>
          <a:p>
            <a:r>
              <a:rPr lang="en-US"/>
              <a:t>Click icon to add picture</a:t>
            </a:r>
            <a:endParaRPr lang="en-US" dirty="0"/>
          </a:p>
        </p:txBody>
      </p:sp>
      <p:sp>
        <p:nvSpPr>
          <p:cNvPr id="6" name="Slide Number Placeholder 5">
            <a:extLst>
              <a:ext uri="{FF2B5EF4-FFF2-40B4-BE49-F238E27FC236}">
                <a16:creationId xmlns:a16="http://schemas.microsoft.com/office/drawing/2014/main" id="{2FA893C5-3725-2BF8-B201-6C4123C13131}"/>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40300946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sz="1400">
                <a:solidFill>
                  <a:schemeClr val="tx1"/>
                </a:solidFill>
              </a:defRPr>
            </a:lvl1pPr>
          </a:lstStyle>
          <a:p>
            <a:endParaRPr lang="en-US" dirty="0"/>
          </a:p>
        </p:txBody>
      </p:sp>
      <p:sp>
        <p:nvSpPr>
          <p:cNvPr id="5" name="Footer Placeholder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sz="14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362B7E2D-2283-8730-5E1E-7F19B1CD941D}"/>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cxnSp>
        <p:nvCxnSpPr>
          <p:cNvPr id="8" name="Straight Connector 7">
            <a:extLst>
              <a:ext uri="{FF2B5EF4-FFF2-40B4-BE49-F238E27FC236}">
                <a16:creationId xmlns:a16="http://schemas.microsoft.com/office/drawing/2014/main" id="{AA994521-4157-D242-5242-0C3BD99E8EA8}"/>
              </a:ext>
            </a:extLst>
          </p:cNvPr>
          <p:cNvCxnSpPr>
            <a:cxnSpLocks/>
            <a:endCxn id="6" idx="1"/>
          </p:cNvCxnSpPr>
          <p:nvPr userDrawn="1"/>
        </p:nvCxnSpPr>
        <p:spPr>
          <a:xfrm>
            <a:off x="10938933" y="6327754"/>
            <a:ext cx="414867"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600315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51" r:id="rId4"/>
    <p:sldLayoutId id="2147483676" r:id="rId5"/>
    <p:sldLayoutId id="2147483661" r:id="rId6"/>
    <p:sldLayoutId id="2147483670" r:id="rId7"/>
    <p:sldLayoutId id="2147483678" r:id="rId8"/>
    <p:sldLayoutId id="2147483664" r:id="rId9"/>
    <p:sldLayoutId id="2147483680" r:id="rId10"/>
    <p:sldLayoutId id="2147483681" r:id="rId11"/>
    <p:sldLayoutId id="2147483682" r:id="rId12"/>
    <p:sldLayoutId id="2147483666" r:id="rId13"/>
    <p:sldLayoutId id="2147483654" r:id="rId14"/>
  </p:sldLayoutIdLst>
  <p:hf hdr="0" ftr="0" dt="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4.png"/><Relationship Id="rId3" Type="http://schemas.openxmlformats.org/officeDocument/2006/relationships/image" Target="../media/image6.png"/><Relationship Id="rId7" Type="http://schemas.openxmlformats.org/officeDocument/2006/relationships/image" Target="../media/image10.png"/><Relationship Id="rId12" Type="http://schemas.microsoft.com/office/2007/relationships/hdphoto" Target="../media/hdphoto2.wdp"/><Relationship Id="rId17" Type="http://schemas.openxmlformats.org/officeDocument/2006/relationships/image" Target="../media/image17.png"/><Relationship Id="rId2" Type="http://schemas.openxmlformats.org/officeDocument/2006/relationships/notesSlide" Target="../notesSlides/notesSlide10.xml"/><Relationship Id="rId16"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9.svg"/><Relationship Id="rId11" Type="http://schemas.openxmlformats.org/officeDocument/2006/relationships/image" Target="../media/image13.png"/><Relationship Id="rId5" Type="http://schemas.openxmlformats.org/officeDocument/2006/relationships/image" Target="../media/image8.png"/><Relationship Id="rId15" Type="http://schemas.openxmlformats.org/officeDocument/2006/relationships/image" Target="../media/image15.png"/><Relationship Id="rId10" Type="http://schemas.microsoft.com/office/2007/relationships/hdphoto" Target="../media/hdphoto1.wdp"/><Relationship Id="rId4" Type="http://schemas.openxmlformats.org/officeDocument/2006/relationships/image" Target="../media/image7.svg"/><Relationship Id="rId9" Type="http://schemas.openxmlformats.org/officeDocument/2006/relationships/image" Target="../media/image12.png"/><Relationship Id="rId14" Type="http://schemas.microsoft.com/office/2007/relationships/hdphoto" Target="../media/hdphoto3.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microsoft.com/office/2007/relationships/hdphoto" Target="../media/hdphoto5.wdp"/><Relationship Id="rId13" Type="http://schemas.microsoft.com/office/2007/relationships/hdphoto" Target="../media/hdphoto7.wdp"/><Relationship Id="rId18" Type="http://schemas.openxmlformats.org/officeDocument/2006/relationships/image" Target="../media/image35.svg"/><Relationship Id="rId3" Type="http://schemas.openxmlformats.org/officeDocument/2006/relationships/image" Target="../media/image24.png"/><Relationship Id="rId7" Type="http://schemas.openxmlformats.org/officeDocument/2006/relationships/image" Target="../media/image27.png"/><Relationship Id="rId12" Type="http://schemas.openxmlformats.org/officeDocument/2006/relationships/image" Target="../media/image30.png"/><Relationship Id="rId17" Type="http://schemas.openxmlformats.org/officeDocument/2006/relationships/image" Target="../media/image34.png"/><Relationship Id="rId2" Type="http://schemas.openxmlformats.org/officeDocument/2006/relationships/notesSlide" Target="../notesSlides/notesSlide16.xml"/><Relationship Id="rId16" Type="http://schemas.openxmlformats.org/officeDocument/2006/relationships/image" Target="../media/image33.png"/><Relationship Id="rId20" Type="http://schemas.openxmlformats.org/officeDocument/2006/relationships/image" Target="../media/image37.svg"/><Relationship Id="rId1" Type="http://schemas.openxmlformats.org/officeDocument/2006/relationships/slideLayout" Target="../slideLayouts/slideLayout3.xml"/><Relationship Id="rId6" Type="http://schemas.microsoft.com/office/2007/relationships/hdphoto" Target="../media/hdphoto4.wdp"/><Relationship Id="rId11" Type="http://schemas.microsoft.com/office/2007/relationships/hdphoto" Target="../media/hdphoto6.wdp"/><Relationship Id="rId5" Type="http://schemas.openxmlformats.org/officeDocument/2006/relationships/image" Target="../media/image26.png"/><Relationship Id="rId15" Type="http://schemas.openxmlformats.org/officeDocument/2006/relationships/image" Target="../media/image32.png"/><Relationship Id="rId10" Type="http://schemas.openxmlformats.org/officeDocument/2006/relationships/image" Target="../media/image29.png"/><Relationship Id="rId19" Type="http://schemas.openxmlformats.org/officeDocument/2006/relationships/image" Target="../media/image36.png"/><Relationship Id="rId4" Type="http://schemas.openxmlformats.org/officeDocument/2006/relationships/image" Target="../media/image25.svg"/><Relationship Id="rId9" Type="http://schemas.openxmlformats.org/officeDocument/2006/relationships/image" Target="../media/image28.png"/><Relationship Id="rId1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10.xml"/><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8" Type="http://schemas.openxmlformats.org/officeDocument/2006/relationships/hyperlink" Target="https://svgsilh.com/image/1275780.html" TargetMode="External"/><Relationship Id="rId13" Type="http://schemas.openxmlformats.org/officeDocument/2006/relationships/image" Target="../media/image84.png"/><Relationship Id="rId18" Type="http://schemas.openxmlformats.org/officeDocument/2006/relationships/image" Target="../media/image53.png"/><Relationship Id="rId3" Type="http://schemas.openxmlformats.org/officeDocument/2006/relationships/image" Target="../media/image77.png"/><Relationship Id="rId7" Type="http://schemas.openxmlformats.org/officeDocument/2006/relationships/image" Target="../media/image80.svg"/><Relationship Id="rId12" Type="http://schemas.openxmlformats.org/officeDocument/2006/relationships/image" Target="../media/image83.png"/><Relationship Id="rId17" Type="http://schemas.openxmlformats.org/officeDocument/2006/relationships/image" Target="../media/image52.png"/><Relationship Id="rId2" Type="http://schemas.openxmlformats.org/officeDocument/2006/relationships/notesSlide" Target="../notesSlides/notesSlide39.xml"/><Relationship Id="rId16" Type="http://schemas.openxmlformats.org/officeDocument/2006/relationships/image" Target="../media/image9.svg"/><Relationship Id="rId1" Type="http://schemas.openxmlformats.org/officeDocument/2006/relationships/slideLayout" Target="../slideLayouts/slideLayout9.xml"/><Relationship Id="rId6" Type="http://schemas.openxmlformats.org/officeDocument/2006/relationships/image" Target="../media/image79.png"/><Relationship Id="rId11" Type="http://schemas.openxmlformats.org/officeDocument/2006/relationships/image" Target="../media/image82.png"/><Relationship Id="rId5" Type="http://schemas.microsoft.com/office/2007/relationships/hdphoto" Target="../media/hdphoto8.wdp"/><Relationship Id="rId15" Type="http://schemas.openxmlformats.org/officeDocument/2006/relationships/image" Target="../media/image8.png"/><Relationship Id="rId10" Type="http://schemas.openxmlformats.org/officeDocument/2006/relationships/hyperlink" Target="https://en.wikipedia.org/wiki/Talk:Album-equivalent_unit" TargetMode="External"/><Relationship Id="rId4" Type="http://schemas.openxmlformats.org/officeDocument/2006/relationships/image" Target="../media/image78.png"/><Relationship Id="rId9" Type="http://schemas.openxmlformats.org/officeDocument/2006/relationships/image" Target="../media/image81.png"/><Relationship Id="rId14" Type="http://schemas.openxmlformats.org/officeDocument/2006/relationships/image" Target="../media/image8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92719-D5D9-FEC2-B9D6-942BD02028E8}"/>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8E952791-56BD-D03C-CF0E-941E0C91AC8C}"/>
              </a:ext>
            </a:extLst>
          </p:cNvPr>
          <p:cNvSpPr>
            <a:spLocks noGrp="1"/>
          </p:cNvSpPr>
          <p:nvPr>
            <p:ph type="ctrTitle"/>
          </p:nvPr>
        </p:nvSpPr>
        <p:spPr>
          <a:xfrm>
            <a:off x="915924" y="270955"/>
            <a:ext cx="10360152" cy="5029200"/>
          </a:xfrm>
        </p:spPr>
        <p:txBody>
          <a:bodyPr anchor="ctr"/>
          <a:lstStyle/>
          <a:p>
            <a:r>
              <a:rPr lang="en-US" dirty="0"/>
              <a:t>Swine Disease Classification Using Deep Learning</a:t>
            </a:r>
          </a:p>
        </p:txBody>
      </p:sp>
      <p:sp>
        <p:nvSpPr>
          <p:cNvPr id="6" name="TextBox 5">
            <a:extLst>
              <a:ext uri="{FF2B5EF4-FFF2-40B4-BE49-F238E27FC236}">
                <a16:creationId xmlns:a16="http://schemas.microsoft.com/office/drawing/2014/main" id="{29F46826-EA51-53C1-C098-37B62BAD73FC}"/>
              </a:ext>
            </a:extLst>
          </p:cNvPr>
          <p:cNvSpPr txBox="1"/>
          <p:nvPr/>
        </p:nvSpPr>
        <p:spPr>
          <a:xfrm>
            <a:off x="1813388" y="4466272"/>
            <a:ext cx="3662737" cy="2120773"/>
          </a:xfrm>
          <a:prstGeom prst="rect">
            <a:avLst/>
          </a:prstGeom>
          <a:noFill/>
        </p:spPr>
        <p:txBody>
          <a:bodyPr wrap="square" rtlCol="0">
            <a:spAutoFit/>
          </a:bodyPr>
          <a:lstStyle/>
          <a:p>
            <a:pPr>
              <a:lnSpc>
                <a:spcPct val="150000"/>
              </a:lnSpc>
            </a:pPr>
            <a:r>
              <a:rPr lang="en-US" dirty="0">
                <a:latin typeface="+mj-lt"/>
              </a:rPr>
              <a:t>Team 7:</a:t>
            </a:r>
          </a:p>
          <a:p>
            <a:pPr>
              <a:lnSpc>
                <a:spcPct val="150000"/>
              </a:lnSpc>
            </a:pPr>
            <a:r>
              <a:rPr lang="en-US" dirty="0">
                <a:latin typeface="+mj-lt"/>
              </a:rPr>
              <a:t>Hruthik Vinnakota</a:t>
            </a:r>
          </a:p>
          <a:p>
            <a:pPr>
              <a:lnSpc>
                <a:spcPct val="150000"/>
              </a:lnSpc>
            </a:pPr>
            <a:r>
              <a:rPr lang="en-US" dirty="0">
                <a:latin typeface="+mj-lt"/>
              </a:rPr>
              <a:t>Jugal Kishore Ruvva</a:t>
            </a:r>
          </a:p>
          <a:p>
            <a:pPr>
              <a:lnSpc>
                <a:spcPct val="150000"/>
              </a:lnSpc>
            </a:pPr>
            <a:r>
              <a:rPr lang="en-US" dirty="0">
                <a:latin typeface="+mj-lt"/>
              </a:rPr>
              <a:t>Rajeev Yenugula</a:t>
            </a:r>
          </a:p>
          <a:p>
            <a:pPr>
              <a:lnSpc>
                <a:spcPct val="150000"/>
              </a:lnSpc>
            </a:pPr>
            <a:r>
              <a:rPr lang="en-US" dirty="0">
                <a:latin typeface="+mj-lt"/>
              </a:rPr>
              <a:t>Ramya Sudireddy</a:t>
            </a:r>
          </a:p>
        </p:txBody>
      </p:sp>
      <p:sp>
        <p:nvSpPr>
          <p:cNvPr id="7" name="Subtitle 2">
            <a:extLst>
              <a:ext uri="{FF2B5EF4-FFF2-40B4-BE49-F238E27FC236}">
                <a16:creationId xmlns:a16="http://schemas.microsoft.com/office/drawing/2014/main" id="{9256A48D-19C3-5799-4B20-2CC2EE4894EF}"/>
              </a:ext>
            </a:extLst>
          </p:cNvPr>
          <p:cNvSpPr txBox="1">
            <a:spLocks/>
          </p:cNvSpPr>
          <p:nvPr/>
        </p:nvSpPr>
        <p:spPr>
          <a:xfrm>
            <a:off x="7375092" y="3945527"/>
            <a:ext cx="2219389" cy="88754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dirty="0">
                <a:solidFill>
                  <a:schemeClr val="tx1"/>
                </a:solidFill>
                <a:latin typeface="+mj-lt"/>
              </a:rPr>
              <a:t>DATA 298B</a:t>
            </a:r>
          </a:p>
          <a:p>
            <a:r>
              <a:rPr lang="en-US" sz="1800" dirty="0">
                <a:solidFill>
                  <a:schemeClr val="tx1"/>
                </a:solidFill>
                <a:latin typeface="+mj-lt"/>
              </a:rPr>
              <a:t>Dr. Jerry Zeyu Gao</a:t>
            </a:r>
          </a:p>
        </p:txBody>
      </p:sp>
    </p:spTree>
    <p:extLst>
      <p:ext uri="{BB962C8B-B14F-4D97-AF65-F5344CB8AC3E}">
        <p14:creationId xmlns:p14="http://schemas.microsoft.com/office/powerpoint/2010/main" val="1338167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3EE45-3924-5A20-4FDE-7EA6BBEBD06F}"/>
              </a:ext>
            </a:extLst>
          </p:cNvPr>
          <p:cNvSpPr>
            <a:spLocks noGrp="1"/>
          </p:cNvSpPr>
          <p:nvPr>
            <p:ph type="title"/>
          </p:nvPr>
        </p:nvSpPr>
        <p:spPr>
          <a:xfrm>
            <a:off x="231167" y="339047"/>
            <a:ext cx="10952253" cy="934949"/>
          </a:xfrm>
        </p:spPr>
        <p:txBody>
          <a:bodyPr/>
          <a:lstStyle/>
          <a:p>
            <a:r>
              <a:rPr lang="en-US" dirty="0"/>
              <a:t>Data Flow</a:t>
            </a:r>
          </a:p>
        </p:txBody>
      </p:sp>
      <p:sp>
        <p:nvSpPr>
          <p:cNvPr id="4" name="Rectangle: Rounded Corners 3">
            <a:extLst>
              <a:ext uri="{FF2B5EF4-FFF2-40B4-BE49-F238E27FC236}">
                <a16:creationId xmlns:a16="http://schemas.microsoft.com/office/drawing/2014/main" id="{6F942B8C-A121-6595-39A7-4A827B006D6D}"/>
              </a:ext>
            </a:extLst>
          </p:cNvPr>
          <p:cNvSpPr/>
          <p:nvPr/>
        </p:nvSpPr>
        <p:spPr>
          <a:xfrm>
            <a:off x="964380" y="3132972"/>
            <a:ext cx="1699470" cy="1993832"/>
          </a:xfrm>
          <a:prstGeom prst="roundRect">
            <a:avLst/>
          </a:prstGeom>
          <a:solidFill>
            <a:schemeClr val="accent3">
              <a:lumMod val="40000"/>
              <a:lumOff val="60000"/>
            </a:schemeClr>
          </a:solidFill>
          <a:ln w="57150">
            <a:noFill/>
            <a:prstDash val="solid"/>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C9335D2B-A840-727C-0C8B-085B86D9ABE6}"/>
              </a:ext>
            </a:extLst>
          </p:cNvPr>
          <p:cNvSpPr/>
          <p:nvPr/>
        </p:nvSpPr>
        <p:spPr>
          <a:xfrm>
            <a:off x="3679939" y="2986747"/>
            <a:ext cx="2584895" cy="2304444"/>
          </a:xfrm>
          <a:prstGeom prst="roundRect">
            <a:avLst/>
          </a:prstGeom>
          <a:solidFill>
            <a:schemeClr val="accent3">
              <a:lumMod val="40000"/>
              <a:lumOff val="60000"/>
            </a:schemeClr>
          </a:solidFill>
          <a:ln w="57150">
            <a:noFill/>
            <a:prstDash val="solid"/>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A0B9FE83-CA05-8301-27FA-4CC0A4E124F9}"/>
              </a:ext>
            </a:extLst>
          </p:cNvPr>
          <p:cNvSpPr/>
          <p:nvPr/>
        </p:nvSpPr>
        <p:spPr>
          <a:xfrm>
            <a:off x="7262457" y="5185492"/>
            <a:ext cx="1390651" cy="430887"/>
          </a:xfrm>
          <a:prstGeom prst="roundRect">
            <a:avLst/>
          </a:prstGeom>
          <a:solidFill>
            <a:schemeClr val="accent3">
              <a:lumMod val="40000"/>
              <a:lumOff val="60000"/>
            </a:schemeClr>
          </a:solidFill>
          <a:ln w="28575">
            <a:noFill/>
            <a:prstDash val="solid"/>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5B2F97DE-27BE-4DB5-8ED5-88C998106DB9}"/>
              </a:ext>
            </a:extLst>
          </p:cNvPr>
          <p:cNvSpPr/>
          <p:nvPr/>
        </p:nvSpPr>
        <p:spPr>
          <a:xfrm>
            <a:off x="5871680" y="5581355"/>
            <a:ext cx="1152525" cy="525481"/>
          </a:xfrm>
          <a:prstGeom prst="roundRect">
            <a:avLst/>
          </a:prstGeom>
          <a:solidFill>
            <a:schemeClr val="accent3">
              <a:lumMod val="40000"/>
              <a:lumOff val="60000"/>
            </a:schemeClr>
          </a:solidFill>
          <a:ln w="28575">
            <a:noFill/>
            <a:prstDash val="solid"/>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8A4E8E8C-BB5D-DE0C-C127-D4552F2D9E57}"/>
              </a:ext>
            </a:extLst>
          </p:cNvPr>
          <p:cNvSpPr/>
          <p:nvPr/>
        </p:nvSpPr>
        <p:spPr>
          <a:xfrm>
            <a:off x="7255708" y="4195620"/>
            <a:ext cx="1152525" cy="564255"/>
          </a:xfrm>
          <a:prstGeom prst="roundRect">
            <a:avLst/>
          </a:prstGeom>
          <a:solidFill>
            <a:schemeClr val="accent3">
              <a:lumMod val="40000"/>
              <a:lumOff val="60000"/>
            </a:schemeClr>
          </a:solidFill>
          <a:ln w="28575">
            <a:noFill/>
            <a:prstDash val="solid"/>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653345B9-71B7-8C0B-B9BD-134FBD4814CF}"/>
              </a:ext>
            </a:extLst>
          </p:cNvPr>
          <p:cNvSpPr/>
          <p:nvPr/>
        </p:nvSpPr>
        <p:spPr>
          <a:xfrm>
            <a:off x="7296815" y="3130799"/>
            <a:ext cx="1152525" cy="605011"/>
          </a:xfrm>
          <a:prstGeom prst="roundRect">
            <a:avLst/>
          </a:prstGeom>
          <a:solidFill>
            <a:schemeClr val="accent3">
              <a:lumMod val="40000"/>
              <a:lumOff val="60000"/>
            </a:schemeClr>
          </a:solidFill>
          <a:ln w="28575">
            <a:noFill/>
            <a:prstDash val="solid"/>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AA457BEC-6007-324B-2A2C-67D54B4D91FA}"/>
              </a:ext>
            </a:extLst>
          </p:cNvPr>
          <p:cNvSpPr/>
          <p:nvPr/>
        </p:nvSpPr>
        <p:spPr>
          <a:xfrm>
            <a:off x="7262457" y="1997485"/>
            <a:ext cx="1152525" cy="734863"/>
          </a:xfrm>
          <a:prstGeom prst="roundRect">
            <a:avLst/>
          </a:prstGeom>
          <a:solidFill>
            <a:schemeClr val="accent3">
              <a:lumMod val="40000"/>
              <a:lumOff val="60000"/>
            </a:schemeClr>
          </a:solidFill>
          <a:ln w="28575">
            <a:noFill/>
            <a:prstDash val="solid"/>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4DCB24E-74D8-FBDF-2040-4D2029C5EE07}"/>
              </a:ext>
            </a:extLst>
          </p:cNvPr>
          <p:cNvSpPr/>
          <p:nvPr/>
        </p:nvSpPr>
        <p:spPr>
          <a:xfrm>
            <a:off x="9461111" y="2822164"/>
            <a:ext cx="2085959" cy="2381575"/>
          </a:xfrm>
          <a:prstGeom prst="roundRect">
            <a:avLst/>
          </a:prstGeom>
          <a:solidFill>
            <a:schemeClr val="accent3">
              <a:lumMod val="40000"/>
              <a:lumOff val="60000"/>
            </a:schemeClr>
          </a:solidFill>
          <a:ln w="28575">
            <a:noFill/>
            <a:prstDash val="solid"/>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B0A50B3-9456-1F67-117A-3C5964907C25}"/>
              </a:ext>
            </a:extLst>
          </p:cNvPr>
          <p:cNvSpPr txBox="1"/>
          <p:nvPr/>
        </p:nvSpPr>
        <p:spPr>
          <a:xfrm>
            <a:off x="4027766" y="2580759"/>
            <a:ext cx="2676525" cy="338554"/>
          </a:xfrm>
          <a:prstGeom prst="rect">
            <a:avLst/>
          </a:prstGeom>
          <a:noFill/>
        </p:spPr>
        <p:txBody>
          <a:bodyPr wrap="square" rtlCol="0">
            <a:spAutoFit/>
          </a:bodyPr>
          <a:lstStyle/>
          <a:p>
            <a:r>
              <a:rPr lang="en-US" sz="1600" b="1" dirty="0"/>
              <a:t>Different data types</a:t>
            </a:r>
          </a:p>
        </p:txBody>
      </p:sp>
      <p:pic>
        <p:nvPicPr>
          <p:cNvPr id="13" name="Graphic 12" descr="Volume outline">
            <a:extLst>
              <a:ext uri="{FF2B5EF4-FFF2-40B4-BE49-F238E27FC236}">
                <a16:creationId xmlns:a16="http://schemas.microsoft.com/office/drawing/2014/main" id="{3AACFE79-9393-9A66-2AF2-A288BBB473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17103" y="3560851"/>
            <a:ext cx="914400" cy="914400"/>
          </a:xfrm>
          <a:prstGeom prst="rect">
            <a:avLst/>
          </a:prstGeom>
        </p:spPr>
      </p:pic>
      <p:pic>
        <p:nvPicPr>
          <p:cNvPr id="14" name="Graphic 13" descr="Volume outline">
            <a:extLst>
              <a:ext uri="{FF2B5EF4-FFF2-40B4-BE49-F238E27FC236}">
                <a16:creationId xmlns:a16="http://schemas.microsoft.com/office/drawing/2014/main" id="{AEF89A07-09C6-40EB-3DCD-231FB13C4E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38623" y="4257769"/>
            <a:ext cx="914400" cy="914400"/>
          </a:xfrm>
          <a:prstGeom prst="rect">
            <a:avLst/>
          </a:prstGeom>
        </p:spPr>
      </p:pic>
      <p:pic>
        <p:nvPicPr>
          <p:cNvPr id="15" name="Graphic 14" descr="Images with solid fill">
            <a:extLst>
              <a:ext uri="{FF2B5EF4-FFF2-40B4-BE49-F238E27FC236}">
                <a16:creationId xmlns:a16="http://schemas.microsoft.com/office/drawing/2014/main" id="{4CCEE852-7EA1-C98B-D664-9756290D1DC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30106" y="3214775"/>
            <a:ext cx="609600" cy="609600"/>
          </a:xfrm>
          <a:prstGeom prst="rect">
            <a:avLst/>
          </a:prstGeom>
        </p:spPr>
      </p:pic>
      <p:pic>
        <p:nvPicPr>
          <p:cNvPr id="16" name="Graphic 15" descr="Images with solid fill">
            <a:extLst>
              <a:ext uri="{FF2B5EF4-FFF2-40B4-BE49-F238E27FC236}">
                <a16:creationId xmlns:a16="http://schemas.microsoft.com/office/drawing/2014/main" id="{151B1760-43B4-163A-FCE0-4EB93D2669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12287" y="4607445"/>
            <a:ext cx="609600" cy="609600"/>
          </a:xfrm>
          <a:prstGeom prst="rect">
            <a:avLst/>
          </a:prstGeom>
        </p:spPr>
      </p:pic>
      <p:pic>
        <p:nvPicPr>
          <p:cNvPr id="17" name="Picture 16" descr="A black and white line drawing of a server&#10;&#10;Description automatically generated">
            <a:extLst>
              <a:ext uri="{FF2B5EF4-FFF2-40B4-BE49-F238E27FC236}">
                <a16:creationId xmlns:a16="http://schemas.microsoft.com/office/drawing/2014/main" id="{457E98B0-CEE7-2D83-C618-54FAA3FB3D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64736" y="3416024"/>
            <a:ext cx="1524508" cy="1524508"/>
          </a:xfrm>
          <a:prstGeom prst="rect">
            <a:avLst/>
          </a:prstGeom>
        </p:spPr>
      </p:pic>
      <p:sp>
        <p:nvSpPr>
          <p:cNvPr id="18" name="TextBox 17">
            <a:extLst>
              <a:ext uri="{FF2B5EF4-FFF2-40B4-BE49-F238E27FC236}">
                <a16:creationId xmlns:a16="http://schemas.microsoft.com/office/drawing/2014/main" id="{9867D4BE-AB75-F6DB-900F-F5E86E9B4BEB}"/>
              </a:ext>
            </a:extLst>
          </p:cNvPr>
          <p:cNvSpPr txBox="1"/>
          <p:nvPr/>
        </p:nvSpPr>
        <p:spPr>
          <a:xfrm>
            <a:off x="7232922" y="5158326"/>
            <a:ext cx="1141908" cy="430887"/>
          </a:xfrm>
          <a:prstGeom prst="rect">
            <a:avLst/>
          </a:prstGeom>
          <a:noFill/>
        </p:spPr>
        <p:txBody>
          <a:bodyPr wrap="square" rtlCol="0">
            <a:spAutoFit/>
          </a:bodyPr>
          <a:lstStyle/>
          <a:p>
            <a:r>
              <a:rPr lang="en-US" sz="1100" b="1" dirty="0"/>
              <a:t>Data Preprocessing</a:t>
            </a:r>
          </a:p>
        </p:txBody>
      </p:sp>
      <p:sp>
        <p:nvSpPr>
          <p:cNvPr id="19" name="TextBox 18">
            <a:extLst>
              <a:ext uri="{FF2B5EF4-FFF2-40B4-BE49-F238E27FC236}">
                <a16:creationId xmlns:a16="http://schemas.microsoft.com/office/drawing/2014/main" id="{7470BF1F-1851-96DF-07ED-CF1A41754522}"/>
              </a:ext>
            </a:extLst>
          </p:cNvPr>
          <p:cNvSpPr txBox="1"/>
          <p:nvPr/>
        </p:nvSpPr>
        <p:spPr>
          <a:xfrm>
            <a:off x="5857038" y="5602823"/>
            <a:ext cx="1390651" cy="430887"/>
          </a:xfrm>
          <a:prstGeom prst="rect">
            <a:avLst/>
          </a:prstGeom>
          <a:noFill/>
        </p:spPr>
        <p:txBody>
          <a:bodyPr wrap="square" rtlCol="0">
            <a:spAutoFit/>
          </a:bodyPr>
          <a:lstStyle/>
          <a:p>
            <a:r>
              <a:rPr lang="en-US" sz="1100" b="1" dirty="0"/>
              <a:t>Data </a:t>
            </a:r>
          </a:p>
          <a:p>
            <a:r>
              <a:rPr lang="en-US" sz="1100" b="1" dirty="0"/>
              <a:t>Collection</a:t>
            </a:r>
          </a:p>
        </p:txBody>
      </p:sp>
      <p:sp>
        <p:nvSpPr>
          <p:cNvPr id="20" name="TextBox 19">
            <a:extLst>
              <a:ext uri="{FF2B5EF4-FFF2-40B4-BE49-F238E27FC236}">
                <a16:creationId xmlns:a16="http://schemas.microsoft.com/office/drawing/2014/main" id="{AA4CB7F5-76C7-27B4-F19E-775FEF752A5D}"/>
              </a:ext>
            </a:extLst>
          </p:cNvPr>
          <p:cNvSpPr txBox="1"/>
          <p:nvPr/>
        </p:nvSpPr>
        <p:spPr>
          <a:xfrm>
            <a:off x="7233797" y="4179591"/>
            <a:ext cx="885825" cy="430887"/>
          </a:xfrm>
          <a:prstGeom prst="rect">
            <a:avLst/>
          </a:prstGeom>
          <a:noFill/>
        </p:spPr>
        <p:txBody>
          <a:bodyPr wrap="square" rtlCol="0">
            <a:spAutoFit/>
          </a:bodyPr>
          <a:lstStyle/>
          <a:p>
            <a:r>
              <a:rPr lang="en-US" sz="1100" b="1" dirty="0"/>
              <a:t>Feature Extraction</a:t>
            </a:r>
          </a:p>
        </p:txBody>
      </p:sp>
      <p:sp>
        <p:nvSpPr>
          <p:cNvPr id="21" name="TextBox 20">
            <a:extLst>
              <a:ext uri="{FF2B5EF4-FFF2-40B4-BE49-F238E27FC236}">
                <a16:creationId xmlns:a16="http://schemas.microsoft.com/office/drawing/2014/main" id="{F1122D5A-E19B-75F3-198C-37973A0B2527}"/>
              </a:ext>
            </a:extLst>
          </p:cNvPr>
          <p:cNvSpPr txBox="1"/>
          <p:nvPr/>
        </p:nvSpPr>
        <p:spPr>
          <a:xfrm>
            <a:off x="7266521" y="3209446"/>
            <a:ext cx="1128235" cy="430887"/>
          </a:xfrm>
          <a:prstGeom prst="rect">
            <a:avLst/>
          </a:prstGeom>
          <a:noFill/>
        </p:spPr>
        <p:txBody>
          <a:bodyPr wrap="square" rtlCol="0">
            <a:spAutoFit/>
          </a:bodyPr>
          <a:lstStyle/>
          <a:p>
            <a:r>
              <a:rPr lang="en-US" sz="1100" b="1" dirty="0"/>
              <a:t>Data Preparation</a:t>
            </a:r>
          </a:p>
        </p:txBody>
      </p:sp>
      <p:sp>
        <p:nvSpPr>
          <p:cNvPr id="22" name="TextBox 21">
            <a:extLst>
              <a:ext uri="{FF2B5EF4-FFF2-40B4-BE49-F238E27FC236}">
                <a16:creationId xmlns:a16="http://schemas.microsoft.com/office/drawing/2014/main" id="{9C89C81F-601F-5180-9ED9-B6209FB2E013}"/>
              </a:ext>
            </a:extLst>
          </p:cNvPr>
          <p:cNvSpPr txBox="1"/>
          <p:nvPr/>
        </p:nvSpPr>
        <p:spPr>
          <a:xfrm>
            <a:off x="7321105" y="2019416"/>
            <a:ext cx="1128235" cy="261610"/>
          </a:xfrm>
          <a:prstGeom prst="rect">
            <a:avLst/>
          </a:prstGeom>
          <a:noFill/>
        </p:spPr>
        <p:txBody>
          <a:bodyPr wrap="square" rtlCol="0">
            <a:spAutoFit/>
          </a:bodyPr>
          <a:lstStyle/>
          <a:p>
            <a:r>
              <a:rPr lang="en-US" sz="1100" b="1" dirty="0"/>
              <a:t>Data Splitting</a:t>
            </a:r>
          </a:p>
        </p:txBody>
      </p:sp>
      <p:sp>
        <p:nvSpPr>
          <p:cNvPr id="23" name="TextBox 22">
            <a:extLst>
              <a:ext uri="{FF2B5EF4-FFF2-40B4-BE49-F238E27FC236}">
                <a16:creationId xmlns:a16="http://schemas.microsoft.com/office/drawing/2014/main" id="{21EEA51A-D47F-7CBB-0073-9520FAAE0508}"/>
              </a:ext>
            </a:extLst>
          </p:cNvPr>
          <p:cNvSpPr txBox="1"/>
          <p:nvPr/>
        </p:nvSpPr>
        <p:spPr>
          <a:xfrm>
            <a:off x="9518501" y="2922231"/>
            <a:ext cx="1867091" cy="461665"/>
          </a:xfrm>
          <a:prstGeom prst="rect">
            <a:avLst/>
          </a:prstGeom>
          <a:noFill/>
        </p:spPr>
        <p:txBody>
          <a:bodyPr wrap="square" rtlCol="0">
            <a:spAutoFit/>
          </a:bodyPr>
          <a:lstStyle/>
          <a:p>
            <a:r>
              <a:rPr lang="en-US" sz="1200" b="1" dirty="0"/>
              <a:t>Data are prepared for modeling</a:t>
            </a:r>
          </a:p>
        </p:txBody>
      </p:sp>
      <p:sp>
        <p:nvSpPr>
          <p:cNvPr id="24" name="Arrow: Right 23">
            <a:extLst>
              <a:ext uri="{FF2B5EF4-FFF2-40B4-BE49-F238E27FC236}">
                <a16:creationId xmlns:a16="http://schemas.microsoft.com/office/drawing/2014/main" id="{138B0896-845E-945D-EDBE-930F2653AEC9}"/>
              </a:ext>
            </a:extLst>
          </p:cNvPr>
          <p:cNvSpPr/>
          <p:nvPr/>
        </p:nvSpPr>
        <p:spPr>
          <a:xfrm>
            <a:off x="2797519" y="4046707"/>
            <a:ext cx="785914" cy="485149"/>
          </a:xfrm>
          <a:prstGeom prst="rightArrow">
            <a:avLst/>
          </a:prstGeom>
          <a:solidFill>
            <a:schemeClr val="accent5">
              <a:lumMod val="20000"/>
              <a:lumOff val="8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Up 24">
            <a:extLst>
              <a:ext uri="{FF2B5EF4-FFF2-40B4-BE49-F238E27FC236}">
                <a16:creationId xmlns:a16="http://schemas.microsoft.com/office/drawing/2014/main" id="{BBF3DEA5-952C-D3E0-5989-A75C75B6F045}"/>
              </a:ext>
            </a:extLst>
          </p:cNvPr>
          <p:cNvSpPr/>
          <p:nvPr/>
        </p:nvSpPr>
        <p:spPr>
          <a:xfrm>
            <a:off x="7833957" y="4839982"/>
            <a:ext cx="247650" cy="235561"/>
          </a:xfrm>
          <a:prstGeom prst="upArrow">
            <a:avLst/>
          </a:prstGeom>
          <a:solidFill>
            <a:schemeClr val="accent5">
              <a:lumMod val="20000"/>
              <a:lumOff val="8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Up 25">
            <a:extLst>
              <a:ext uri="{FF2B5EF4-FFF2-40B4-BE49-F238E27FC236}">
                <a16:creationId xmlns:a16="http://schemas.microsoft.com/office/drawing/2014/main" id="{6DF91C21-502B-9BE7-99AE-F9FE152ECA5D}"/>
              </a:ext>
            </a:extLst>
          </p:cNvPr>
          <p:cNvSpPr/>
          <p:nvPr/>
        </p:nvSpPr>
        <p:spPr>
          <a:xfrm>
            <a:off x="7777665" y="3824375"/>
            <a:ext cx="247650" cy="235561"/>
          </a:xfrm>
          <a:prstGeom prst="upArrow">
            <a:avLst/>
          </a:prstGeom>
          <a:solidFill>
            <a:schemeClr val="accent5">
              <a:lumMod val="20000"/>
              <a:lumOff val="8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50000"/>
                </a:schemeClr>
              </a:solidFill>
            </a:endParaRPr>
          </a:p>
        </p:txBody>
      </p:sp>
      <p:sp>
        <p:nvSpPr>
          <p:cNvPr id="27" name="Arrow: Up 26">
            <a:extLst>
              <a:ext uri="{FF2B5EF4-FFF2-40B4-BE49-F238E27FC236}">
                <a16:creationId xmlns:a16="http://schemas.microsoft.com/office/drawing/2014/main" id="{68E39561-B19B-C5BB-CAB0-92EBA54B895D}"/>
              </a:ext>
            </a:extLst>
          </p:cNvPr>
          <p:cNvSpPr/>
          <p:nvPr/>
        </p:nvSpPr>
        <p:spPr>
          <a:xfrm>
            <a:off x="7726065" y="2843235"/>
            <a:ext cx="207410" cy="193043"/>
          </a:xfrm>
          <a:prstGeom prst="upArrow">
            <a:avLst/>
          </a:prstGeom>
          <a:solidFill>
            <a:schemeClr val="accent5">
              <a:lumMod val="20000"/>
              <a:lumOff val="8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Circular 27">
            <a:extLst>
              <a:ext uri="{FF2B5EF4-FFF2-40B4-BE49-F238E27FC236}">
                <a16:creationId xmlns:a16="http://schemas.microsoft.com/office/drawing/2014/main" id="{C4F0D5AD-CFE5-C5FE-7FE8-33F4CDDDDC29}"/>
              </a:ext>
            </a:extLst>
          </p:cNvPr>
          <p:cNvSpPr/>
          <p:nvPr/>
        </p:nvSpPr>
        <p:spPr>
          <a:xfrm rot="20470239">
            <a:off x="7785968" y="1243380"/>
            <a:ext cx="2337822" cy="3199710"/>
          </a:xfrm>
          <a:prstGeom prst="circularArrow">
            <a:avLst>
              <a:gd name="adj1" fmla="val 12500"/>
              <a:gd name="adj2" fmla="val 1142319"/>
              <a:gd name="adj3" fmla="val 20457681"/>
              <a:gd name="adj4" fmla="val 15555452"/>
              <a:gd name="adj5" fmla="val 12500"/>
            </a:avLst>
          </a:prstGeom>
          <a:solidFill>
            <a:schemeClr val="accent5">
              <a:lumMod val="20000"/>
              <a:lumOff val="8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Arrow: Curved Down 28">
            <a:extLst>
              <a:ext uri="{FF2B5EF4-FFF2-40B4-BE49-F238E27FC236}">
                <a16:creationId xmlns:a16="http://schemas.microsoft.com/office/drawing/2014/main" id="{A8FF6D5F-3B7D-F633-0371-16A482E412CF}"/>
              </a:ext>
            </a:extLst>
          </p:cNvPr>
          <p:cNvSpPr/>
          <p:nvPr/>
        </p:nvSpPr>
        <p:spPr>
          <a:xfrm rot="2661015" flipV="1">
            <a:off x="4583804" y="5598554"/>
            <a:ext cx="1278827" cy="463708"/>
          </a:xfrm>
          <a:prstGeom prst="curvedDownArrow">
            <a:avLst>
              <a:gd name="adj1" fmla="val 28673"/>
              <a:gd name="adj2" fmla="val 83532"/>
              <a:gd name="adj3" fmla="val 19438"/>
            </a:avLst>
          </a:prstGeom>
          <a:solidFill>
            <a:schemeClr val="accent5">
              <a:lumMod val="20000"/>
              <a:lumOff val="80000"/>
            </a:schemeClr>
          </a:solidFill>
          <a:ln w="28575">
            <a:solidFill>
              <a:schemeClr val="tx1"/>
            </a:solid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0" name="Picture 29" descr="A black and white image of a pig&#10;&#10;Description automatically generated">
            <a:extLst>
              <a:ext uri="{FF2B5EF4-FFF2-40B4-BE49-F238E27FC236}">
                <a16:creationId xmlns:a16="http://schemas.microsoft.com/office/drawing/2014/main" id="{E9BD4E58-F14B-C20E-051D-940547C225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81796" y="3380576"/>
            <a:ext cx="1524790" cy="1524790"/>
          </a:xfrm>
          <a:prstGeom prst="rect">
            <a:avLst/>
          </a:prstGeom>
        </p:spPr>
      </p:pic>
      <p:pic>
        <p:nvPicPr>
          <p:cNvPr id="31" name="Picture 30" descr="A black and white image of a video and a cd&#10;&#10;Description automatically generated">
            <a:extLst>
              <a:ext uri="{FF2B5EF4-FFF2-40B4-BE49-F238E27FC236}">
                <a16:creationId xmlns:a16="http://schemas.microsoft.com/office/drawing/2014/main" id="{4C55BDCE-A437-940A-5DE7-9B1B127FE010}"/>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7057" b="89940" l="10000" r="90000">
                        <a14:foregroundMark x1="74200" y1="35886" x2="57600" y2="12913"/>
                        <a14:foregroundMark x1="25100" y1="58859" x2="25100" y2="68769"/>
                        <a14:foregroundMark x1="47000" y1="48799" x2="47600" y2="7057"/>
                        <a14:foregroundMark x1="48300" y1="12012" x2="23100" y2="43844"/>
                        <a14:foregroundMark x1="23100" y1="42793" x2="43700" y2="39940"/>
                      </a14:backgroundRemoval>
                    </a14:imgEffect>
                  </a14:imgLayer>
                </a14:imgProps>
              </a:ext>
              <a:ext uri="{28A0092B-C50C-407E-A947-70E740481C1C}">
                <a14:useLocalDpi xmlns:a14="http://schemas.microsoft.com/office/drawing/2010/main" val="0"/>
              </a:ext>
            </a:extLst>
          </a:blip>
          <a:stretch>
            <a:fillRect/>
          </a:stretch>
        </p:blipFill>
        <p:spPr>
          <a:xfrm>
            <a:off x="8038377" y="5223755"/>
            <a:ext cx="517090" cy="344382"/>
          </a:xfrm>
          <a:prstGeom prst="rect">
            <a:avLst/>
          </a:prstGeom>
        </p:spPr>
      </p:pic>
      <p:pic>
        <p:nvPicPr>
          <p:cNvPr id="32" name="Picture 31" descr="A black and white line art of a paper and a broom&#10;&#10;Description automatically generated">
            <a:extLst>
              <a:ext uri="{FF2B5EF4-FFF2-40B4-BE49-F238E27FC236}">
                <a16:creationId xmlns:a16="http://schemas.microsoft.com/office/drawing/2014/main" id="{B03E2CDF-8207-E435-D267-2A6BB4236FAC}"/>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4732" b="94953" l="10000" r="92615">
                        <a14:foregroundMark x1="88923" y1="20899" x2="92769" y2="14038"/>
                        <a14:foregroundMark x1="72846" y1="88959" x2="59308" y2="94953"/>
                        <a14:foregroundMark x1="59308" y1="94953" x2="56846" y2="88959"/>
                        <a14:foregroundMark x1="10692" y1="82650" x2="7923" y2="70584"/>
                        <a14:foregroundMark x1="7923" y1="70584" x2="9077" y2="28943"/>
                        <a14:foregroundMark x1="9077" y1="28943" x2="26462" y2="7256"/>
                        <a14:foregroundMark x1="26462" y1="7256" x2="14000" y2="19006"/>
                        <a14:foregroundMark x1="14000" y1="19006" x2="23692" y2="11199"/>
                        <a14:foregroundMark x1="23692" y1="11199" x2="37154" y2="6546"/>
                        <a14:foregroundMark x1="37154" y1="6546" x2="66769" y2="4732"/>
                        <a14:foregroundMark x1="66769" y1="4732" x2="63923" y2="10331"/>
                        <a14:foregroundMark x1="35923" y1="14274" x2="37154" y2="28391"/>
                        <a14:foregroundMark x1="37154" y1="28391" x2="51615" y2="35252"/>
                        <a14:foregroundMark x1="51615" y1="35252" x2="55769" y2="21136"/>
                        <a14:foregroundMark x1="55769" y1="21136" x2="41846" y2="13249"/>
                        <a14:foregroundMark x1="41846" y1="13249" x2="36231" y2="25079"/>
                        <a14:foregroundMark x1="36231" y1="25079" x2="52231" y2="34937"/>
                        <a14:foregroundMark x1="52231" y1="34937" x2="54692" y2="20899"/>
                        <a14:foregroundMark x1="22000" y1="44716" x2="45308" y2="44953"/>
                        <a14:foregroundMark x1="45308" y1="44953" x2="56000" y2="44322"/>
                      </a14:backgroundRemoval>
                    </a14:imgEffect>
                  </a14:imgLayer>
                </a14:imgProps>
              </a:ext>
              <a:ext uri="{28A0092B-C50C-407E-A947-70E740481C1C}">
                <a14:useLocalDpi xmlns:a14="http://schemas.microsoft.com/office/drawing/2010/main" val="0"/>
              </a:ext>
            </a:extLst>
          </a:blip>
          <a:stretch>
            <a:fillRect/>
          </a:stretch>
        </p:blipFill>
        <p:spPr>
          <a:xfrm>
            <a:off x="6623659" y="5662594"/>
            <a:ext cx="363704" cy="354751"/>
          </a:xfrm>
          <a:prstGeom prst="rect">
            <a:avLst/>
          </a:prstGeom>
        </p:spPr>
      </p:pic>
      <p:pic>
        <p:nvPicPr>
          <p:cNvPr id="33" name="Picture 32" descr="A black and white tag&#10;&#10;Description automatically generated">
            <a:extLst>
              <a:ext uri="{FF2B5EF4-FFF2-40B4-BE49-F238E27FC236}">
                <a16:creationId xmlns:a16="http://schemas.microsoft.com/office/drawing/2014/main" id="{48E93DF1-0857-D211-EF46-570880B27093}"/>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foregroundMark x1="31373" y1="36136" x2="32353" y2="32200"/>
                        <a14:foregroundMark x1="52288" y1="22182" x2="71405" y2="43828"/>
                        <a14:foregroundMark x1="71405" y1="43828" x2="76634" y2="72987"/>
                        <a14:foregroundMark x1="76634" y1="72987" x2="62255" y2="88193"/>
                      </a14:backgroundRemoval>
                    </a14:imgEffect>
                  </a14:imgLayer>
                </a14:imgProps>
              </a:ext>
              <a:ext uri="{28A0092B-C50C-407E-A947-70E740481C1C}">
                <a14:useLocalDpi xmlns:a14="http://schemas.microsoft.com/office/drawing/2010/main" val="0"/>
              </a:ext>
            </a:extLst>
          </a:blip>
          <a:stretch>
            <a:fillRect/>
          </a:stretch>
        </p:blipFill>
        <p:spPr>
          <a:xfrm>
            <a:off x="7952388" y="4231425"/>
            <a:ext cx="422442" cy="385858"/>
          </a:xfrm>
          <a:prstGeom prst="rect">
            <a:avLst/>
          </a:prstGeom>
        </p:spPr>
      </p:pic>
      <p:pic>
        <p:nvPicPr>
          <p:cNvPr id="34" name="Picture 33" descr="A black background with a black square&#10;&#10;Description automatically generated with medium confidence">
            <a:extLst>
              <a:ext uri="{FF2B5EF4-FFF2-40B4-BE49-F238E27FC236}">
                <a16:creationId xmlns:a16="http://schemas.microsoft.com/office/drawing/2014/main" id="{A6E14F5B-6200-A0C9-DF9B-78DE5B7B1D1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707369" y="3430046"/>
            <a:ext cx="339493" cy="339493"/>
          </a:xfrm>
          <a:prstGeom prst="rect">
            <a:avLst/>
          </a:prstGeom>
        </p:spPr>
      </p:pic>
      <p:pic>
        <p:nvPicPr>
          <p:cNvPr id="35" name="Picture 34" descr="A black background with a black square&#10;&#10;Description automatically generated with medium confidence">
            <a:extLst>
              <a:ext uri="{FF2B5EF4-FFF2-40B4-BE49-F238E27FC236}">
                <a16:creationId xmlns:a16="http://schemas.microsoft.com/office/drawing/2014/main" id="{F18A743F-9864-6E08-CD9D-92B7A04A79E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2624" y="2302956"/>
            <a:ext cx="334960" cy="334960"/>
          </a:xfrm>
          <a:prstGeom prst="rect">
            <a:avLst/>
          </a:prstGeom>
        </p:spPr>
      </p:pic>
      <p:pic>
        <p:nvPicPr>
          <p:cNvPr id="36" name="Picture 35" descr="A black grid with white squares&#10;&#10;Description automatically generated">
            <a:extLst>
              <a:ext uri="{FF2B5EF4-FFF2-40B4-BE49-F238E27FC236}">
                <a16:creationId xmlns:a16="http://schemas.microsoft.com/office/drawing/2014/main" id="{80DA5D76-016C-CF39-B69A-B2A6FA7AB41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98399" y="2302956"/>
            <a:ext cx="338555" cy="338555"/>
          </a:xfrm>
          <a:prstGeom prst="rect">
            <a:avLst/>
          </a:prstGeom>
        </p:spPr>
      </p:pic>
      <p:sp>
        <p:nvSpPr>
          <p:cNvPr id="37" name="Arrow: Left-Up 36">
            <a:extLst>
              <a:ext uri="{FF2B5EF4-FFF2-40B4-BE49-F238E27FC236}">
                <a16:creationId xmlns:a16="http://schemas.microsoft.com/office/drawing/2014/main" id="{AE8A915F-7F7A-3FC9-5FAB-6C690228D5E6}"/>
              </a:ext>
            </a:extLst>
          </p:cNvPr>
          <p:cNvSpPr/>
          <p:nvPr/>
        </p:nvSpPr>
        <p:spPr>
          <a:xfrm>
            <a:off x="7262457" y="5662594"/>
            <a:ext cx="784405" cy="311828"/>
          </a:xfrm>
          <a:prstGeom prst="leftUpArrow">
            <a:avLst/>
          </a:prstGeom>
          <a:solidFill>
            <a:schemeClr val="tx2">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1219223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795A3-A5E7-AA98-A276-99E77430172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2DB7B79-C835-5955-777A-71BFA6C0ACEC}"/>
              </a:ext>
            </a:extLst>
          </p:cNvPr>
          <p:cNvSpPr txBox="1"/>
          <p:nvPr/>
        </p:nvSpPr>
        <p:spPr>
          <a:xfrm>
            <a:off x="3866508" y="755150"/>
            <a:ext cx="4458984" cy="646331"/>
          </a:xfrm>
          <a:prstGeom prst="rect">
            <a:avLst/>
          </a:prstGeom>
          <a:noFill/>
        </p:spPr>
        <p:txBody>
          <a:bodyPr wrap="square" rtlCol="0">
            <a:spAutoFit/>
          </a:bodyPr>
          <a:lstStyle/>
          <a:p>
            <a:r>
              <a:rPr lang="en-US" sz="3600" dirty="0">
                <a:latin typeface="+mj-lt"/>
              </a:rPr>
              <a:t>Data Requirements</a:t>
            </a:r>
          </a:p>
        </p:txBody>
      </p:sp>
      <p:graphicFrame>
        <p:nvGraphicFramePr>
          <p:cNvPr id="4" name="Table 3">
            <a:extLst>
              <a:ext uri="{FF2B5EF4-FFF2-40B4-BE49-F238E27FC236}">
                <a16:creationId xmlns:a16="http://schemas.microsoft.com/office/drawing/2014/main" id="{871C9043-04AF-683A-CB71-00DC8340952C}"/>
              </a:ext>
            </a:extLst>
          </p:cNvPr>
          <p:cNvGraphicFramePr>
            <a:graphicFrameLocks noGrp="1"/>
          </p:cNvGraphicFramePr>
          <p:nvPr/>
        </p:nvGraphicFramePr>
        <p:xfrm>
          <a:off x="452919" y="1910993"/>
          <a:ext cx="11286162" cy="3820225"/>
        </p:xfrm>
        <a:graphic>
          <a:graphicData uri="http://schemas.openxmlformats.org/drawingml/2006/table">
            <a:tbl>
              <a:tblPr firstRow="1" bandRow="1">
                <a:tableStyleId>{5A111915-BE36-4E01-A7E5-04B1672EAD32}</a:tableStyleId>
              </a:tblPr>
              <a:tblGrid>
                <a:gridCol w="5643081">
                  <a:extLst>
                    <a:ext uri="{9D8B030D-6E8A-4147-A177-3AD203B41FA5}">
                      <a16:colId xmlns:a16="http://schemas.microsoft.com/office/drawing/2014/main" val="3048944378"/>
                    </a:ext>
                  </a:extLst>
                </a:gridCol>
                <a:gridCol w="5643081">
                  <a:extLst>
                    <a:ext uri="{9D8B030D-6E8A-4147-A177-3AD203B41FA5}">
                      <a16:colId xmlns:a16="http://schemas.microsoft.com/office/drawing/2014/main" val="819135880"/>
                    </a:ext>
                  </a:extLst>
                </a:gridCol>
              </a:tblGrid>
              <a:tr h="508571">
                <a:tc>
                  <a:txBody>
                    <a:bodyPr/>
                    <a:lstStyle/>
                    <a:p>
                      <a:pPr algn="ctr"/>
                      <a:r>
                        <a:rPr lang="en-US" sz="2000" b="1" dirty="0"/>
                        <a:t>Task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t>Data Characteristics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7875429"/>
                  </a:ext>
                </a:extLst>
              </a:tr>
              <a:tr h="655505">
                <a:tc>
                  <a:txBody>
                    <a:bodyPr/>
                    <a:lstStyle/>
                    <a:p>
                      <a:r>
                        <a:rPr lang="en-US" sz="1800" b="0" i="0" kern="1200" dirty="0">
                          <a:solidFill>
                            <a:schemeClr val="tx1"/>
                          </a:solidFill>
                          <a:effectLst/>
                          <a:latin typeface="Abadi" panose="020F0502020204030204" pitchFamily="34" charset="0"/>
                          <a:ea typeface="+mn-ea"/>
                          <a:cs typeface="+mn-cs"/>
                        </a:rPr>
                        <a:t>Cough sound analysis</a:t>
                      </a:r>
                      <a:endParaRPr lang="en-US" dirty="0">
                        <a:latin typeface="Abad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kern="1200" dirty="0">
                          <a:solidFill>
                            <a:schemeClr val="tx1"/>
                          </a:solidFill>
                          <a:effectLst/>
                          <a:latin typeface="Abadi" panose="020F0502020204030204" pitchFamily="34" charset="0"/>
                          <a:ea typeface="+mn-ea"/>
                          <a:cs typeface="+mn-cs"/>
                        </a:rPr>
                        <a:t>Audio recordings of swine coughs</a:t>
                      </a:r>
                      <a:endParaRPr lang="en-US" dirty="0">
                        <a:latin typeface="Abad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2035283"/>
                  </a:ext>
                </a:extLst>
              </a:tr>
              <a:tr h="655505">
                <a:tc>
                  <a:txBody>
                    <a:bodyPr/>
                    <a:lstStyle/>
                    <a:p>
                      <a:r>
                        <a:rPr lang="en-US" sz="1800" b="0" i="0" kern="1200" dirty="0">
                          <a:solidFill>
                            <a:schemeClr val="tx1"/>
                          </a:solidFill>
                          <a:effectLst/>
                          <a:latin typeface="Abadi" panose="020F0502020204030204" pitchFamily="34" charset="0"/>
                          <a:ea typeface="+mn-ea"/>
                          <a:cs typeface="+mn-cs"/>
                        </a:rPr>
                        <a:t>Detection of swine behavior anomalies</a:t>
                      </a:r>
                      <a:endParaRPr lang="en-US" dirty="0">
                        <a:latin typeface="Abad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kern="1200" dirty="0">
                          <a:solidFill>
                            <a:schemeClr val="tx1"/>
                          </a:solidFill>
                          <a:effectLst/>
                          <a:latin typeface="Abadi" panose="020F0502020204030204" pitchFamily="34" charset="0"/>
                          <a:ea typeface="+mn-ea"/>
                          <a:cs typeface="+mn-cs"/>
                        </a:rPr>
                        <a:t>Audio recordings of swine normal behavior</a:t>
                      </a:r>
                      <a:endParaRPr lang="en-US" dirty="0">
                        <a:latin typeface="Abad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4244592"/>
                  </a:ext>
                </a:extLst>
              </a:tr>
              <a:tr h="655505">
                <a:tc>
                  <a:txBody>
                    <a:bodyPr/>
                    <a:lstStyle/>
                    <a:p>
                      <a:r>
                        <a:rPr lang="en-US" sz="1800" b="0" i="0" kern="1200" dirty="0">
                          <a:solidFill>
                            <a:schemeClr val="tx1"/>
                          </a:solidFill>
                          <a:effectLst/>
                          <a:latin typeface="Abadi" panose="020F0502020204030204" pitchFamily="34" charset="0"/>
                          <a:ea typeface="+mn-ea"/>
                          <a:cs typeface="+mn-cs"/>
                        </a:rPr>
                        <a:t>Classification of swine coughs</a:t>
                      </a:r>
                      <a:endParaRPr lang="en-US" dirty="0">
                        <a:latin typeface="Abad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kern="1200" dirty="0">
                          <a:solidFill>
                            <a:schemeClr val="tx1"/>
                          </a:solidFill>
                          <a:effectLst/>
                          <a:latin typeface="Abadi" panose="020F0502020204030204" pitchFamily="34" charset="0"/>
                          <a:ea typeface="+mn-ea"/>
                          <a:cs typeface="+mn-cs"/>
                        </a:rPr>
                        <a:t>Labeled dataset of cough audio recordings</a:t>
                      </a:r>
                      <a:endParaRPr lang="en-US" dirty="0">
                        <a:latin typeface="Abad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2127444"/>
                  </a:ext>
                </a:extLst>
              </a:tr>
              <a:tr h="655505">
                <a:tc>
                  <a:txBody>
                    <a:bodyPr/>
                    <a:lstStyle/>
                    <a:p>
                      <a:r>
                        <a:rPr lang="en-US" sz="1800" b="0" i="0" kern="1200" dirty="0">
                          <a:solidFill>
                            <a:schemeClr val="tx1"/>
                          </a:solidFill>
                          <a:effectLst/>
                          <a:latin typeface="Abadi" panose="020F0502020204030204" pitchFamily="34" charset="0"/>
                          <a:ea typeface="+mn-ea"/>
                          <a:cs typeface="+mn-cs"/>
                        </a:rPr>
                        <a:t>Skin disease classification</a:t>
                      </a:r>
                      <a:endParaRPr lang="en-US" dirty="0">
                        <a:latin typeface="Abad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kern="1200" dirty="0">
                          <a:solidFill>
                            <a:schemeClr val="tx1"/>
                          </a:solidFill>
                          <a:effectLst/>
                          <a:latin typeface="Abadi" panose="020F0502020204030204" pitchFamily="34" charset="0"/>
                          <a:ea typeface="+mn-ea"/>
                          <a:cs typeface="+mn-cs"/>
                        </a:rPr>
                        <a:t>High-resolution skin images</a:t>
                      </a:r>
                      <a:endParaRPr lang="en-US" dirty="0">
                        <a:latin typeface="Abad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7200053"/>
                  </a:ext>
                </a:extLst>
              </a:tr>
              <a:tr h="689634">
                <a:tc>
                  <a:txBody>
                    <a:bodyPr/>
                    <a:lstStyle/>
                    <a:p>
                      <a:r>
                        <a:rPr lang="en-US" sz="1800" b="0" i="0" kern="1200" dirty="0">
                          <a:solidFill>
                            <a:schemeClr val="tx1"/>
                          </a:solidFill>
                          <a:effectLst/>
                          <a:latin typeface="Abadi" panose="020F0502020204030204" pitchFamily="34" charset="0"/>
                          <a:ea typeface="+mn-ea"/>
                          <a:cs typeface="+mn-cs"/>
                        </a:rPr>
                        <a:t>Identification of common symptoms through image analysis</a:t>
                      </a:r>
                      <a:endParaRPr lang="en-US" dirty="0">
                        <a:latin typeface="Abad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kern="1200" dirty="0">
                          <a:solidFill>
                            <a:schemeClr val="tx1"/>
                          </a:solidFill>
                          <a:effectLst/>
                          <a:latin typeface="Abadi" panose="020F0502020204030204" pitchFamily="34" charset="0"/>
                          <a:ea typeface="+mn-ea"/>
                          <a:cs typeface="+mn-cs"/>
                        </a:rPr>
                        <a:t>Diverse dataset of skin lesions associated with swine diseases</a:t>
                      </a:r>
                      <a:endParaRPr lang="en-US" dirty="0">
                        <a:latin typeface="Abad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59428255"/>
                  </a:ext>
                </a:extLst>
              </a:tr>
            </a:tbl>
          </a:graphicData>
        </a:graphic>
      </p:graphicFrame>
    </p:spTree>
    <p:extLst>
      <p:ext uri="{BB962C8B-B14F-4D97-AF65-F5344CB8AC3E}">
        <p14:creationId xmlns:p14="http://schemas.microsoft.com/office/powerpoint/2010/main" val="246774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F0855-03A3-66FA-81AD-949E175535B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E9BCBE7-CEA9-DF1A-E722-1B81911B3D3D}"/>
              </a:ext>
            </a:extLst>
          </p:cNvPr>
          <p:cNvSpPr txBox="1"/>
          <p:nvPr/>
        </p:nvSpPr>
        <p:spPr>
          <a:xfrm>
            <a:off x="3382766" y="207715"/>
            <a:ext cx="5426467" cy="646331"/>
          </a:xfrm>
          <a:prstGeom prst="rect">
            <a:avLst/>
          </a:prstGeom>
          <a:noFill/>
        </p:spPr>
        <p:txBody>
          <a:bodyPr wrap="square" rtlCol="0">
            <a:spAutoFit/>
          </a:bodyPr>
          <a:lstStyle/>
          <a:p>
            <a:r>
              <a:rPr lang="en-US" sz="3600" dirty="0">
                <a:latin typeface="+mj-lt"/>
              </a:rPr>
              <a:t>Data Collection : Image</a:t>
            </a:r>
          </a:p>
        </p:txBody>
      </p:sp>
      <p:sp>
        <p:nvSpPr>
          <p:cNvPr id="2" name="TextBox 1">
            <a:extLst>
              <a:ext uri="{FF2B5EF4-FFF2-40B4-BE49-F238E27FC236}">
                <a16:creationId xmlns:a16="http://schemas.microsoft.com/office/drawing/2014/main" id="{CF2259AF-2429-1B03-7F0E-AD80C510A002}"/>
              </a:ext>
            </a:extLst>
          </p:cNvPr>
          <p:cNvSpPr txBox="1"/>
          <p:nvPr/>
        </p:nvSpPr>
        <p:spPr>
          <a:xfrm>
            <a:off x="410965" y="854046"/>
            <a:ext cx="6493268" cy="3891963"/>
          </a:xfrm>
          <a:prstGeom prst="rect">
            <a:avLst/>
          </a:prstGeom>
          <a:noFill/>
        </p:spPr>
        <p:txBody>
          <a:bodyPr wrap="square" rtlCol="0">
            <a:spAutoFit/>
          </a:bodyPr>
          <a:lstStyle/>
          <a:p>
            <a:pPr marL="285750" indent="-285750" algn="l">
              <a:lnSpc>
                <a:spcPct val="200000"/>
              </a:lnSpc>
              <a:buFont typeface="Arial" panose="020B0604020202020204" pitchFamily="34" charset="0"/>
              <a:buChar char="•"/>
            </a:pPr>
            <a:r>
              <a:rPr lang="en-US" sz="1800" dirty="0">
                <a:latin typeface="Abadi" panose="020B0604020104020204" pitchFamily="34" charset="0"/>
              </a:rPr>
              <a:t>Learn about most common skin diseases in swine.</a:t>
            </a:r>
          </a:p>
          <a:p>
            <a:pPr marL="285750" indent="-285750" algn="l">
              <a:lnSpc>
                <a:spcPct val="200000"/>
              </a:lnSpc>
              <a:buFont typeface="Arial" panose="020B0604020202020204" pitchFamily="34" charset="0"/>
              <a:buChar char="•"/>
            </a:pPr>
            <a:r>
              <a:rPr lang="en-US" sz="1800" dirty="0">
                <a:latin typeface="Abadi" panose="020B0604020104020204" pitchFamily="34" charset="0"/>
              </a:rPr>
              <a:t>Download swine skin images from different sources:</a:t>
            </a:r>
          </a:p>
          <a:p>
            <a:pPr marL="569913" indent="-227013" algn="l">
              <a:lnSpc>
                <a:spcPct val="200000"/>
              </a:lnSpc>
              <a:buFont typeface="Wingdings" panose="05000000000000000000" pitchFamily="2" charset="2"/>
              <a:buChar char="Ø"/>
            </a:pPr>
            <a:r>
              <a:rPr lang="en-US" sz="1800" dirty="0">
                <a:latin typeface="Abadi" panose="020B0604020104020204" pitchFamily="34" charset="0"/>
              </a:rPr>
              <a:t>Iowa State University Veterinar</a:t>
            </a:r>
            <a:r>
              <a:rPr lang="en-US" dirty="0">
                <a:latin typeface="Abadi" panose="020B0604020104020204" pitchFamily="34" charset="0"/>
              </a:rPr>
              <a:t>y Department</a:t>
            </a:r>
          </a:p>
          <a:p>
            <a:pPr marL="569913" indent="-227013" algn="l">
              <a:lnSpc>
                <a:spcPct val="200000"/>
              </a:lnSpc>
              <a:buFont typeface="Wingdings" panose="05000000000000000000" pitchFamily="2" charset="2"/>
              <a:buChar char="Ø"/>
            </a:pPr>
            <a:r>
              <a:rPr lang="en-US" sz="1800" dirty="0">
                <a:latin typeface="Abadi" panose="020B0604020104020204" pitchFamily="34" charset="0"/>
              </a:rPr>
              <a:t>The Center for Food Security and Public Health</a:t>
            </a:r>
          </a:p>
          <a:p>
            <a:pPr marL="569913" indent="-227013" algn="l">
              <a:lnSpc>
                <a:spcPct val="200000"/>
              </a:lnSpc>
              <a:buFont typeface="Wingdings" panose="05000000000000000000" pitchFamily="2" charset="2"/>
              <a:buChar char="Ø"/>
            </a:pPr>
            <a:r>
              <a:rPr lang="en-US" dirty="0">
                <a:latin typeface="Abadi" panose="020B0604020104020204" pitchFamily="34" charset="0"/>
              </a:rPr>
              <a:t>Cornell Veterinary Medicine</a:t>
            </a:r>
            <a:endParaRPr lang="en-US" sz="1800" dirty="0">
              <a:latin typeface="Abadi" panose="020B0604020104020204" pitchFamily="34" charset="0"/>
            </a:endParaRPr>
          </a:p>
          <a:p>
            <a:pPr marL="569913" indent="-227013" algn="l">
              <a:lnSpc>
                <a:spcPct val="200000"/>
              </a:lnSpc>
              <a:buFont typeface="Wingdings" panose="05000000000000000000" pitchFamily="2" charset="2"/>
              <a:buChar char="Ø"/>
            </a:pPr>
            <a:r>
              <a:rPr lang="en-US" sz="1800" dirty="0">
                <a:latin typeface="Abadi" panose="020B0604020104020204" pitchFamily="34" charset="0"/>
              </a:rPr>
              <a:t>Google Search</a:t>
            </a:r>
          </a:p>
          <a:p>
            <a:pPr marL="285750" indent="-285750" algn="l">
              <a:lnSpc>
                <a:spcPct val="200000"/>
              </a:lnSpc>
              <a:buFont typeface="Arial" panose="020B0604020202020204" pitchFamily="34" charset="0"/>
              <a:buChar char="•"/>
            </a:pPr>
            <a:r>
              <a:rPr lang="en-US" dirty="0">
                <a:latin typeface="Abadi" panose="020B0604020104020204" pitchFamily="34" charset="0"/>
              </a:rPr>
              <a:t>Download .jpeg files for a total of 13 different skin diseases.</a:t>
            </a:r>
            <a:endParaRPr lang="en-US" sz="1800" dirty="0">
              <a:latin typeface="Abadi" panose="020B0604020104020204" pitchFamily="34" charset="0"/>
            </a:endParaRPr>
          </a:p>
        </p:txBody>
      </p:sp>
      <p:pic>
        <p:nvPicPr>
          <p:cNvPr id="7" name="Picture 6">
            <a:extLst>
              <a:ext uri="{FF2B5EF4-FFF2-40B4-BE49-F238E27FC236}">
                <a16:creationId xmlns:a16="http://schemas.microsoft.com/office/drawing/2014/main" id="{CB529DC7-0FFE-D884-E60F-309211C38824}"/>
              </a:ext>
            </a:extLst>
          </p:cNvPr>
          <p:cNvPicPr>
            <a:picLocks noChangeAspect="1"/>
          </p:cNvPicPr>
          <p:nvPr/>
        </p:nvPicPr>
        <p:blipFill rotWithShape="1">
          <a:blip r:embed="rId3"/>
          <a:srcRect l="11391" t="19597" r="11707" b="5413"/>
          <a:stretch/>
        </p:blipFill>
        <p:spPr>
          <a:xfrm>
            <a:off x="7416611" y="1307785"/>
            <a:ext cx="4559632" cy="2778888"/>
          </a:xfrm>
          <a:prstGeom prst="rect">
            <a:avLst/>
          </a:prstGeom>
        </p:spPr>
      </p:pic>
      <p:pic>
        <p:nvPicPr>
          <p:cNvPr id="9" name="Picture 8">
            <a:extLst>
              <a:ext uri="{FF2B5EF4-FFF2-40B4-BE49-F238E27FC236}">
                <a16:creationId xmlns:a16="http://schemas.microsoft.com/office/drawing/2014/main" id="{F8C2D41D-E761-E416-8374-28EE853D9DF6}"/>
              </a:ext>
            </a:extLst>
          </p:cNvPr>
          <p:cNvPicPr>
            <a:picLocks noChangeAspect="1"/>
          </p:cNvPicPr>
          <p:nvPr/>
        </p:nvPicPr>
        <p:blipFill>
          <a:blip r:embed="rId4"/>
          <a:stretch>
            <a:fillRect/>
          </a:stretch>
        </p:blipFill>
        <p:spPr>
          <a:xfrm>
            <a:off x="1266788" y="5021810"/>
            <a:ext cx="9658421" cy="1314460"/>
          </a:xfrm>
          <a:prstGeom prst="rect">
            <a:avLst/>
          </a:prstGeom>
        </p:spPr>
      </p:pic>
    </p:spTree>
    <p:extLst>
      <p:ext uri="{BB962C8B-B14F-4D97-AF65-F5344CB8AC3E}">
        <p14:creationId xmlns:p14="http://schemas.microsoft.com/office/powerpoint/2010/main" val="583716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9A63F7-F833-C685-8B8E-C2D6BF20709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28FF24D-07B2-B1E2-A46F-75359E59D023}"/>
              </a:ext>
            </a:extLst>
          </p:cNvPr>
          <p:cNvSpPr txBox="1"/>
          <p:nvPr/>
        </p:nvSpPr>
        <p:spPr>
          <a:xfrm>
            <a:off x="3382766" y="385027"/>
            <a:ext cx="5426467" cy="646331"/>
          </a:xfrm>
          <a:prstGeom prst="rect">
            <a:avLst/>
          </a:prstGeom>
          <a:noFill/>
        </p:spPr>
        <p:txBody>
          <a:bodyPr wrap="square" rtlCol="0">
            <a:spAutoFit/>
          </a:bodyPr>
          <a:lstStyle/>
          <a:p>
            <a:r>
              <a:rPr lang="en-US" sz="3600" dirty="0">
                <a:latin typeface="+mj-lt"/>
              </a:rPr>
              <a:t>Data Collection : Audio</a:t>
            </a:r>
          </a:p>
        </p:txBody>
      </p:sp>
      <p:sp>
        <p:nvSpPr>
          <p:cNvPr id="2" name="TextBox 1">
            <a:extLst>
              <a:ext uri="{FF2B5EF4-FFF2-40B4-BE49-F238E27FC236}">
                <a16:creationId xmlns:a16="http://schemas.microsoft.com/office/drawing/2014/main" id="{72800AE1-F347-C394-F635-66DEE4477F96}"/>
              </a:ext>
            </a:extLst>
          </p:cNvPr>
          <p:cNvSpPr txBox="1"/>
          <p:nvPr/>
        </p:nvSpPr>
        <p:spPr>
          <a:xfrm>
            <a:off x="556722" y="1116036"/>
            <a:ext cx="7287597" cy="4584460"/>
          </a:xfrm>
          <a:prstGeom prst="rect">
            <a:avLst/>
          </a:prstGeom>
          <a:noFill/>
        </p:spPr>
        <p:txBody>
          <a:bodyPr wrap="square" rtlCol="0">
            <a:spAutoFit/>
          </a:bodyPr>
          <a:lstStyle/>
          <a:p>
            <a:pPr marL="285750" indent="-285750" algn="l">
              <a:lnSpc>
                <a:spcPct val="200000"/>
              </a:lnSpc>
              <a:buFont typeface="Arial" panose="020B0604020202020204" pitchFamily="34" charset="0"/>
              <a:buChar char="•"/>
            </a:pPr>
            <a:r>
              <a:rPr lang="en-US" sz="1800" dirty="0">
                <a:latin typeface="Abadi" panose="020B0604020104020204" pitchFamily="34" charset="0"/>
              </a:rPr>
              <a:t>Selected audio and videos based on video caption and description.</a:t>
            </a:r>
          </a:p>
          <a:p>
            <a:pPr marL="285750" indent="-285750" algn="l">
              <a:lnSpc>
                <a:spcPct val="200000"/>
              </a:lnSpc>
              <a:buFont typeface="Arial" panose="020B0604020202020204" pitchFamily="34" charset="0"/>
              <a:buChar char="•"/>
            </a:pPr>
            <a:r>
              <a:rPr lang="en-US" sz="1800" dirty="0">
                <a:latin typeface="Abadi" panose="020B0604020104020204" pitchFamily="34" charset="0"/>
              </a:rPr>
              <a:t>Audio extracted from video using Y2mate.</a:t>
            </a:r>
          </a:p>
          <a:p>
            <a:pPr marL="285750" indent="-285750" algn="l">
              <a:lnSpc>
                <a:spcPct val="200000"/>
              </a:lnSpc>
              <a:buFont typeface="Arial" panose="020B0604020202020204" pitchFamily="34" charset="0"/>
              <a:buChar char="•"/>
            </a:pPr>
            <a:r>
              <a:rPr lang="en-US" dirty="0">
                <a:latin typeface="Abadi" panose="020B0604020104020204" pitchFamily="34" charset="0"/>
              </a:rPr>
              <a:t>Segmented</a:t>
            </a:r>
            <a:r>
              <a:rPr lang="en-US" sz="1800" dirty="0">
                <a:latin typeface="Abadi" panose="020B0604020104020204" pitchFamily="34" charset="0"/>
              </a:rPr>
              <a:t> cough sounds using Audacity.</a:t>
            </a:r>
          </a:p>
          <a:p>
            <a:pPr marL="285750" indent="-285750" algn="l">
              <a:lnSpc>
                <a:spcPct val="200000"/>
              </a:lnSpc>
              <a:buFont typeface="Arial" panose="020B0604020202020204" pitchFamily="34" charset="0"/>
              <a:buChar char="•"/>
            </a:pPr>
            <a:r>
              <a:rPr lang="en-US" sz="1800" dirty="0">
                <a:latin typeface="Abadi" panose="020B0604020104020204" pitchFamily="34" charset="0"/>
              </a:rPr>
              <a:t>Totally cough sounds extracted for 3 different disease.</a:t>
            </a:r>
          </a:p>
          <a:p>
            <a:pPr marL="285750" indent="-285750" algn="l">
              <a:lnSpc>
                <a:spcPct val="200000"/>
              </a:lnSpc>
              <a:buFont typeface="Arial" panose="020B0604020202020204" pitchFamily="34" charset="0"/>
              <a:buChar char="•"/>
            </a:pPr>
            <a:r>
              <a:rPr lang="en-US" dirty="0">
                <a:latin typeface="Abadi" panose="020B0604020104020204" pitchFamily="34" charset="0"/>
              </a:rPr>
              <a:t>Project involves amalgamation of data samples for</a:t>
            </a:r>
          </a:p>
          <a:p>
            <a:pPr marL="627063" indent="-285750">
              <a:lnSpc>
                <a:spcPct val="150000"/>
              </a:lnSpc>
              <a:buFont typeface="Wingdings" panose="05000000000000000000" pitchFamily="2" charset="2"/>
              <a:buChar char="Ø"/>
            </a:pPr>
            <a:r>
              <a:rPr lang="en-US" dirty="0">
                <a:latin typeface="Abadi" panose="020B0604020104020204" pitchFamily="34" charset="0"/>
              </a:rPr>
              <a:t>Pneumonia</a:t>
            </a:r>
          </a:p>
          <a:p>
            <a:pPr marL="627063" indent="-285750">
              <a:lnSpc>
                <a:spcPct val="150000"/>
              </a:lnSpc>
              <a:buFont typeface="Wingdings" panose="05000000000000000000" pitchFamily="2" charset="2"/>
              <a:buChar char="Ø"/>
            </a:pPr>
            <a:r>
              <a:rPr lang="en-US" dirty="0">
                <a:latin typeface="Abadi" panose="020B0604020104020204" pitchFamily="34" charset="0"/>
              </a:rPr>
              <a:t>Porcine Reproductive and Respiratory Syndrome (PRRS)</a:t>
            </a:r>
          </a:p>
          <a:p>
            <a:pPr marL="627063" indent="-285750">
              <a:lnSpc>
                <a:spcPct val="150000"/>
              </a:lnSpc>
              <a:buFont typeface="Wingdings" panose="05000000000000000000" pitchFamily="2" charset="2"/>
              <a:buChar char="Ø"/>
            </a:pPr>
            <a:r>
              <a:rPr lang="en-US" dirty="0">
                <a:latin typeface="Abadi" panose="020B0604020104020204" pitchFamily="34" charset="0"/>
              </a:rPr>
              <a:t>African Swine Fever in swine</a:t>
            </a:r>
          </a:p>
          <a:p>
            <a:pPr marL="285750" indent="-285750" algn="l">
              <a:lnSpc>
                <a:spcPct val="200000"/>
              </a:lnSpc>
              <a:buFont typeface="Arial" panose="020B0604020202020204" pitchFamily="34" charset="0"/>
              <a:buChar char="•"/>
            </a:pPr>
            <a:endParaRPr lang="en-US" sz="1800" dirty="0">
              <a:latin typeface="Abadi" panose="020B0604020104020204" pitchFamily="34" charset="0"/>
            </a:endParaRPr>
          </a:p>
        </p:txBody>
      </p:sp>
      <p:pic>
        <p:nvPicPr>
          <p:cNvPr id="5" name="Picture 4" descr="A screenshot of a computer&#10;&#10;Description automatically generated">
            <a:extLst>
              <a:ext uri="{FF2B5EF4-FFF2-40B4-BE49-F238E27FC236}">
                <a16:creationId xmlns:a16="http://schemas.microsoft.com/office/drawing/2014/main" id="{691CFD2F-CA4D-7FF2-22C3-C4AF0275A8F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36081" y="1420951"/>
            <a:ext cx="2768796" cy="3453038"/>
          </a:xfrm>
          <a:prstGeom prst="rect">
            <a:avLst/>
          </a:prstGeom>
          <a:noFill/>
          <a:ln>
            <a:noFill/>
          </a:ln>
        </p:spPr>
      </p:pic>
      <p:pic>
        <p:nvPicPr>
          <p:cNvPr id="6" name="Picture 5">
            <a:extLst>
              <a:ext uri="{FF2B5EF4-FFF2-40B4-BE49-F238E27FC236}">
                <a16:creationId xmlns:a16="http://schemas.microsoft.com/office/drawing/2014/main" id="{DD2F02DB-F9F3-43C4-79F4-1EAD271A5FA7}"/>
              </a:ext>
            </a:extLst>
          </p:cNvPr>
          <p:cNvPicPr>
            <a:picLocks noChangeAspect="1"/>
          </p:cNvPicPr>
          <p:nvPr/>
        </p:nvPicPr>
        <p:blipFill>
          <a:blip r:embed="rId4"/>
          <a:stretch>
            <a:fillRect/>
          </a:stretch>
        </p:blipFill>
        <p:spPr>
          <a:xfrm>
            <a:off x="3382766" y="5263583"/>
            <a:ext cx="5960384" cy="1420010"/>
          </a:xfrm>
          <a:prstGeom prst="rect">
            <a:avLst/>
          </a:prstGeom>
        </p:spPr>
      </p:pic>
    </p:spTree>
    <p:extLst>
      <p:ext uri="{BB962C8B-B14F-4D97-AF65-F5344CB8AC3E}">
        <p14:creationId xmlns:p14="http://schemas.microsoft.com/office/powerpoint/2010/main" val="1610417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F1F799-55DB-08C7-1564-39A2D183D10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3F260EE-B5AF-CE2B-561D-014DCE26C6FB}"/>
              </a:ext>
            </a:extLst>
          </p:cNvPr>
          <p:cNvSpPr txBox="1"/>
          <p:nvPr/>
        </p:nvSpPr>
        <p:spPr>
          <a:xfrm>
            <a:off x="3382766" y="207715"/>
            <a:ext cx="6493268" cy="646331"/>
          </a:xfrm>
          <a:prstGeom prst="rect">
            <a:avLst/>
          </a:prstGeom>
          <a:noFill/>
        </p:spPr>
        <p:txBody>
          <a:bodyPr wrap="square" rtlCol="0">
            <a:spAutoFit/>
          </a:bodyPr>
          <a:lstStyle/>
          <a:p>
            <a:r>
              <a:rPr lang="en-US" sz="3600" dirty="0">
                <a:latin typeface="+mj-lt"/>
              </a:rPr>
              <a:t>Data Pre-Processing : Audio</a:t>
            </a:r>
          </a:p>
        </p:txBody>
      </p:sp>
      <p:sp>
        <p:nvSpPr>
          <p:cNvPr id="2" name="TextBox 1">
            <a:extLst>
              <a:ext uri="{FF2B5EF4-FFF2-40B4-BE49-F238E27FC236}">
                <a16:creationId xmlns:a16="http://schemas.microsoft.com/office/drawing/2014/main" id="{4E7D9538-4C71-014D-5D93-D60A7363E103}"/>
              </a:ext>
            </a:extLst>
          </p:cNvPr>
          <p:cNvSpPr txBox="1"/>
          <p:nvPr/>
        </p:nvSpPr>
        <p:spPr>
          <a:xfrm>
            <a:off x="410965" y="854046"/>
            <a:ext cx="10412860" cy="5553956"/>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latin typeface="Abadi" panose="020B0604020104020204" pitchFamily="34" charset="0"/>
              </a:rPr>
              <a:t>Applied</a:t>
            </a:r>
            <a:r>
              <a:rPr lang="en-US" sz="1800" dirty="0">
                <a:latin typeface="Abadi" panose="020B0604020104020204" pitchFamily="34" charset="0"/>
              </a:rPr>
              <a:t> augmentation techniques to the original dataset.</a:t>
            </a:r>
          </a:p>
          <a:p>
            <a:pPr marL="285750" indent="-285750">
              <a:lnSpc>
                <a:spcPct val="200000"/>
              </a:lnSpc>
              <a:buFont typeface="Arial" panose="020B0604020202020204" pitchFamily="34" charset="0"/>
              <a:buChar char="•"/>
            </a:pPr>
            <a:r>
              <a:rPr lang="en-US" dirty="0">
                <a:latin typeface="Abadi" panose="020B0604020104020204" pitchFamily="34" charset="0"/>
              </a:rPr>
              <a:t>Evaluated the quality of the generated pig cough sounds </a:t>
            </a:r>
          </a:p>
          <a:p>
            <a:pPr marL="569913" indent="-282575">
              <a:lnSpc>
                <a:spcPct val="200000"/>
              </a:lnSpc>
              <a:buFont typeface="Wingdings" panose="05000000000000000000" pitchFamily="2" charset="2"/>
              <a:buChar char="Ø"/>
            </a:pPr>
            <a:r>
              <a:rPr lang="en-US" sz="1800" dirty="0">
                <a:latin typeface="Abadi" panose="020B0604020104020204" pitchFamily="34" charset="0"/>
              </a:rPr>
              <a:t>Objective evaluation involve metric Signal-to-Noise Ratio (</a:t>
            </a:r>
            <a:r>
              <a:rPr lang="en-US" sz="1800" b="1" dirty="0">
                <a:latin typeface="Times New Roman" panose="02020603050405020304" pitchFamily="18" charset="0"/>
                <a:cs typeface="Times New Roman" panose="02020603050405020304" pitchFamily="18" charset="0"/>
              </a:rPr>
              <a:t>≥</a:t>
            </a:r>
            <a:r>
              <a:rPr lang="en-US" sz="1800" b="1" dirty="0">
                <a:latin typeface="Abadi" panose="020B0604020104020204" pitchFamily="34" charset="0"/>
              </a:rPr>
              <a:t>10 DB</a:t>
            </a:r>
            <a:r>
              <a:rPr lang="en-US" sz="1800" dirty="0">
                <a:latin typeface="Abadi" panose="020B0604020104020204" pitchFamily="34" charset="0"/>
              </a:rPr>
              <a:t>)</a:t>
            </a:r>
          </a:p>
          <a:p>
            <a:pPr marL="569913" indent="-282575">
              <a:lnSpc>
                <a:spcPct val="200000"/>
              </a:lnSpc>
              <a:buFont typeface="Wingdings" panose="05000000000000000000" pitchFamily="2" charset="2"/>
              <a:buChar char="Ø"/>
            </a:pPr>
            <a:r>
              <a:rPr lang="en-US" sz="1800" dirty="0">
                <a:latin typeface="Abadi" panose="020B0604020104020204" pitchFamily="34" charset="0"/>
              </a:rPr>
              <a:t>Subjective evaluation involves listening to the sounds and assessing their similarity to real pig coughs.</a:t>
            </a:r>
          </a:p>
          <a:p>
            <a:pPr marL="285750" indent="-285750" algn="l">
              <a:lnSpc>
                <a:spcPct val="200000"/>
              </a:lnSpc>
              <a:buFont typeface="Arial" panose="020B0604020202020204" pitchFamily="34" charset="0"/>
              <a:buChar char="•"/>
            </a:pPr>
            <a:r>
              <a:rPr lang="en-US" sz="1800" dirty="0">
                <a:latin typeface="Abadi" panose="020B0604020104020204" pitchFamily="34" charset="0"/>
              </a:rPr>
              <a:t>Data Augmentation and Synthesis techniques includes:</a:t>
            </a:r>
          </a:p>
          <a:p>
            <a:pPr marL="569913" indent="-282575" algn="l">
              <a:lnSpc>
                <a:spcPct val="200000"/>
              </a:lnSpc>
              <a:buFont typeface="Wingdings" panose="05000000000000000000" pitchFamily="2" charset="2"/>
              <a:buChar char="Ø"/>
            </a:pPr>
            <a:r>
              <a:rPr lang="en-US" sz="1800" dirty="0">
                <a:latin typeface="Abadi" panose="020B0604020104020204" pitchFamily="34" charset="0"/>
              </a:rPr>
              <a:t>Pitch Shifting</a:t>
            </a:r>
          </a:p>
          <a:p>
            <a:pPr marL="569913" indent="-282575" algn="l">
              <a:lnSpc>
                <a:spcPct val="200000"/>
              </a:lnSpc>
              <a:buFont typeface="Wingdings" panose="05000000000000000000" pitchFamily="2" charset="2"/>
              <a:buChar char="Ø"/>
            </a:pPr>
            <a:r>
              <a:rPr lang="en-US" sz="1800" dirty="0">
                <a:latin typeface="Abadi" panose="020B0604020104020204" pitchFamily="34" charset="0"/>
              </a:rPr>
              <a:t>Stretching</a:t>
            </a:r>
            <a:endParaRPr lang="en-US" dirty="0">
              <a:latin typeface="Abadi" panose="020B0604020104020204" pitchFamily="34" charset="0"/>
            </a:endParaRPr>
          </a:p>
          <a:p>
            <a:pPr marL="569913" indent="-282575" algn="l">
              <a:lnSpc>
                <a:spcPct val="200000"/>
              </a:lnSpc>
              <a:buFont typeface="Wingdings" panose="05000000000000000000" pitchFamily="2" charset="2"/>
              <a:buChar char="Ø"/>
            </a:pPr>
            <a:r>
              <a:rPr lang="en-US" sz="1800" dirty="0">
                <a:latin typeface="Abadi" panose="020B0604020104020204" pitchFamily="34" charset="0"/>
              </a:rPr>
              <a:t>Accelerating</a:t>
            </a:r>
            <a:endParaRPr lang="en-US" dirty="0">
              <a:latin typeface="Abadi" panose="020B0604020104020204" pitchFamily="34" charset="0"/>
            </a:endParaRPr>
          </a:p>
          <a:p>
            <a:pPr marL="569913" indent="-282575" algn="l">
              <a:lnSpc>
                <a:spcPct val="200000"/>
              </a:lnSpc>
              <a:buFont typeface="Wingdings" panose="05000000000000000000" pitchFamily="2" charset="2"/>
              <a:buChar char="Ø"/>
            </a:pPr>
            <a:r>
              <a:rPr lang="en-US" sz="1800" dirty="0">
                <a:latin typeface="Abadi" panose="020B0604020104020204" pitchFamily="34" charset="0"/>
              </a:rPr>
              <a:t>Adding Noise</a:t>
            </a:r>
            <a:endParaRPr lang="en-US" dirty="0">
              <a:latin typeface="Abadi" panose="020B0604020104020204" pitchFamily="34" charset="0"/>
            </a:endParaRPr>
          </a:p>
        </p:txBody>
      </p:sp>
      <p:pic>
        <p:nvPicPr>
          <p:cNvPr id="10" name="Picture 9">
            <a:extLst>
              <a:ext uri="{FF2B5EF4-FFF2-40B4-BE49-F238E27FC236}">
                <a16:creationId xmlns:a16="http://schemas.microsoft.com/office/drawing/2014/main" id="{82174E31-1C18-F76E-AB31-5C193E54CE70}"/>
              </a:ext>
            </a:extLst>
          </p:cNvPr>
          <p:cNvPicPr>
            <a:picLocks noChangeAspect="1"/>
          </p:cNvPicPr>
          <p:nvPr/>
        </p:nvPicPr>
        <p:blipFill>
          <a:blip r:embed="rId3"/>
          <a:stretch>
            <a:fillRect/>
          </a:stretch>
        </p:blipFill>
        <p:spPr>
          <a:xfrm>
            <a:off x="2713169" y="4217236"/>
            <a:ext cx="9067866" cy="2190766"/>
          </a:xfrm>
          <a:prstGeom prst="rect">
            <a:avLst/>
          </a:prstGeom>
        </p:spPr>
      </p:pic>
    </p:spTree>
    <p:extLst>
      <p:ext uri="{BB962C8B-B14F-4D97-AF65-F5344CB8AC3E}">
        <p14:creationId xmlns:p14="http://schemas.microsoft.com/office/powerpoint/2010/main" val="12819164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3DCF64-D56F-A9DC-1A53-178AEB6A174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D219180-589F-6D94-F829-DDE00B48AEE9}"/>
              </a:ext>
            </a:extLst>
          </p:cNvPr>
          <p:cNvSpPr txBox="1"/>
          <p:nvPr/>
        </p:nvSpPr>
        <p:spPr>
          <a:xfrm>
            <a:off x="3315984" y="408061"/>
            <a:ext cx="6493268" cy="646331"/>
          </a:xfrm>
          <a:prstGeom prst="rect">
            <a:avLst/>
          </a:prstGeom>
          <a:noFill/>
        </p:spPr>
        <p:txBody>
          <a:bodyPr wrap="square" rtlCol="0">
            <a:spAutoFit/>
          </a:bodyPr>
          <a:lstStyle/>
          <a:p>
            <a:r>
              <a:rPr lang="en-US" sz="3600" dirty="0">
                <a:latin typeface="+mj-lt"/>
              </a:rPr>
              <a:t>Data Pre-Processing : Image</a:t>
            </a:r>
          </a:p>
        </p:txBody>
      </p:sp>
      <p:sp>
        <p:nvSpPr>
          <p:cNvPr id="2" name="TextBox 1">
            <a:extLst>
              <a:ext uri="{FF2B5EF4-FFF2-40B4-BE49-F238E27FC236}">
                <a16:creationId xmlns:a16="http://schemas.microsoft.com/office/drawing/2014/main" id="{F2529ACA-3112-10EA-B691-B06D4664D93D}"/>
              </a:ext>
            </a:extLst>
          </p:cNvPr>
          <p:cNvSpPr txBox="1"/>
          <p:nvPr/>
        </p:nvSpPr>
        <p:spPr>
          <a:xfrm>
            <a:off x="395554" y="1206019"/>
            <a:ext cx="5852846" cy="5553956"/>
          </a:xfrm>
          <a:prstGeom prst="rect">
            <a:avLst/>
          </a:prstGeom>
          <a:noFill/>
        </p:spPr>
        <p:txBody>
          <a:bodyPr wrap="square" rtlCol="0">
            <a:spAutoFit/>
          </a:bodyPr>
          <a:lstStyle/>
          <a:p>
            <a:pPr marL="285750" indent="-285750" algn="l">
              <a:lnSpc>
                <a:spcPct val="200000"/>
              </a:lnSpc>
              <a:buFont typeface="Arial" panose="020B0604020202020204" pitchFamily="34" charset="0"/>
              <a:buChar char="•"/>
            </a:pPr>
            <a:r>
              <a:rPr lang="en-US" sz="1800" dirty="0">
                <a:latin typeface="Abadi" panose="020B0604020104020204" pitchFamily="34" charset="0"/>
              </a:rPr>
              <a:t>Read the image from path and label as per the folder name.</a:t>
            </a:r>
          </a:p>
          <a:p>
            <a:pPr marL="285750" indent="-285750">
              <a:lnSpc>
                <a:spcPct val="200000"/>
              </a:lnSpc>
              <a:buFont typeface="Arial" panose="020B0604020202020204" pitchFamily="34" charset="0"/>
              <a:buChar char="•"/>
            </a:pPr>
            <a:r>
              <a:rPr lang="en-US" sz="1800" dirty="0">
                <a:latin typeface="Abadi" panose="020B0604020104020204" pitchFamily="34" charset="0"/>
              </a:rPr>
              <a:t>Resize the image to (224, 224).</a:t>
            </a:r>
          </a:p>
          <a:p>
            <a:pPr marL="285750" indent="-285750" algn="l">
              <a:lnSpc>
                <a:spcPct val="200000"/>
              </a:lnSpc>
              <a:buFont typeface="Arial" panose="020B0604020202020204" pitchFamily="34" charset="0"/>
              <a:buChar char="•"/>
            </a:pPr>
            <a:r>
              <a:rPr lang="en-US" sz="1800" dirty="0">
                <a:latin typeface="Abadi" panose="020B0604020104020204" pitchFamily="34" charset="0"/>
              </a:rPr>
              <a:t>Decode the image from JPEG format to tensor format to obtain the pixel values, color channels.</a:t>
            </a:r>
          </a:p>
          <a:p>
            <a:pPr marL="285750" indent="-285750" algn="l">
              <a:lnSpc>
                <a:spcPct val="200000"/>
              </a:lnSpc>
              <a:buFont typeface="Arial" panose="020B0604020202020204" pitchFamily="34" charset="0"/>
              <a:buChar char="•"/>
            </a:pPr>
            <a:r>
              <a:rPr lang="en-US" sz="1800" dirty="0">
                <a:latin typeface="Abadi" panose="020B0604020104020204" pitchFamily="34" charset="0"/>
              </a:rPr>
              <a:t>Image augmentation – Random flip, rotation, and contrast.</a:t>
            </a:r>
          </a:p>
          <a:p>
            <a:pPr marL="285750" indent="-285750" algn="l">
              <a:lnSpc>
                <a:spcPct val="200000"/>
              </a:lnSpc>
              <a:buFont typeface="Arial" panose="020B0604020202020204" pitchFamily="34" charset="0"/>
              <a:buChar char="•"/>
            </a:pPr>
            <a:r>
              <a:rPr lang="en-US" sz="1800" dirty="0">
                <a:latin typeface="Abadi" panose="020B0604020104020204" pitchFamily="34" charset="0"/>
              </a:rPr>
              <a:t>Preprocess the image specific to the mode, which typically involves normalization and transformation to the format expected by the model.</a:t>
            </a:r>
          </a:p>
        </p:txBody>
      </p:sp>
      <p:pic>
        <p:nvPicPr>
          <p:cNvPr id="11" name="Picture 10">
            <a:extLst>
              <a:ext uri="{FF2B5EF4-FFF2-40B4-BE49-F238E27FC236}">
                <a16:creationId xmlns:a16="http://schemas.microsoft.com/office/drawing/2014/main" id="{03059CD7-7D8A-72F5-6827-A1B3EFC20297}"/>
              </a:ext>
            </a:extLst>
          </p:cNvPr>
          <p:cNvPicPr>
            <a:picLocks noChangeAspect="1"/>
          </p:cNvPicPr>
          <p:nvPr/>
        </p:nvPicPr>
        <p:blipFill>
          <a:blip r:embed="rId3"/>
          <a:stretch>
            <a:fillRect/>
          </a:stretch>
        </p:blipFill>
        <p:spPr>
          <a:xfrm>
            <a:off x="6190227" y="1206019"/>
            <a:ext cx="5096407" cy="4998400"/>
          </a:xfrm>
          <a:prstGeom prst="rect">
            <a:avLst/>
          </a:prstGeom>
        </p:spPr>
      </p:pic>
      <p:sp>
        <p:nvSpPr>
          <p:cNvPr id="12" name="Right Brace 11">
            <a:extLst>
              <a:ext uri="{FF2B5EF4-FFF2-40B4-BE49-F238E27FC236}">
                <a16:creationId xmlns:a16="http://schemas.microsoft.com/office/drawing/2014/main" id="{F3159C06-A1F2-AF4B-9F1C-A07A3426FFAE}"/>
              </a:ext>
            </a:extLst>
          </p:cNvPr>
          <p:cNvSpPr/>
          <p:nvPr/>
        </p:nvSpPr>
        <p:spPr>
          <a:xfrm>
            <a:off x="10916293" y="1334457"/>
            <a:ext cx="467474" cy="4741523"/>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7C296292-04E9-A6A5-CEFA-72BCFE6DA060}"/>
              </a:ext>
            </a:extLst>
          </p:cNvPr>
          <p:cNvSpPr txBox="1"/>
          <p:nvPr/>
        </p:nvSpPr>
        <p:spPr>
          <a:xfrm>
            <a:off x="11497373" y="1921589"/>
            <a:ext cx="461665" cy="3480728"/>
          </a:xfrm>
          <a:prstGeom prst="rect">
            <a:avLst/>
          </a:prstGeom>
          <a:noFill/>
        </p:spPr>
        <p:txBody>
          <a:bodyPr vert="vert270" wrap="square" rtlCol="0">
            <a:spAutoFit/>
          </a:bodyPr>
          <a:lstStyle/>
          <a:p>
            <a:r>
              <a:rPr lang="en-US" dirty="0">
                <a:latin typeface="Abadi" panose="020B0604020104020204" pitchFamily="34" charset="0"/>
              </a:rPr>
              <a:t>Image reading and pre-processing </a:t>
            </a:r>
          </a:p>
        </p:txBody>
      </p:sp>
    </p:spTree>
    <p:extLst>
      <p:ext uri="{BB962C8B-B14F-4D97-AF65-F5344CB8AC3E}">
        <p14:creationId xmlns:p14="http://schemas.microsoft.com/office/powerpoint/2010/main" val="10163921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D12541-7C60-2585-8F15-DD78B6032129}"/>
            </a:ext>
          </a:extLst>
        </p:cNvPr>
        <p:cNvGrpSpPr/>
        <p:nvPr/>
      </p:nvGrpSpPr>
      <p:grpSpPr>
        <a:xfrm>
          <a:off x="0" y="0"/>
          <a:ext cx="0" cy="0"/>
          <a:chOff x="0" y="0"/>
          <a:chExt cx="0" cy="0"/>
        </a:xfrm>
      </p:grpSpPr>
      <p:sp>
        <p:nvSpPr>
          <p:cNvPr id="5" name="Rectangle: Top Corners Rounded 4">
            <a:extLst>
              <a:ext uri="{FF2B5EF4-FFF2-40B4-BE49-F238E27FC236}">
                <a16:creationId xmlns:a16="http://schemas.microsoft.com/office/drawing/2014/main" id="{33577864-A91E-96AA-E4D9-21DCAF209943}"/>
              </a:ext>
            </a:extLst>
          </p:cNvPr>
          <p:cNvSpPr/>
          <p:nvPr/>
        </p:nvSpPr>
        <p:spPr>
          <a:xfrm>
            <a:off x="396875" y="883578"/>
            <a:ext cx="11130729" cy="5572442"/>
          </a:xfrm>
          <a:prstGeom prst="round2SameRect">
            <a:avLst/>
          </a:prstGeom>
          <a:gradFill flip="none" rotWithShape="1">
            <a:gsLst>
              <a:gs pos="0">
                <a:schemeClr val="tx2">
                  <a:lumMod val="40000"/>
                  <a:lumOff val="60000"/>
                  <a:tint val="66000"/>
                  <a:satMod val="160000"/>
                </a:schemeClr>
              </a:gs>
              <a:gs pos="50000">
                <a:schemeClr val="tx2">
                  <a:lumMod val="40000"/>
                  <a:lumOff val="60000"/>
                  <a:tint val="44500"/>
                  <a:satMod val="160000"/>
                </a:schemeClr>
              </a:gs>
              <a:gs pos="100000">
                <a:schemeClr val="tx2">
                  <a:lumMod val="40000"/>
                  <a:lumOff val="60000"/>
                  <a:tint val="23500"/>
                  <a:satMod val="160000"/>
                </a:schemeClr>
              </a:gs>
            </a:gsLst>
            <a:lin ang="5400000" scaled="1"/>
            <a:tileRect/>
          </a:gradFill>
          <a:ln>
            <a:noFill/>
            <a:prstDash val="solid"/>
          </a:ln>
          <a:effectLst>
            <a:outerShdw blurRad="50800" dist="38100" algn="l" rotWithShape="0">
              <a:prstClr val="black">
                <a:alpha val="40000"/>
              </a:prstClr>
            </a:outerShdw>
            <a:softEdge rad="12700"/>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descr="Social network with solid fill">
            <a:extLst>
              <a:ext uri="{FF2B5EF4-FFF2-40B4-BE49-F238E27FC236}">
                <a16:creationId xmlns:a16="http://schemas.microsoft.com/office/drawing/2014/main" id="{2559AB3B-B7C1-9CBE-F633-24EDD149A9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6479" y="2780982"/>
            <a:ext cx="914400" cy="914400"/>
          </a:xfrm>
          <a:prstGeom prst="rect">
            <a:avLst/>
          </a:prstGeom>
        </p:spPr>
      </p:pic>
      <p:sp>
        <p:nvSpPr>
          <p:cNvPr id="7" name="Flowchart: Alternate Process 6">
            <a:extLst>
              <a:ext uri="{FF2B5EF4-FFF2-40B4-BE49-F238E27FC236}">
                <a16:creationId xmlns:a16="http://schemas.microsoft.com/office/drawing/2014/main" id="{D5933D4A-D43F-EFD9-974B-FD2A8A02C41E}"/>
              </a:ext>
            </a:extLst>
          </p:cNvPr>
          <p:cNvSpPr/>
          <p:nvPr/>
        </p:nvSpPr>
        <p:spPr>
          <a:xfrm>
            <a:off x="3429000" y="1184053"/>
            <a:ext cx="2578100" cy="1825847"/>
          </a:xfrm>
          <a:prstGeom prst="flowChartAlternateProcess">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black and white symbol with a plus and a mountain&#10;&#10;Description automatically generated">
            <a:extLst>
              <a:ext uri="{FF2B5EF4-FFF2-40B4-BE49-F238E27FC236}">
                <a16:creationId xmlns:a16="http://schemas.microsoft.com/office/drawing/2014/main" id="{2C34A3C0-5FBD-A157-CC3B-3226ACB5BCC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659050" y="1184053"/>
            <a:ext cx="706361" cy="739997"/>
          </a:xfrm>
          <a:prstGeom prst="rect">
            <a:avLst/>
          </a:prstGeom>
        </p:spPr>
      </p:pic>
      <p:pic>
        <p:nvPicPr>
          <p:cNvPr id="9" name="Picture 8" descr="A black pig silhouette&#10;&#10;Description automatically generated">
            <a:extLst>
              <a:ext uri="{FF2B5EF4-FFF2-40B4-BE49-F238E27FC236}">
                <a16:creationId xmlns:a16="http://schemas.microsoft.com/office/drawing/2014/main" id="{F53AB257-6519-4262-81B6-379121BC10B3}"/>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705167" y="1028512"/>
            <a:ext cx="1051077" cy="1051077"/>
          </a:xfrm>
          <a:prstGeom prst="rect">
            <a:avLst/>
          </a:prstGeom>
        </p:spPr>
      </p:pic>
      <p:pic>
        <p:nvPicPr>
          <p:cNvPr id="10" name="Picture 9" descr="A black background with a black square&#10;&#10;Description automatically generated with medium confidence">
            <a:extLst>
              <a:ext uri="{FF2B5EF4-FFF2-40B4-BE49-F238E27FC236}">
                <a16:creationId xmlns:a16="http://schemas.microsoft.com/office/drawing/2014/main" id="{4E7AFAC1-9282-E75E-8791-A023F0EADA8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59050" y="2201862"/>
            <a:ext cx="731520" cy="731520"/>
          </a:xfrm>
          <a:prstGeom prst="rect">
            <a:avLst/>
          </a:prstGeom>
        </p:spPr>
      </p:pic>
      <p:pic>
        <p:nvPicPr>
          <p:cNvPr id="14" name="Picture 13" descr="A black headphones with a wave line&#10;&#10;Description automatically generated">
            <a:extLst>
              <a:ext uri="{FF2B5EF4-FFF2-40B4-BE49-F238E27FC236}">
                <a16:creationId xmlns:a16="http://schemas.microsoft.com/office/drawing/2014/main" id="{0EFFE3D7-5601-D299-F543-6F7640D7CDA0}"/>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789473" y="2073242"/>
            <a:ext cx="1092199" cy="1092199"/>
          </a:xfrm>
          <a:prstGeom prst="rect">
            <a:avLst/>
          </a:prstGeom>
        </p:spPr>
      </p:pic>
      <p:sp>
        <p:nvSpPr>
          <p:cNvPr id="15" name="Flowchart: Alternate Process 14">
            <a:extLst>
              <a:ext uri="{FF2B5EF4-FFF2-40B4-BE49-F238E27FC236}">
                <a16:creationId xmlns:a16="http://schemas.microsoft.com/office/drawing/2014/main" id="{5A632952-49A8-D0F5-BDC4-6FD63180CF87}"/>
              </a:ext>
            </a:extLst>
          </p:cNvPr>
          <p:cNvSpPr/>
          <p:nvPr/>
        </p:nvSpPr>
        <p:spPr>
          <a:xfrm>
            <a:off x="6769100" y="2933382"/>
            <a:ext cx="1295400" cy="1410018"/>
          </a:xfrm>
          <a:prstGeom prst="flowChartAlternateProcess">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logo of a cloud&#10;&#10;Description automatically generated">
            <a:extLst>
              <a:ext uri="{FF2B5EF4-FFF2-40B4-BE49-F238E27FC236}">
                <a16:creationId xmlns:a16="http://schemas.microsoft.com/office/drawing/2014/main" id="{D97A5937-D2BB-ADD7-5E09-D96FB3AED90D}"/>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31534" y="2930584"/>
            <a:ext cx="2570531" cy="1310971"/>
          </a:xfrm>
          <a:prstGeom prst="rect">
            <a:avLst/>
          </a:prstGeom>
        </p:spPr>
      </p:pic>
      <p:sp>
        <p:nvSpPr>
          <p:cNvPr id="17" name="Rectangle: Rounded Corners 16">
            <a:extLst>
              <a:ext uri="{FF2B5EF4-FFF2-40B4-BE49-F238E27FC236}">
                <a16:creationId xmlns:a16="http://schemas.microsoft.com/office/drawing/2014/main" id="{CE9AFE18-973F-4C28-FDF4-7BA26F2769F4}"/>
              </a:ext>
            </a:extLst>
          </p:cNvPr>
          <p:cNvSpPr/>
          <p:nvPr/>
        </p:nvSpPr>
        <p:spPr>
          <a:xfrm>
            <a:off x="8974402" y="1190085"/>
            <a:ext cx="1854200" cy="1825847"/>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Alternate Process 17">
            <a:extLst>
              <a:ext uri="{FF2B5EF4-FFF2-40B4-BE49-F238E27FC236}">
                <a16:creationId xmlns:a16="http://schemas.microsoft.com/office/drawing/2014/main" id="{3E338755-604F-A261-6409-A95FCD1A1F4F}"/>
              </a:ext>
            </a:extLst>
          </p:cNvPr>
          <p:cNvSpPr/>
          <p:nvPr/>
        </p:nvSpPr>
        <p:spPr>
          <a:xfrm>
            <a:off x="8081199" y="4750779"/>
            <a:ext cx="2358721" cy="1630362"/>
          </a:xfrm>
          <a:prstGeom prst="flowChartAlternateProcess">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570B482C-D20D-27A8-6E3B-EEB268C61703}"/>
              </a:ext>
            </a:extLst>
          </p:cNvPr>
          <p:cNvSpPr/>
          <p:nvPr/>
        </p:nvSpPr>
        <p:spPr>
          <a:xfrm>
            <a:off x="4733034" y="4105618"/>
            <a:ext cx="1752600" cy="2214562"/>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Rounded Corners 19">
            <a:extLst>
              <a:ext uri="{FF2B5EF4-FFF2-40B4-BE49-F238E27FC236}">
                <a16:creationId xmlns:a16="http://schemas.microsoft.com/office/drawing/2014/main" id="{1C35684E-0A78-A2E7-87EB-41CF2E910478}"/>
              </a:ext>
            </a:extLst>
          </p:cNvPr>
          <p:cNvSpPr/>
          <p:nvPr/>
        </p:nvSpPr>
        <p:spPr>
          <a:xfrm>
            <a:off x="791392" y="4509678"/>
            <a:ext cx="3143859" cy="1630362"/>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black background with a black square&#10;&#10;Description automatically generated with medium confidence">
            <a:extLst>
              <a:ext uri="{FF2B5EF4-FFF2-40B4-BE49-F238E27FC236}">
                <a16:creationId xmlns:a16="http://schemas.microsoft.com/office/drawing/2014/main" id="{25D8AB18-49ED-2230-FD3F-66EDB537651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121723" y="1153041"/>
            <a:ext cx="1523682" cy="1523682"/>
          </a:xfrm>
          <a:prstGeom prst="rect">
            <a:avLst/>
          </a:prstGeom>
        </p:spPr>
      </p:pic>
      <p:pic>
        <p:nvPicPr>
          <p:cNvPr id="22" name="Picture 21" descr="A black background with a black square&#10;&#10;Description automatically generated with medium confidence">
            <a:extLst>
              <a:ext uri="{FF2B5EF4-FFF2-40B4-BE49-F238E27FC236}">
                <a16:creationId xmlns:a16="http://schemas.microsoft.com/office/drawing/2014/main" id="{BFD2CAF6-681D-D8E0-0C0B-7460DE7A74E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759296" y="4798637"/>
            <a:ext cx="1124268" cy="1124268"/>
          </a:xfrm>
          <a:prstGeom prst="rect">
            <a:avLst/>
          </a:prstGeom>
        </p:spPr>
      </p:pic>
      <p:pic>
        <p:nvPicPr>
          <p:cNvPr id="23" name="Picture 22" descr="A black rectangle with white dots&#10;&#10;Description automatically generated">
            <a:extLst>
              <a:ext uri="{FF2B5EF4-FFF2-40B4-BE49-F238E27FC236}">
                <a16:creationId xmlns:a16="http://schemas.microsoft.com/office/drawing/2014/main" id="{42F9D60B-6655-B200-6CBB-4C6735DC351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704301" y="4500002"/>
            <a:ext cx="1264561" cy="1264561"/>
          </a:xfrm>
          <a:prstGeom prst="rect">
            <a:avLst/>
          </a:prstGeom>
        </p:spPr>
      </p:pic>
      <p:cxnSp>
        <p:nvCxnSpPr>
          <p:cNvPr id="24" name="Straight Connector 23">
            <a:extLst>
              <a:ext uri="{FF2B5EF4-FFF2-40B4-BE49-F238E27FC236}">
                <a16:creationId xmlns:a16="http://schemas.microsoft.com/office/drawing/2014/main" id="{AD78D330-1C27-1B54-596A-174C41922CD6}"/>
              </a:ext>
            </a:extLst>
          </p:cNvPr>
          <p:cNvCxnSpPr>
            <a:stCxn id="19" idx="1"/>
            <a:endCxn id="19" idx="3"/>
          </p:cNvCxnSpPr>
          <p:nvPr/>
        </p:nvCxnSpPr>
        <p:spPr>
          <a:xfrm>
            <a:off x="4733034" y="5212899"/>
            <a:ext cx="1752600" cy="0"/>
          </a:xfrm>
          <a:prstGeom prst="line">
            <a:avLst/>
          </a:prstGeom>
          <a:ln>
            <a:prstDash val="dashDot"/>
          </a:ln>
        </p:spPr>
        <p:style>
          <a:lnRef idx="1">
            <a:schemeClr val="dk1"/>
          </a:lnRef>
          <a:fillRef idx="0">
            <a:schemeClr val="dk1"/>
          </a:fillRef>
          <a:effectRef idx="0">
            <a:schemeClr val="dk1"/>
          </a:effectRef>
          <a:fontRef idx="minor">
            <a:schemeClr val="tx1"/>
          </a:fontRef>
        </p:style>
      </p:cxnSp>
      <p:pic>
        <p:nvPicPr>
          <p:cNvPr id="25" name="Graphic 24" descr="Images outline">
            <a:extLst>
              <a:ext uri="{FF2B5EF4-FFF2-40B4-BE49-F238E27FC236}">
                <a16:creationId xmlns:a16="http://schemas.microsoft.com/office/drawing/2014/main" id="{177FF463-6860-E296-902A-380673263B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279101" y="5290605"/>
            <a:ext cx="602571" cy="602571"/>
          </a:xfrm>
          <a:prstGeom prst="rect">
            <a:avLst/>
          </a:prstGeom>
        </p:spPr>
      </p:pic>
      <p:pic>
        <p:nvPicPr>
          <p:cNvPr id="26" name="Graphic 25" descr="Voice outline">
            <a:extLst>
              <a:ext uri="{FF2B5EF4-FFF2-40B4-BE49-F238E27FC236}">
                <a16:creationId xmlns:a16="http://schemas.microsoft.com/office/drawing/2014/main" id="{685E1B69-B529-F09C-A557-FE342AC7A92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197487" y="4054802"/>
            <a:ext cx="914400" cy="914400"/>
          </a:xfrm>
          <a:prstGeom prst="rect">
            <a:avLst/>
          </a:prstGeom>
        </p:spPr>
      </p:pic>
      <p:sp>
        <p:nvSpPr>
          <p:cNvPr id="27" name="TextBox 26">
            <a:extLst>
              <a:ext uri="{FF2B5EF4-FFF2-40B4-BE49-F238E27FC236}">
                <a16:creationId xmlns:a16="http://schemas.microsoft.com/office/drawing/2014/main" id="{FE21402D-DF4E-DEC5-B2A5-BB4D95BC8946}"/>
              </a:ext>
            </a:extLst>
          </p:cNvPr>
          <p:cNvSpPr txBox="1"/>
          <p:nvPr/>
        </p:nvSpPr>
        <p:spPr>
          <a:xfrm>
            <a:off x="837919" y="3586069"/>
            <a:ext cx="731520" cy="338554"/>
          </a:xfrm>
          <a:prstGeom prst="rect">
            <a:avLst/>
          </a:prstGeom>
          <a:noFill/>
        </p:spPr>
        <p:txBody>
          <a:bodyPr wrap="square" rtlCol="0">
            <a:spAutoFit/>
          </a:bodyPr>
          <a:lstStyle/>
          <a:p>
            <a:r>
              <a:rPr lang="en-US" sz="1600" b="1" dirty="0"/>
              <a:t>Users</a:t>
            </a:r>
          </a:p>
        </p:txBody>
      </p:sp>
      <p:sp>
        <p:nvSpPr>
          <p:cNvPr id="28" name="TextBox 27">
            <a:extLst>
              <a:ext uri="{FF2B5EF4-FFF2-40B4-BE49-F238E27FC236}">
                <a16:creationId xmlns:a16="http://schemas.microsoft.com/office/drawing/2014/main" id="{4D119FFB-7FB2-C68C-13A7-DAA69BD91205}"/>
              </a:ext>
            </a:extLst>
          </p:cNvPr>
          <p:cNvSpPr txBox="1"/>
          <p:nvPr/>
        </p:nvSpPr>
        <p:spPr>
          <a:xfrm>
            <a:off x="4187405" y="1882093"/>
            <a:ext cx="1214773" cy="338554"/>
          </a:xfrm>
          <a:prstGeom prst="rect">
            <a:avLst/>
          </a:prstGeom>
          <a:noFill/>
        </p:spPr>
        <p:txBody>
          <a:bodyPr wrap="square" rtlCol="0">
            <a:spAutoFit/>
          </a:bodyPr>
          <a:lstStyle/>
          <a:p>
            <a:r>
              <a:rPr lang="en-US" sz="1600" b="1" dirty="0"/>
              <a:t>Input Data</a:t>
            </a:r>
          </a:p>
        </p:txBody>
      </p:sp>
      <p:sp>
        <p:nvSpPr>
          <p:cNvPr id="29" name="TextBox 28">
            <a:extLst>
              <a:ext uri="{FF2B5EF4-FFF2-40B4-BE49-F238E27FC236}">
                <a16:creationId xmlns:a16="http://schemas.microsoft.com/office/drawing/2014/main" id="{5ABB8DEF-0199-A912-F3E7-04C854684178}"/>
              </a:ext>
            </a:extLst>
          </p:cNvPr>
          <p:cNvSpPr txBox="1"/>
          <p:nvPr/>
        </p:nvSpPr>
        <p:spPr>
          <a:xfrm>
            <a:off x="8985531" y="2619341"/>
            <a:ext cx="2057400" cy="338554"/>
          </a:xfrm>
          <a:prstGeom prst="rect">
            <a:avLst/>
          </a:prstGeom>
          <a:noFill/>
        </p:spPr>
        <p:txBody>
          <a:bodyPr wrap="square" rtlCol="0">
            <a:spAutoFit/>
          </a:bodyPr>
          <a:lstStyle/>
          <a:p>
            <a:r>
              <a:rPr lang="en-US" sz="1600" b="1" dirty="0"/>
              <a:t>Data Preprocessing</a:t>
            </a:r>
          </a:p>
        </p:txBody>
      </p:sp>
      <p:sp>
        <p:nvSpPr>
          <p:cNvPr id="30" name="TextBox 29">
            <a:extLst>
              <a:ext uri="{FF2B5EF4-FFF2-40B4-BE49-F238E27FC236}">
                <a16:creationId xmlns:a16="http://schemas.microsoft.com/office/drawing/2014/main" id="{29C01ECB-6F5F-6570-9D08-A79B63954DCA}"/>
              </a:ext>
            </a:extLst>
          </p:cNvPr>
          <p:cNvSpPr txBox="1"/>
          <p:nvPr/>
        </p:nvSpPr>
        <p:spPr>
          <a:xfrm>
            <a:off x="8551452" y="5938852"/>
            <a:ext cx="1801167" cy="338554"/>
          </a:xfrm>
          <a:prstGeom prst="rect">
            <a:avLst/>
          </a:prstGeom>
          <a:noFill/>
        </p:spPr>
        <p:txBody>
          <a:bodyPr wrap="square" rtlCol="0">
            <a:spAutoFit/>
          </a:bodyPr>
          <a:lstStyle/>
          <a:p>
            <a:r>
              <a:rPr lang="en-US" sz="1600" b="1" dirty="0"/>
              <a:t>Data Preparation</a:t>
            </a:r>
          </a:p>
        </p:txBody>
      </p:sp>
      <p:sp>
        <p:nvSpPr>
          <p:cNvPr id="31" name="TextBox 30">
            <a:extLst>
              <a:ext uri="{FF2B5EF4-FFF2-40B4-BE49-F238E27FC236}">
                <a16:creationId xmlns:a16="http://schemas.microsoft.com/office/drawing/2014/main" id="{D3A6DAED-7506-8001-CDA6-174651F75304}"/>
              </a:ext>
            </a:extLst>
          </p:cNvPr>
          <p:cNvSpPr txBox="1"/>
          <p:nvPr/>
        </p:nvSpPr>
        <p:spPr>
          <a:xfrm>
            <a:off x="5019471" y="4707592"/>
            <a:ext cx="1428849" cy="523220"/>
          </a:xfrm>
          <a:prstGeom prst="rect">
            <a:avLst/>
          </a:prstGeom>
          <a:noFill/>
        </p:spPr>
        <p:txBody>
          <a:bodyPr wrap="square" rtlCol="0">
            <a:spAutoFit/>
          </a:bodyPr>
          <a:lstStyle/>
          <a:p>
            <a:r>
              <a:rPr lang="en-US" sz="1400" b="1" dirty="0"/>
              <a:t>Audio Disease Classification</a:t>
            </a:r>
          </a:p>
        </p:txBody>
      </p:sp>
      <p:sp>
        <p:nvSpPr>
          <p:cNvPr id="32" name="TextBox 31">
            <a:extLst>
              <a:ext uri="{FF2B5EF4-FFF2-40B4-BE49-F238E27FC236}">
                <a16:creationId xmlns:a16="http://schemas.microsoft.com/office/drawing/2014/main" id="{E161AE8A-0454-6984-A446-F3C6C04DA16A}"/>
              </a:ext>
            </a:extLst>
          </p:cNvPr>
          <p:cNvSpPr txBox="1"/>
          <p:nvPr/>
        </p:nvSpPr>
        <p:spPr>
          <a:xfrm>
            <a:off x="5013076" y="5812920"/>
            <a:ext cx="1428849" cy="523220"/>
          </a:xfrm>
          <a:prstGeom prst="rect">
            <a:avLst/>
          </a:prstGeom>
          <a:noFill/>
        </p:spPr>
        <p:txBody>
          <a:bodyPr wrap="square" rtlCol="0">
            <a:spAutoFit/>
          </a:bodyPr>
          <a:lstStyle/>
          <a:p>
            <a:r>
              <a:rPr lang="en-US" sz="1400" b="1" dirty="0"/>
              <a:t>Image Disease Classification</a:t>
            </a:r>
          </a:p>
        </p:txBody>
      </p:sp>
      <p:sp>
        <p:nvSpPr>
          <p:cNvPr id="33" name="TextBox 32">
            <a:extLst>
              <a:ext uri="{FF2B5EF4-FFF2-40B4-BE49-F238E27FC236}">
                <a16:creationId xmlns:a16="http://schemas.microsoft.com/office/drawing/2014/main" id="{5312E9BD-C5BF-83F2-D93B-5BE421B0AFCF}"/>
              </a:ext>
            </a:extLst>
          </p:cNvPr>
          <p:cNvSpPr txBox="1"/>
          <p:nvPr/>
        </p:nvSpPr>
        <p:spPr>
          <a:xfrm>
            <a:off x="1312692" y="5801486"/>
            <a:ext cx="2224483" cy="338554"/>
          </a:xfrm>
          <a:prstGeom prst="rect">
            <a:avLst/>
          </a:prstGeom>
          <a:noFill/>
        </p:spPr>
        <p:txBody>
          <a:bodyPr wrap="square" rtlCol="0">
            <a:spAutoFit/>
          </a:bodyPr>
          <a:lstStyle/>
          <a:p>
            <a:r>
              <a:rPr lang="en-US" sz="1600" b="1" dirty="0"/>
              <a:t>Swine disease detected</a:t>
            </a:r>
          </a:p>
        </p:txBody>
      </p:sp>
      <p:cxnSp>
        <p:nvCxnSpPr>
          <p:cNvPr id="34" name="Connector: Elbow 33">
            <a:extLst>
              <a:ext uri="{FF2B5EF4-FFF2-40B4-BE49-F238E27FC236}">
                <a16:creationId xmlns:a16="http://schemas.microsoft.com/office/drawing/2014/main" id="{2739E0A9-386F-0B54-932F-0CB05FF57450}"/>
              </a:ext>
            </a:extLst>
          </p:cNvPr>
          <p:cNvCxnSpPr>
            <a:cxnSpLocks/>
          </p:cNvCxnSpPr>
          <p:nvPr/>
        </p:nvCxnSpPr>
        <p:spPr>
          <a:xfrm flipV="1">
            <a:off x="1591094" y="2096976"/>
            <a:ext cx="1837906" cy="119960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5D677493-F05C-21B8-1548-79843C40BEDF}"/>
              </a:ext>
            </a:extLst>
          </p:cNvPr>
          <p:cNvCxnSpPr>
            <a:stCxn id="7" idx="2"/>
          </p:cNvCxnSpPr>
          <p:nvPr/>
        </p:nvCxnSpPr>
        <p:spPr>
          <a:xfrm rot="16200000" flipH="1">
            <a:off x="5400834" y="2327116"/>
            <a:ext cx="685482" cy="205105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6" name="Connector: Elbow 35">
            <a:extLst>
              <a:ext uri="{FF2B5EF4-FFF2-40B4-BE49-F238E27FC236}">
                <a16:creationId xmlns:a16="http://schemas.microsoft.com/office/drawing/2014/main" id="{529A0C18-8236-939E-FB64-CBAB9C8D0A52}"/>
              </a:ext>
            </a:extLst>
          </p:cNvPr>
          <p:cNvCxnSpPr>
            <a:cxnSpLocks/>
            <a:stCxn id="16" idx="0"/>
          </p:cNvCxnSpPr>
          <p:nvPr/>
        </p:nvCxnSpPr>
        <p:spPr>
          <a:xfrm rot="5400000" flipH="1" flipV="1">
            <a:off x="7778797" y="1734979"/>
            <a:ext cx="833608" cy="155760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7" name="Connector: Elbow 36">
            <a:extLst>
              <a:ext uri="{FF2B5EF4-FFF2-40B4-BE49-F238E27FC236}">
                <a16:creationId xmlns:a16="http://schemas.microsoft.com/office/drawing/2014/main" id="{69865016-44C4-060F-EE92-5412AEBD70CC}"/>
              </a:ext>
            </a:extLst>
          </p:cNvPr>
          <p:cNvCxnSpPr>
            <a:cxnSpLocks/>
            <a:stCxn id="17" idx="2"/>
          </p:cNvCxnSpPr>
          <p:nvPr/>
        </p:nvCxnSpPr>
        <p:spPr>
          <a:xfrm rot="5400000">
            <a:off x="8643275" y="2437157"/>
            <a:ext cx="679452" cy="183700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8" name="Connector: Elbow 37">
            <a:extLst>
              <a:ext uri="{FF2B5EF4-FFF2-40B4-BE49-F238E27FC236}">
                <a16:creationId xmlns:a16="http://schemas.microsoft.com/office/drawing/2014/main" id="{21097C63-55CC-1235-D64B-0C1EF90EEE5B}"/>
              </a:ext>
            </a:extLst>
          </p:cNvPr>
          <p:cNvCxnSpPr>
            <a:cxnSpLocks/>
            <a:stCxn id="17" idx="3"/>
          </p:cNvCxnSpPr>
          <p:nvPr/>
        </p:nvCxnSpPr>
        <p:spPr>
          <a:xfrm flipH="1">
            <a:off x="10456619" y="2103009"/>
            <a:ext cx="371983" cy="3564906"/>
          </a:xfrm>
          <a:prstGeom prst="bentConnector4">
            <a:avLst>
              <a:gd name="adj1" fmla="val -61454"/>
              <a:gd name="adj2" fmla="val 99943"/>
            </a:avLst>
          </a:prstGeom>
          <a:ln>
            <a:tailEnd type="triangle"/>
          </a:ln>
        </p:spPr>
        <p:style>
          <a:lnRef idx="1">
            <a:schemeClr val="dk1"/>
          </a:lnRef>
          <a:fillRef idx="0">
            <a:schemeClr val="dk1"/>
          </a:fillRef>
          <a:effectRef idx="0">
            <a:schemeClr val="dk1"/>
          </a:effectRef>
          <a:fontRef idx="minor">
            <a:schemeClr val="tx1"/>
          </a:fontRef>
        </p:style>
      </p:cxnSp>
      <p:cxnSp>
        <p:nvCxnSpPr>
          <p:cNvPr id="39" name="Connector: Elbow 38">
            <a:extLst>
              <a:ext uri="{FF2B5EF4-FFF2-40B4-BE49-F238E27FC236}">
                <a16:creationId xmlns:a16="http://schemas.microsoft.com/office/drawing/2014/main" id="{06B97716-CF94-37AA-6278-367235B98A4E}"/>
              </a:ext>
            </a:extLst>
          </p:cNvPr>
          <p:cNvCxnSpPr/>
          <p:nvPr/>
        </p:nvCxnSpPr>
        <p:spPr>
          <a:xfrm rot="10800000">
            <a:off x="6485634" y="5212900"/>
            <a:ext cx="1578866" cy="378991"/>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380ADFCF-8599-2084-CAED-BBAE0A774BEF}"/>
              </a:ext>
            </a:extLst>
          </p:cNvPr>
          <p:cNvCxnSpPr/>
          <p:nvPr/>
        </p:nvCxnSpPr>
        <p:spPr>
          <a:xfrm flipH="1">
            <a:off x="3935251" y="5212899"/>
            <a:ext cx="78279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Title 2">
            <a:extLst>
              <a:ext uri="{FF2B5EF4-FFF2-40B4-BE49-F238E27FC236}">
                <a16:creationId xmlns:a16="http://schemas.microsoft.com/office/drawing/2014/main" id="{0A650836-6AFC-A536-EA25-26ED16FAA6CC}"/>
              </a:ext>
            </a:extLst>
          </p:cNvPr>
          <p:cNvSpPr>
            <a:spLocks noGrp="1"/>
          </p:cNvSpPr>
          <p:nvPr>
            <p:ph type="title"/>
          </p:nvPr>
        </p:nvSpPr>
        <p:spPr>
          <a:xfrm>
            <a:off x="314879" y="-10891"/>
            <a:ext cx="9568685" cy="869725"/>
          </a:xfrm>
        </p:spPr>
        <p:txBody>
          <a:bodyPr anchor="b"/>
          <a:lstStyle/>
          <a:p>
            <a:r>
              <a:rPr lang="en-US" dirty="0"/>
              <a:t>Data Preparation – Data Flow</a:t>
            </a:r>
          </a:p>
        </p:txBody>
      </p:sp>
    </p:spTree>
    <p:extLst>
      <p:ext uri="{BB962C8B-B14F-4D97-AF65-F5344CB8AC3E}">
        <p14:creationId xmlns:p14="http://schemas.microsoft.com/office/powerpoint/2010/main" val="2161986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377AF6-2477-81EC-D1BC-43FD72DF18F6}"/>
              </a:ext>
            </a:extLst>
          </p:cNvPr>
          <p:cNvSpPr>
            <a:spLocks noGrp="1"/>
          </p:cNvSpPr>
          <p:nvPr>
            <p:ph type="title"/>
          </p:nvPr>
        </p:nvSpPr>
        <p:spPr>
          <a:xfrm>
            <a:off x="6303197" y="113016"/>
            <a:ext cx="5768940" cy="950360"/>
          </a:xfrm>
        </p:spPr>
        <p:txBody>
          <a:bodyPr anchor="b"/>
          <a:lstStyle/>
          <a:p>
            <a:r>
              <a:rPr lang="en-US" dirty="0"/>
              <a:t>Feature Extraction</a:t>
            </a:r>
          </a:p>
        </p:txBody>
      </p:sp>
      <p:sp>
        <p:nvSpPr>
          <p:cNvPr id="10" name="TextBox 9">
            <a:extLst>
              <a:ext uri="{FF2B5EF4-FFF2-40B4-BE49-F238E27FC236}">
                <a16:creationId xmlns:a16="http://schemas.microsoft.com/office/drawing/2014/main" id="{74563445-46B9-84C5-25E3-FF84965F0C3A}"/>
              </a:ext>
            </a:extLst>
          </p:cNvPr>
          <p:cNvSpPr txBox="1"/>
          <p:nvPr/>
        </p:nvSpPr>
        <p:spPr>
          <a:xfrm>
            <a:off x="339903" y="801048"/>
            <a:ext cx="11512195" cy="3337965"/>
          </a:xfrm>
          <a:prstGeom prst="rect">
            <a:avLst/>
          </a:prstGeom>
          <a:noFill/>
        </p:spPr>
        <p:txBody>
          <a:bodyPr wrap="square" rtlCol="0">
            <a:spAutoFit/>
          </a:bodyPr>
          <a:lstStyle/>
          <a:p>
            <a:pPr algn="l">
              <a:lnSpc>
                <a:spcPct val="200000"/>
              </a:lnSpc>
            </a:pPr>
            <a:r>
              <a:rPr lang="en-US" sz="1800" dirty="0">
                <a:latin typeface="Abadi" panose="020B0604020104020204" pitchFamily="34" charset="0"/>
              </a:rPr>
              <a:t>Feature extraction for Audio data using MFCC:</a:t>
            </a:r>
          </a:p>
          <a:p>
            <a:pPr marL="285750" indent="-285750" algn="l">
              <a:lnSpc>
                <a:spcPct val="200000"/>
              </a:lnSpc>
              <a:buFont typeface="Arial" panose="020B0604020202020204" pitchFamily="34" charset="0"/>
              <a:buChar char="•"/>
            </a:pPr>
            <a:r>
              <a:rPr lang="en-US" sz="1800" dirty="0">
                <a:latin typeface="Abadi" panose="020B0604020104020204" pitchFamily="34" charset="0"/>
              </a:rPr>
              <a:t>Extracting MFCCs involves several steps: Pre-emphasis, Frame Blocking, Fast Fourier Transform (FFT), Mel Filtering, Log Filter.</a:t>
            </a:r>
          </a:p>
          <a:p>
            <a:pPr marL="285750" indent="-285750" algn="l">
              <a:lnSpc>
                <a:spcPct val="200000"/>
              </a:lnSpc>
              <a:buFont typeface="Arial" panose="020B0604020202020204" pitchFamily="34" charset="0"/>
              <a:buChar char="•"/>
            </a:pPr>
            <a:r>
              <a:rPr lang="en-US" sz="1800" dirty="0">
                <a:latin typeface="Abadi" panose="020B0604020104020204" pitchFamily="34" charset="0"/>
              </a:rPr>
              <a:t>The resulting coefficients represent the compact features capturing the essential audio characteristics, which serve as valuable features.</a:t>
            </a:r>
          </a:p>
          <a:p>
            <a:pPr algn="l">
              <a:lnSpc>
                <a:spcPct val="200000"/>
              </a:lnSpc>
            </a:pPr>
            <a:endParaRPr lang="en-US" sz="1800" dirty="0">
              <a:latin typeface="Abadi" panose="020B0604020104020204" pitchFamily="34" charset="0"/>
            </a:endParaRPr>
          </a:p>
        </p:txBody>
      </p:sp>
      <p:sp>
        <p:nvSpPr>
          <p:cNvPr id="12" name="TextBox 11">
            <a:extLst>
              <a:ext uri="{FF2B5EF4-FFF2-40B4-BE49-F238E27FC236}">
                <a16:creationId xmlns:a16="http://schemas.microsoft.com/office/drawing/2014/main" id="{F308B3CE-C129-BDF9-76D9-B0A0AEFAB4A6}"/>
              </a:ext>
            </a:extLst>
          </p:cNvPr>
          <p:cNvSpPr txBox="1"/>
          <p:nvPr/>
        </p:nvSpPr>
        <p:spPr>
          <a:xfrm>
            <a:off x="339902" y="4009635"/>
            <a:ext cx="5495820" cy="1675972"/>
          </a:xfrm>
          <a:prstGeom prst="rect">
            <a:avLst/>
          </a:prstGeom>
          <a:noFill/>
        </p:spPr>
        <p:txBody>
          <a:bodyPr wrap="square" rtlCol="0">
            <a:spAutoFit/>
          </a:bodyPr>
          <a:lstStyle/>
          <a:p>
            <a:pPr algn="l">
              <a:lnSpc>
                <a:spcPct val="200000"/>
              </a:lnSpc>
            </a:pPr>
            <a:r>
              <a:rPr lang="en-US" sz="1800" dirty="0">
                <a:latin typeface="Abadi" panose="020B0604020104020204" pitchFamily="34" charset="0"/>
              </a:rPr>
              <a:t>Feature extraction for Image data:</a:t>
            </a:r>
          </a:p>
          <a:p>
            <a:pPr marL="285750" indent="-285750" algn="l">
              <a:lnSpc>
                <a:spcPct val="200000"/>
              </a:lnSpc>
              <a:buFont typeface="Arial" panose="020B0604020202020204" pitchFamily="34" charset="0"/>
              <a:buChar char="•"/>
            </a:pPr>
            <a:r>
              <a:rPr lang="en-US" sz="1800" dirty="0">
                <a:latin typeface="Abadi" panose="020B0604020104020204" pitchFamily="34" charset="0"/>
              </a:rPr>
              <a:t>A pre-trained CNN (Inception V3) is used to extract the features from the preprocessed images.</a:t>
            </a:r>
          </a:p>
        </p:txBody>
      </p:sp>
      <p:pic>
        <p:nvPicPr>
          <p:cNvPr id="13" name="Picture 12">
            <a:extLst>
              <a:ext uri="{FF2B5EF4-FFF2-40B4-BE49-F238E27FC236}">
                <a16:creationId xmlns:a16="http://schemas.microsoft.com/office/drawing/2014/main" id="{46D159D2-FCF2-54D8-4347-C8451FB0964A}"/>
              </a:ext>
            </a:extLst>
          </p:cNvPr>
          <p:cNvPicPr>
            <a:picLocks noChangeAspect="1"/>
          </p:cNvPicPr>
          <p:nvPr/>
        </p:nvPicPr>
        <p:blipFill>
          <a:blip r:embed="rId3"/>
          <a:stretch>
            <a:fillRect/>
          </a:stretch>
        </p:blipFill>
        <p:spPr>
          <a:xfrm>
            <a:off x="6540091" y="4009635"/>
            <a:ext cx="4892473" cy="2565930"/>
          </a:xfrm>
          <a:prstGeom prst="rect">
            <a:avLst/>
          </a:prstGeom>
        </p:spPr>
      </p:pic>
    </p:spTree>
    <p:extLst>
      <p:ext uri="{BB962C8B-B14F-4D97-AF65-F5344CB8AC3E}">
        <p14:creationId xmlns:p14="http://schemas.microsoft.com/office/powerpoint/2010/main" val="471642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E80CD-CF48-CD62-6B1F-8BB4FA99850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C9A1877-3DFE-ECF0-07FF-C11733CAE6AA}"/>
              </a:ext>
            </a:extLst>
          </p:cNvPr>
          <p:cNvSpPr>
            <a:spLocks noGrp="1"/>
          </p:cNvSpPr>
          <p:nvPr>
            <p:ph type="title"/>
          </p:nvPr>
        </p:nvSpPr>
        <p:spPr>
          <a:xfrm>
            <a:off x="7826887" y="315140"/>
            <a:ext cx="4344828" cy="1664415"/>
          </a:xfrm>
        </p:spPr>
        <p:txBody>
          <a:bodyPr anchor="b"/>
          <a:lstStyle/>
          <a:p>
            <a:r>
              <a:rPr lang="en-US" dirty="0"/>
              <a:t>Data Preparation: Audio</a:t>
            </a:r>
          </a:p>
        </p:txBody>
      </p:sp>
      <p:sp>
        <p:nvSpPr>
          <p:cNvPr id="11" name="Content Placeholder 10">
            <a:extLst>
              <a:ext uri="{FF2B5EF4-FFF2-40B4-BE49-F238E27FC236}">
                <a16:creationId xmlns:a16="http://schemas.microsoft.com/office/drawing/2014/main" id="{08476F44-7CE8-2B04-914E-63B3E80C88AE}"/>
              </a:ext>
            </a:extLst>
          </p:cNvPr>
          <p:cNvSpPr>
            <a:spLocks noGrp="1"/>
          </p:cNvSpPr>
          <p:nvPr>
            <p:ph idx="10"/>
          </p:nvPr>
        </p:nvSpPr>
        <p:spPr>
          <a:xfrm>
            <a:off x="289433" y="392268"/>
            <a:ext cx="6712404" cy="1587288"/>
          </a:xfrm>
        </p:spPr>
        <p:txBody>
          <a:bodyPr/>
          <a:lstStyle/>
          <a:p>
            <a:pPr marL="342900" indent="-342900">
              <a:buFont typeface="Arial" panose="020B0604020202020204" pitchFamily="34" charset="0"/>
              <a:buChar char="•"/>
            </a:pPr>
            <a:r>
              <a:rPr lang="en-US" cap="none" dirty="0">
                <a:latin typeface="Abadi" panose="020B0604020104020204" pitchFamily="34" charset="0"/>
              </a:rPr>
              <a:t>The dataset is split into 60:20:20 ratio for training, validation and testing.</a:t>
            </a:r>
          </a:p>
          <a:p>
            <a:pPr marL="342900" indent="-342900">
              <a:buFont typeface="Arial" panose="020B0604020202020204" pitchFamily="34" charset="0"/>
              <a:buChar char="•"/>
            </a:pPr>
            <a:r>
              <a:rPr lang="en-US" cap="none" dirty="0">
                <a:latin typeface="Abadi" panose="020B0604020104020204" pitchFamily="34" charset="0"/>
              </a:rPr>
              <a:t>The number of data points in train, validation and test sets :</a:t>
            </a:r>
          </a:p>
        </p:txBody>
      </p:sp>
      <p:pic>
        <p:nvPicPr>
          <p:cNvPr id="2" name="Picture 1">
            <a:extLst>
              <a:ext uri="{FF2B5EF4-FFF2-40B4-BE49-F238E27FC236}">
                <a16:creationId xmlns:a16="http://schemas.microsoft.com/office/drawing/2014/main" id="{F03910F2-0156-8A69-3455-94FD4E51E9AB}"/>
              </a:ext>
            </a:extLst>
          </p:cNvPr>
          <p:cNvPicPr>
            <a:picLocks noChangeAspect="1"/>
          </p:cNvPicPr>
          <p:nvPr/>
        </p:nvPicPr>
        <p:blipFill>
          <a:blip r:embed="rId3"/>
          <a:stretch>
            <a:fillRect/>
          </a:stretch>
        </p:blipFill>
        <p:spPr>
          <a:xfrm>
            <a:off x="7826887" y="2504277"/>
            <a:ext cx="3785982" cy="3188886"/>
          </a:xfrm>
          <a:prstGeom prst="rect">
            <a:avLst/>
          </a:prstGeom>
        </p:spPr>
      </p:pic>
      <p:pic>
        <p:nvPicPr>
          <p:cNvPr id="4" name="Picture 3">
            <a:extLst>
              <a:ext uri="{FF2B5EF4-FFF2-40B4-BE49-F238E27FC236}">
                <a16:creationId xmlns:a16="http://schemas.microsoft.com/office/drawing/2014/main" id="{05561881-EFAA-0A41-C069-874DF6264EC2}"/>
              </a:ext>
            </a:extLst>
          </p:cNvPr>
          <p:cNvPicPr>
            <a:picLocks noChangeAspect="1"/>
          </p:cNvPicPr>
          <p:nvPr/>
        </p:nvPicPr>
        <p:blipFill>
          <a:blip r:embed="rId4"/>
          <a:stretch>
            <a:fillRect/>
          </a:stretch>
        </p:blipFill>
        <p:spPr>
          <a:xfrm>
            <a:off x="712765" y="2036756"/>
            <a:ext cx="5383235" cy="871804"/>
          </a:xfrm>
          <a:prstGeom prst="rect">
            <a:avLst/>
          </a:prstGeom>
        </p:spPr>
      </p:pic>
      <p:sp>
        <p:nvSpPr>
          <p:cNvPr id="5" name="Content Placeholder 10">
            <a:extLst>
              <a:ext uri="{FF2B5EF4-FFF2-40B4-BE49-F238E27FC236}">
                <a16:creationId xmlns:a16="http://schemas.microsoft.com/office/drawing/2014/main" id="{C75CE382-CEA2-295E-DC55-6F73BE7320A9}"/>
              </a:ext>
            </a:extLst>
          </p:cNvPr>
          <p:cNvSpPr txBox="1">
            <a:spLocks/>
          </p:cNvSpPr>
          <p:nvPr/>
        </p:nvSpPr>
        <p:spPr>
          <a:xfrm>
            <a:off x="289433" y="3169716"/>
            <a:ext cx="6712404" cy="158728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Courier New" panose="02070309020205020404" pitchFamily="49" charset="0"/>
              <a:buNone/>
              <a:defRPr sz="2400" b="0" kern="1200" cap="all"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cap="none" dirty="0">
                <a:latin typeface="Abadi" panose="020B0604020104020204" pitchFamily="34" charset="0"/>
              </a:rPr>
              <a:t>The class distribution after the split is as follows:</a:t>
            </a:r>
          </a:p>
        </p:txBody>
      </p:sp>
      <p:pic>
        <p:nvPicPr>
          <p:cNvPr id="6" name="Picture 5">
            <a:extLst>
              <a:ext uri="{FF2B5EF4-FFF2-40B4-BE49-F238E27FC236}">
                <a16:creationId xmlns:a16="http://schemas.microsoft.com/office/drawing/2014/main" id="{F92605FA-A644-EE85-13AC-1B4D9A6DAABE}"/>
              </a:ext>
            </a:extLst>
          </p:cNvPr>
          <p:cNvPicPr>
            <a:picLocks noChangeAspect="1"/>
          </p:cNvPicPr>
          <p:nvPr/>
        </p:nvPicPr>
        <p:blipFill>
          <a:blip r:embed="rId5"/>
          <a:stretch>
            <a:fillRect/>
          </a:stretch>
        </p:blipFill>
        <p:spPr>
          <a:xfrm>
            <a:off x="712765" y="4098720"/>
            <a:ext cx="2877561" cy="2591025"/>
          </a:xfrm>
          <a:prstGeom prst="rect">
            <a:avLst/>
          </a:prstGeom>
        </p:spPr>
      </p:pic>
    </p:spTree>
    <p:extLst>
      <p:ext uri="{BB962C8B-B14F-4D97-AF65-F5344CB8AC3E}">
        <p14:creationId xmlns:p14="http://schemas.microsoft.com/office/powerpoint/2010/main" val="4751050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6B4AB-5CD3-8AD2-1982-E51C9034D32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DEA879C-BE34-7F39-7DF3-51260381A87B}"/>
              </a:ext>
            </a:extLst>
          </p:cNvPr>
          <p:cNvSpPr>
            <a:spLocks noGrp="1"/>
          </p:cNvSpPr>
          <p:nvPr>
            <p:ph type="title"/>
          </p:nvPr>
        </p:nvSpPr>
        <p:spPr>
          <a:xfrm>
            <a:off x="7885415" y="315140"/>
            <a:ext cx="4286299" cy="1664415"/>
          </a:xfrm>
        </p:spPr>
        <p:txBody>
          <a:bodyPr anchor="b"/>
          <a:lstStyle/>
          <a:p>
            <a:r>
              <a:rPr lang="en-US" dirty="0"/>
              <a:t>Data Preparation: Image</a:t>
            </a:r>
          </a:p>
        </p:txBody>
      </p:sp>
      <p:sp>
        <p:nvSpPr>
          <p:cNvPr id="11" name="Content Placeholder 10">
            <a:extLst>
              <a:ext uri="{FF2B5EF4-FFF2-40B4-BE49-F238E27FC236}">
                <a16:creationId xmlns:a16="http://schemas.microsoft.com/office/drawing/2014/main" id="{EAB1F72B-B2B4-8E0A-29AA-9A30E215FAD0}"/>
              </a:ext>
            </a:extLst>
          </p:cNvPr>
          <p:cNvSpPr>
            <a:spLocks noGrp="1"/>
          </p:cNvSpPr>
          <p:nvPr>
            <p:ph idx="10"/>
          </p:nvPr>
        </p:nvSpPr>
        <p:spPr>
          <a:xfrm>
            <a:off x="165156" y="784790"/>
            <a:ext cx="6712404" cy="871804"/>
          </a:xfrm>
        </p:spPr>
        <p:txBody>
          <a:bodyPr/>
          <a:lstStyle/>
          <a:p>
            <a:pPr marL="342900" indent="-342900">
              <a:buFont typeface="Arial" panose="020B0604020202020204" pitchFamily="34" charset="0"/>
              <a:buChar char="•"/>
            </a:pPr>
            <a:r>
              <a:rPr lang="en-US" cap="none" dirty="0">
                <a:latin typeface="Abadi" panose="020B0604020104020204" pitchFamily="34" charset="0"/>
              </a:rPr>
              <a:t>The dataset is split into 60:20:20 ratio for training, validation and testing.</a:t>
            </a:r>
          </a:p>
        </p:txBody>
      </p:sp>
      <p:sp>
        <p:nvSpPr>
          <p:cNvPr id="5" name="Content Placeholder 10">
            <a:extLst>
              <a:ext uri="{FF2B5EF4-FFF2-40B4-BE49-F238E27FC236}">
                <a16:creationId xmlns:a16="http://schemas.microsoft.com/office/drawing/2014/main" id="{3696ED35-3A9C-CFFD-0C0E-EBD1C2F3343A}"/>
              </a:ext>
            </a:extLst>
          </p:cNvPr>
          <p:cNvSpPr txBox="1">
            <a:spLocks/>
          </p:cNvSpPr>
          <p:nvPr/>
        </p:nvSpPr>
        <p:spPr>
          <a:xfrm>
            <a:off x="289433" y="3169716"/>
            <a:ext cx="6712404" cy="158728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Courier New" panose="02070309020205020404" pitchFamily="49" charset="0"/>
              <a:buNone/>
              <a:defRPr sz="2400" b="0" kern="1200" cap="all"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cap="none" dirty="0">
                <a:latin typeface="Abadi" panose="020B0604020104020204" pitchFamily="34" charset="0"/>
              </a:rPr>
              <a:t>The class distribution after the split is as follows:</a:t>
            </a:r>
          </a:p>
        </p:txBody>
      </p:sp>
      <p:pic>
        <p:nvPicPr>
          <p:cNvPr id="8" name="Picture 7">
            <a:extLst>
              <a:ext uri="{FF2B5EF4-FFF2-40B4-BE49-F238E27FC236}">
                <a16:creationId xmlns:a16="http://schemas.microsoft.com/office/drawing/2014/main" id="{39CE3CF2-E84D-76F1-DEC9-467D08D489A1}"/>
              </a:ext>
            </a:extLst>
          </p:cNvPr>
          <p:cNvPicPr>
            <a:picLocks noChangeAspect="1"/>
          </p:cNvPicPr>
          <p:nvPr/>
        </p:nvPicPr>
        <p:blipFill>
          <a:blip r:embed="rId3"/>
          <a:stretch>
            <a:fillRect/>
          </a:stretch>
        </p:blipFill>
        <p:spPr>
          <a:xfrm>
            <a:off x="165156" y="2032253"/>
            <a:ext cx="9077391" cy="876306"/>
          </a:xfrm>
          <a:prstGeom prst="rect">
            <a:avLst/>
          </a:prstGeom>
        </p:spPr>
      </p:pic>
      <p:pic>
        <p:nvPicPr>
          <p:cNvPr id="10" name="Picture 9">
            <a:extLst>
              <a:ext uri="{FF2B5EF4-FFF2-40B4-BE49-F238E27FC236}">
                <a16:creationId xmlns:a16="http://schemas.microsoft.com/office/drawing/2014/main" id="{E05A346F-BAF2-EBD5-C3C8-011F084F6F30}"/>
              </a:ext>
            </a:extLst>
          </p:cNvPr>
          <p:cNvPicPr>
            <a:picLocks noChangeAspect="1"/>
          </p:cNvPicPr>
          <p:nvPr/>
        </p:nvPicPr>
        <p:blipFill>
          <a:blip r:embed="rId4"/>
          <a:stretch>
            <a:fillRect/>
          </a:stretch>
        </p:blipFill>
        <p:spPr>
          <a:xfrm>
            <a:off x="253095" y="4156020"/>
            <a:ext cx="3518356" cy="2309721"/>
          </a:xfrm>
          <a:prstGeom prst="rect">
            <a:avLst/>
          </a:prstGeom>
        </p:spPr>
      </p:pic>
      <p:pic>
        <p:nvPicPr>
          <p:cNvPr id="13" name="Picture 12">
            <a:extLst>
              <a:ext uri="{FF2B5EF4-FFF2-40B4-BE49-F238E27FC236}">
                <a16:creationId xmlns:a16="http://schemas.microsoft.com/office/drawing/2014/main" id="{6F1C7F61-F093-83AE-FA2E-21A167B6B806}"/>
              </a:ext>
            </a:extLst>
          </p:cNvPr>
          <p:cNvPicPr>
            <a:picLocks noChangeAspect="1"/>
          </p:cNvPicPr>
          <p:nvPr/>
        </p:nvPicPr>
        <p:blipFill>
          <a:blip r:embed="rId5"/>
          <a:stretch>
            <a:fillRect/>
          </a:stretch>
        </p:blipFill>
        <p:spPr>
          <a:xfrm>
            <a:off x="4336822" y="4156019"/>
            <a:ext cx="3518356" cy="2309721"/>
          </a:xfrm>
          <a:prstGeom prst="rect">
            <a:avLst/>
          </a:prstGeom>
        </p:spPr>
      </p:pic>
      <p:pic>
        <p:nvPicPr>
          <p:cNvPr id="15" name="Picture 14">
            <a:extLst>
              <a:ext uri="{FF2B5EF4-FFF2-40B4-BE49-F238E27FC236}">
                <a16:creationId xmlns:a16="http://schemas.microsoft.com/office/drawing/2014/main" id="{4BE93F2E-8173-31EF-9BFC-F56D68B24C58}"/>
              </a:ext>
            </a:extLst>
          </p:cNvPr>
          <p:cNvPicPr>
            <a:picLocks noChangeAspect="1"/>
          </p:cNvPicPr>
          <p:nvPr/>
        </p:nvPicPr>
        <p:blipFill>
          <a:blip r:embed="rId6"/>
          <a:stretch>
            <a:fillRect/>
          </a:stretch>
        </p:blipFill>
        <p:spPr>
          <a:xfrm>
            <a:off x="8420550" y="4156022"/>
            <a:ext cx="3482017" cy="2309721"/>
          </a:xfrm>
          <a:prstGeom prst="rect">
            <a:avLst/>
          </a:prstGeom>
        </p:spPr>
      </p:pic>
    </p:spTree>
    <p:extLst>
      <p:ext uri="{BB962C8B-B14F-4D97-AF65-F5344CB8AC3E}">
        <p14:creationId xmlns:p14="http://schemas.microsoft.com/office/powerpoint/2010/main" val="967396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46C7B-D29F-368C-FEEC-CDFA125F8E5C}"/>
              </a:ext>
            </a:extLst>
          </p:cNvPr>
          <p:cNvSpPr>
            <a:spLocks noGrp="1"/>
          </p:cNvSpPr>
          <p:nvPr>
            <p:ph type="title"/>
          </p:nvPr>
        </p:nvSpPr>
        <p:spPr>
          <a:xfrm>
            <a:off x="1001467" y="914400"/>
            <a:ext cx="5641848" cy="5029200"/>
          </a:xfrm>
        </p:spPr>
        <p:txBody>
          <a:bodyPr/>
          <a:lstStyle/>
          <a:p>
            <a:r>
              <a:rPr lang="en-US" b="1" dirty="0"/>
              <a:t>AGENDA</a:t>
            </a:r>
          </a:p>
        </p:txBody>
      </p:sp>
      <p:graphicFrame>
        <p:nvGraphicFramePr>
          <p:cNvPr id="6" name="Table 4">
            <a:extLst>
              <a:ext uri="{FF2B5EF4-FFF2-40B4-BE49-F238E27FC236}">
                <a16:creationId xmlns:a16="http://schemas.microsoft.com/office/drawing/2014/main" id="{0D6FB95E-6987-A57C-3663-3FD6F6FAC24E}"/>
              </a:ext>
            </a:extLst>
          </p:cNvPr>
          <p:cNvGraphicFramePr>
            <a:graphicFrameLocks noGrp="1"/>
          </p:cNvGraphicFramePr>
          <p:nvPr>
            <p:ph idx="1"/>
            <p:extLst>
              <p:ext uri="{D42A27DB-BD31-4B8C-83A1-F6EECF244321}">
                <p14:modId xmlns:p14="http://schemas.microsoft.com/office/powerpoint/2010/main" val="3046315913"/>
              </p:ext>
            </p:extLst>
          </p:nvPr>
        </p:nvGraphicFramePr>
        <p:xfrm>
          <a:off x="3824344" y="1164516"/>
          <a:ext cx="8114227" cy="4614818"/>
        </p:xfrm>
        <a:graphic>
          <a:graphicData uri="http://schemas.openxmlformats.org/drawingml/2006/table">
            <a:tbl>
              <a:tblPr firstRow="1" bandRow="1"/>
              <a:tblGrid>
                <a:gridCol w="8114227">
                  <a:extLst>
                    <a:ext uri="{9D8B030D-6E8A-4147-A177-3AD203B41FA5}">
                      <a16:colId xmlns:a16="http://schemas.microsoft.com/office/drawing/2014/main" val="1563570424"/>
                    </a:ext>
                  </a:extLst>
                </a:gridCol>
              </a:tblGrid>
              <a:tr h="782798">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0" dirty="0">
                          <a:latin typeface="+mn-lt"/>
                          <a:cs typeface="Gill Sans Light" panose="020B0302020104020203" pitchFamily="34" charset="-79"/>
                        </a:rPr>
                        <a:t>PROJECT INTRODUCTION</a:t>
                      </a:r>
                    </a:p>
                    <a:p>
                      <a:pPr algn="r"/>
                      <a:r>
                        <a:rPr lang="en-US" sz="2400" b="0" dirty="0">
                          <a:latin typeface="+mj-lt"/>
                        </a:rPr>
                        <a:t>3</a:t>
                      </a:r>
                    </a:p>
                  </a:txBody>
                  <a:tcPr>
                    <a:lnL w="12700" cmpd="sng">
                      <a:noFill/>
                      <a:prstDash val="solid"/>
                    </a:lnL>
                    <a:lnR w="12700" cmpd="sng">
                      <a:noFill/>
                      <a:prstDash val="solid"/>
                    </a:lnR>
                    <a:lnT w="12700" cmpd="sng">
                      <a:noFill/>
                      <a:prstDash val="soli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9471877"/>
                  </a:ext>
                </a:extLst>
              </a:tr>
              <a:tr h="979008">
                <a:tc>
                  <a:txBody>
                    <a:bodyPr/>
                    <a:lstStyle/>
                    <a:p>
                      <a:pPr algn="r"/>
                      <a:r>
                        <a:rPr lang="en-US" sz="2400" b="0" dirty="0"/>
                        <a:t>DATA ENGINEERING</a:t>
                      </a:r>
                    </a:p>
                    <a:p>
                      <a:pPr marL="0" algn="r" defTabSz="914400" rtl="0" eaLnBrk="1" latinLnBrk="0" hangingPunct="1"/>
                      <a:r>
                        <a:rPr lang="en-US" sz="2400" b="0" kern="1200" dirty="0">
                          <a:solidFill>
                            <a:schemeClr val="tx1"/>
                          </a:solidFill>
                          <a:latin typeface="+mj-lt"/>
                          <a:ea typeface="+mn-ea"/>
                          <a:cs typeface="+mn-cs"/>
                        </a:rPr>
                        <a:t>9</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6238222"/>
                  </a:ext>
                </a:extLst>
              </a:tr>
              <a:tr h="998987">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0" dirty="0">
                          <a:latin typeface="+mn-lt"/>
                          <a:cs typeface="Gill Sans Light" panose="020B0302020104020203" pitchFamily="34" charset="-79"/>
                        </a:rPr>
                        <a:t>MACHINE LEARNING MODELS AND COMPARISON</a:t>
                      </a:r>
                    </a:p>
                    <a:p>
                      <a:pPr marL="0" algn="r" defTabSz="914400" rtl="0" eaLnBrk="1" latinLnBrk="0" hangingPunct="1"/>
                      <a:r>
                        <a:rPr lang="en-US" sz="2400" b="0" kern="1200" dirty="0">
                          <a:solidFill>
                            <a:schemeClr val="tx1"/>
                          </a:solidFill>
                          <a:latin typeface="+mj-lt"/>
                          <a:ea typeface="+mn-ea"/>
                          <a:cs typeface="+mn-cs"/>
                        </a:rPr>
                        <a:t>5</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4452646"/>
                  </a:ext>
                </a:extLst>
              </a:tr>
              <a:tr h="959028">
                <a:tc>
                  <a:txBody>
                    <a:bodyPr/>
                    <a:lstStyle/>
                    <a:p>
                      <a:pPr algn="r"/>
                      <a:r>
                        <a:rPr lang="en-US" sz="2400" b="0" dirty="0"/>
                        <a:t>WEB SYSTEM DESIGN AND DEVELOPMENT</a:t>
                      </a:r>
                    </a:p>
                    <a:p>
                      <a:pPr marL="0" algn="r" defTabSz="914400" rtl="0" eaLnBrk="1" latinLnBrk="0" hangingPunct="1"/>
                      <a:r>
                        <a:rPr lang="en-US" sz="2400" b="0" kern="1200" dirty="0">
                          <a:solidFill>
                            <a:schemeClr val="tx1"/>
                          </a:solidFill>
                          <a:latin typeface="+mj-lt"/>
                          <a:ea typeface="+mn-ea"/>
                          <a:cs typeface="+mn-cs"/>
                        </a:rPr>
                        <a:t> 6</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0977400"/>
                  </a:ext>
                </a:extLst>
              </a:tr>
              <a:tr h="854835">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0" dirty="0">
                          <a:latin typeface="+mn-lt"/>
                          <a:cs typeface="Gill Sans Light" panose="020B0302020104020203" pitchFamily="34" charset="-79"/>
                        </a:rPr>
                        <a:t>SYSTEM DESIGN AND IMPLEMENTATION</a:t>
                      </a:r>
                    </a:p>
                    <a:p>
                      <a:pPr marL="0" algn="r" defTabSz="914400" rtl="0" eaLnBrk="1" latinLnBrk="0" hangingPunct="1"/>
                      <a:r>
                        <a:rPr lang="en-US" sz="2400" b="0" kern="1200" dirty="0">
                          <a:solidFill>
                            <a:schemeClr val="tx1"/>
                          </a:solidFill>
                          <a:latin typeface="+mj-lt"/>
                          <a:ea typeface="+mn-ea"/>
                          <a:cs typeface="+mn-cs"/>
                        </a:rPr>
                        <a:t>11</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056376589"/>
                  </a:ext>
                </a:extLst>
              </a:tr>
            </a:tbl>
          </a:graphicData>
        </a:graphic>
      </p:graphicFrame>
    </p:spTree>
    <p:extLst>
      <p:ext uri="{BB962C8B-B14F-4D97-AF65-F5344CB8AC3E}">
        <p14:creationId xmlns:p14="http://schemas.microsoft.com/office/powerpoint/2010/main" val="2894002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A7BE12AD-D808-BDE0-3EB8-5BC50B1D8474}"/>
              </a:ext>
            </a:extLst>
          </p:cNvPr>
          <p:cNvSpPr>
            <a:spLocks noGrp="1"/>
          </p:cNvSpPr>
          <p:nvPr>
            <p:ph type="title"/>
          </p:nvPr>
        </p:nvSpPr>
        <p:spPr>
          <a:xfrm>
            <a:off x="489631" y="313374"/>
            <a:ext cx="5234787" cy="687334"/>
          </a:xfrm>
        </p:spPr>
        <p:txBody>
          <a:bodyPr/>
          <a:lstStyle/>
          <a:p>
            <a:r>
              <a:rPr lang="en-US" sz="3600" dirty="0"/>
              <a:t>Data Analytics Results</a:t>
            </a:r>
          </a:p>
        </p:txBody>
      </p:sp>
      <p:graphicFrame>
        <p:nvGraphicFramePr>
          <p:cNvPr id="12" name="Table 11">
            <a:extLst>
              <a:ext uri="{FF2B5EF4-FFF2-40B4-BE49-F238E27FC236}">
                <a16:creationId xmlns:a16="http://schemas.microsoft.com/office/drawing/2014/main" id="{FCD3EB84-3F52-BB58-8AB4-43AE7CDC1417}"/>
              </a:ext>
            </a:extLst>
          </p:cNvPr>
          <p:cNvGraphicFramePr>
            <a:graphicFrameLocks noGrp="1"/>
          </p:cNvGraphicFramePr>
          <p:nvPr/>
        </p:nvGraphicFramePr>
        <p:xfrm>
          <a:off x="489631" y="1846383"/>
          <a:ext cx="6468804" cy="4644453"/>
        </p:xfrm>
        <a:graphic>
          <a:graphicData uri="http://schemas.openxmlformats.org/drawingml/2006/table">
            <a:tbl>
              <a:tblPr firstRow="1" firstCol="1" bandRow="1">
                <a:solidFill>
                  <a:schemeClr val="bg1">
                    <a:lumMod val="95000"/>
                  </a:schemeClr>
                </a:solidFill>
                <a:tableStyleId>{5C22544A-7EE6-4342-B048-85BDC9FD1C3A}</a:tableStyleId>
              </a:tblPr>
              <a:tblGrid>
                <a:gridCol w="1744550">
                  <a:extLst>
                    <a:ext uri="{9D8B030D-6E8A-4147-A177-3AD203B41FA5}">
                      <a16:colId xmlns:a16="http://schemas.microsoft.com/office/drawing/2014/main" val="1420042571"/>
                    </a:ext>
                  </a:extLst>
                </a:gridCol>
                <a:gridCol w="2138886">
                  <a:extLst>
                    <a:ext uri="{9D8B030D-6E8A-4147-A177-3AD203B41FA5}">
                      <a16:colId xmlns:a16="http://schemas.microsoft.com/office/drawing/2014/main" val="1554535213"/>
                    </a:ext>
                  </a:extLst>
                </a:gridCol>
                <a:gridCol w="2585368">
                  <a:extLst>
                    <a:ext uri="{9D8B030D-6E8A-4147-A177-3AD203B41FA5}">
                      <a16:colId xmlns:a16="http://schemas.microsoft.com/office/drawing/2014/main" val="898463360"/>
                    </a:ext>
                  </a:extLst>
                </a:gridCol>
              </a:tblGrid>
              <a:tr h="411009">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en-US" sz="1200" b="1" cap="none" spc="0" dirty="0">
                          <a:solidFill>
                            <a:schemeClr val="tx1"/>
                          </a:solidFill>
                          <a:effectLst/>
                          <a:latin typeface="Times New Roman" panose="02020603050405020304" pitchFamily="18" charset="0"/>
                          <a:cs typeface="Times New Roman" panose="02020603050405020304" pitchFamily="18" charset="0"/>
                        </a:rPr>
                        <a:t>Stage</a:t>
                      </a:r>
                      <a:endParaRPr lang="en-US" sz="1200" b="1"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en-US" sz="1200" b="1" cap="none" spc="0" dirty="0">
                          <a:solidFill>
                            <a:schemeClr val="tx1"/>
                          </a:solidFill>
                          <a:effectLst/>
                          <a:latin typeface="Times New Roman" panose="02020603050405020304" pitchFamily="18" charset="0"/>
                          <a:cs typeface="Times New Roman" panose="02020603050405020304" pitchFamily="18" charset="0"/>
                        </a:rPr>
                        <a:t>Dataset</a:t>
                      </a:r>
                      <a:endParaRPr lang="en-US" sz="1200" b="1"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en-US" sz="1200" b="1" cap="none" spc="0" dirty="0">
                          <a:solidFill>
                            <a:schemeClr val="tx1"/>
                          </a:solidFill>
                          <a:effectLst/>
                          <a:latin typeface="Times New Roman" panose="02020603050405020304" pitchFamily="18" charset="0"/>
                          <a:cs typeface="Times New Roman" panose="02020603050405020304" pitchFamily="18" charset="0"/>
                        </a:rPr>
                        <a:t>Statistics</a:t>
                      </a:r>
                      <a:endParaRPr lang="en-US" sz="1200" b="1"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08949822"/>
                  </a:ext>
                </a:extLst>
              </a:tr>
              <a:tr h="411009">
                <a:tc rowSpan="3">
                  <a:txBody>
                    <a:bodyPr/>
                    <a:lstStyle/>
                    <a:p>
                      <a:pPr marL="0" marR="0" lvl="0" algn="ctr">
                        <a:lnSpc>
                          <a:spcPct val="200000"/>
                        </a:lnSpc>
                        <a:spcBef>
                          <a:spcPts val="0"/>
                        </a:spcBef>
                        <a:spcAft>
                          <a:spcPts val="0"/>
                        </a:spcAft>
                      </a:pPr>
                      <a:r>
                        <a:rPr lang="en-US" sz="1200" b="1" cap="none" spc="0" dirty="0">
                          <a:solidFill>
                            <a:schemeClr val="tx1"/>
                          </a:solidFill>
                          <a:effectLst/>
                          <a:latin typeface="Times New Roman" panose="02020603050405020304" pitchFamily="18" charset="0"/>
                          <a:cs typeface="Times New Roman" panose="02020603050405020304" pitchFamily="18" charset="0"/>
                        </a:rPr>
                        <a:t>Pre-Processing</a:t>
                      </a:r>
                      <a:endParaRPr lang="en-US" sz="1200" b="1"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algn="ctr">
                        <a:lnSpc>
                          <a:spcPct val="200000"/>
                        </a:lnSpc>
                        <a:spcBef>
                          <a:spcPts val="0"/>
                        </a:spcBef>
                        <a:spcAft>
                          <a:spcPts val="0"/>
                        </a:spcAft>
                      </a:pPr>
                      <a:r>
                        <a:rPr lang="en-US" sz="1200" b="0" cap="none" spc="0" dirty="0">
                          <a:solidFill>
                            <a:schemeClr val="tx1"/>
                          </a:solidFill>
                          <a:effectLst/>
                          <a:latin typeface="Times New Roman" panose="02020603050405020304" pitchFamily="18" charset="0"/>
                          <a:cs typeface="Times New Roman" panose="02020603050405020304" pitchFamily="18" charset="0"/>
                        </a:rPr>
                        <a:t>Pneumonia</a:t>
                      </a:r>
                      <a:endParaRPr lang="en-US" sz="1200" b="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solidFill>
                      <a:schemeClr val="bg1">
                        <a:lumMod val="95000"/>
                      </a:schemeClr>
                    </a:solidFill>
                  </a:tcPr>
                </a:tc>
                <a:tc>
                  <a:txBody>
                    <a:bodyPr/>
                    <a:lstStyle/>
                    <a:p>
                      <a:pPr marL="0" marR="0" lvl="0" algn="ctr">
                        <a:lnSpc>
                          <a:spcPct val="200000"/>
                        </a:lnSpc>
                        <a:spcBef>
                          <a:spcPts val="0"/>
                        </a:spcBef>
                        <a:spcAft>
                          <a:spcPts val="0"/>
                        </a:spcAft>
                      </a:pPr>
                      <a:r>
                        <a:rPr lang="en-US" sz="1200" b="0" cap="none" spc="0" dirty="0">
                          <a:solidFill>
                            <a:schemeClr val="tx1"/>
                          </a:solidFill>
                          <a:effectLst/>
                          <a:latin typeface="Times New Roman" panose="02020603050405020304" pitchFamily="18" charset="0"/>
                          <a:cs typeface="Times New Roman" panose="02020603050405020304" pitchFamily="18" charset="0"/>
                        </a:rPr>
                        <a:t>800 samples, 100 MB</a:t>
                      </a:r>
                      <a:endParaRPr lang="en-US" sz="1200" b="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8100" cmpd="sng">
                      <a:noFill/>
                    </a:lnB>
                    <a:solidFill>
                      <a:schemeClr val="bg1">
                        <a:lumMod val="95000"/>
                      </a:schemeClr>
                    </a:solidFill>
                  </a:tcPr>
                </a:tc>
                <a:extLst>
                  <a:ext uri="{0D108BD9-81ED-4DB2-BD59-A6C34878D82A}">
                    <a16:rowId xmlns:a16="http://schemas.microsoft.com/office/drawing/2014/main" val="1442781012"/>
                  </a:ext>
                </a:extLst>
              </a:tr>
              <a:tr h="411009">
                <a:tc vMerge="1">
                  <a:txBody>
                    <a:bodyPr/>
                    <a:lstStyle/>
                    <a:p>
                      <a:endParaRPr lang="en-US"/>
                    </a:p>
                  </a:txBody>
                  <a:tcPr/>
                </a:tc>
                <a:tc>
                  <a:txBody>
                    <a:bodyPr/>
                    <a:lstStyle/>
                    <a:p>
                      <a:pPr marL="0" marR="0" lvl="0" algn="ctr">
                        <a:lnSpc>
                          <a:spcPct val="200000"/>
                        </a:lnSpc>
                        <a:spcBef>
                          <a:spcPts val="0"/>
                        </a:spcBef>
                        <a:spcAft>
                          <a:spcPts val="0"/>
                        </a:spcAft>
                      </a:pPr>
                      <a:r>
                        <a:rPr lang="en-US" sz="1200" cap="none" spc="0" dirty="0">
                          <a:solidFill>
                            <a:schemeClr val="tx1"/>
                          </a:solidFill>
                          <a:effectLst/>
                          <a:latin typeface="Times New Roman" panose="02020603050405020304" pitchFamily="18" charset="0"/>
                          <a:cs typeface="Times New Roman" panose="02020603050405020304" pitchFamily="18" charset="0"/>
                        </a:rPr>
                        <a:t>PRRS</a:t>
                      </a:r>
                      <a:endParaRPr lang="en-US" sz="12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9525" cap="flat" cmpd="sng" algn="ctr">
                      <a:noFill/>
                      <a:prstDash val="solid"/>
                    </a:lnB>
                    <a:solidFill>
                      <a:schemeClr val="bg1">
                        <a:lumMod val="95000"/>
                      </a:schemeClr>
                    </a:solidFill>
                  </a:tcPr>
                </a:tc>
                <a:tc>
                  <a:txBody>
                    <a:bodyPr/>
                    <a:lstStyle/>
                    <a:p>
                      <a:pPr marL="0" marR="0" lvl="0" algn="ctr">
                        <a:lnSpc>
                          <a:spcPct val="200000"/>
                        </a:lnSpc>
                        <a:spcBef>
                          <a:spcPts val="0"/>
                        </a:spcBef>
                        <a:spcAft>
                          <a:spcPts val="0"/>
                        </a:spcAft>
                      </a:pPr>
                      <a:r>
                        <a:rPr lang="en-US" sz="1200" cap="none" spc="0" dirty="0">
                          <a:solidFill>
                            <a:schemeClr val="tx1"/>
                          </a:solidFill>
                          <a:effectLst/>
                          <a:latin typeface="Times New Roman" panose="02020603050405020304" pitchFamily="18" charset="0"/>
                          <a:cs typeface="Times New Roman" panose="02020603050405020304" pitchFamily="18" charset="0"/>
                        </a:rPr>
                        <a:t>136 samples, 8.21 MB</a:t>
                      </a:r>
                      <a:endParaRPr lang="en-US" sz="12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mpd="sng">
                      <a:noFill/>
                      <a:prstDash val="solid"/>
                    </a:lnR>
                    <a:lnT w="38100" cmpd="sng">
                      <a:noFill/>
                    </a:lnT>
                    <a:lnB w="9525" cap="flat" cmpd="sng" algn="ctr">
                      <a:noFill/>
                      <a:prstDash val="solid"/>
                    </a:lnB>
                    <a:solidFill>
                      <a:schemeClr val="bg1">
                        <a:lumMod val="95000"/>
                      </a:schemeClr>
                    </a:solidFill>
                  </a:tcPr>
                </a:tc>
                <a:extLst>
                  <a:ext uri="{0D108BD9-81ED-4DB2-BD59-A6C34878D82A}">
                    <a16:rowId xmlns:a16="http://schemas.microsoft.com/office/drawing/2014/main" val="4256269593"/>
                  </a:ext>
                </a:extLst>
              </a:tr>
              <a:tr h="411009">
                <a:tc vMerge="1">
                  <a:txBody>
                    <a:bodyPr/>
                    <a:lstStyle/>
                    <a:p>
                      <a:endParaRPr lang="en-US"/>
                    </a:p>
                  </a:txBody>
                  <a:tcPr/>
                </a:tc>
                <a:tc>
                  <a:txBody>
                    <a:bodyPr/>
                    <a:lstStyle/>
                    <a:p>
                      <a:pPr marL="0" marR="0" lvl="0" algn="ctr">
                        <a:lnSpc>
                          <a:spcPct val="200000"/>
                        </a:lnSpc>
                        <a:spcBef>
                          <a:spcPts val="0"/>
                        </a:spcBef>
                        <a:spcAft>
                          <a:spcPts val="0"/>
                        </a:spcAft>
                      </a:pPr>
                      <a:r>
                        <a:rPr lang="en-US" sz="1200" cap="none" spc="0" dirty="0">
                          <a:solidFill>
                            <a:schemeClr val="tx1"/>
                          </a:solidFill>
                          <a:effectLst/>
                          <a:latin typeface="Times New Roman" panose="02020603050405020304" pitchFamily="18" charset="0"/>
                          <a:cs typeface="Times New Roman" panose="02020603050405020304" pitchFamily="18" charset="0"/>
                        </a:rPr>
                        <a:t>African Swine Fever</a:t>
                      </a:r>
                      <a:endParaRPr lang="en-US" sz="12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algn="ctr">
                        <a:lnSpc>
                          <a:spcPct val="200000"/>
                        </a:lnSpc>
                        <a:spcBef>
                          <a:spcPts val="0"/>
                        </a:spcBef>
                        <a:spcAft>
                          <a:spcPts val="0"/>
                        </a:spcAft>
                      </a:pPr>
                      <a:r>
                        <a:rPr lang="en-US" sz="1200" cap="none" spc="0" dirty="0">
                          <a:solidFill>
                            <a:schemeClr val="tx1"/>
                          </a:solidFill>
                          <a:effectLst/>
                          <a:latin typeface="Times New Roman" panose="02020603050405020304" pitchFamily="18" charset="0"/>
                          <a:cs typeface="Times New Roman" panose="02020603050405020304" pitchFamily="18" charset="0"/>
                        </a:rPr>
                        <a:t>144 samples, 11 MB</a:t>
                      </a:r>
                      <a:endParaRPr lang="en-US" sz="12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mpd="sng">
                      <a:noFill/>
                      <a:prstDash val="solid"/>
                    </a:lnR>
                    <a:lnT w="9525" cap="flat" cmpd="sng" algn="ctr">
                      <a:noFill/>
                      <a:prstDash val="soli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459137052"/>
                  </a:ext>
                </a:extLst>
              </a:tr>
              <a:tr h="411009">
                <a:tc>
                  <a:txBody>
                    <a:bodyPr/>
                    <a:lstStyle/>
                    <a:p>
                      <a:pPr marL="0" marR="0" lvl="0" algn="ctr">
                        <a:lnSpc>
                          <a:spcPct val="200000"/>
                        </a:lnSpc>
                        <a:spcBef>
                          <a:spcPts val="0"/>
                        </a:spcBef>
                        <a:spcAft>
                          <a:spcPts val="0"/>
                        </a:spcAft>
                      </a:pPr>
                      <a:r>
                        <a:rPr lang="en-US" sz="1200" b="1" cap="none" spc="0" dirty="0">
                          <a:solidFill>
                            <a:schemeClr val="tx1"/>
                          </a:solidFill>
                          <a:effectLst/>
                          <a:latin typeface="Times New Roman" panose="02020603050405020304" pitchFamily="18" charset="0"/>
                          <a:cs typeface="Times New Roman" panose="02020603050405020304" pitchFamily="18" charset="0"/>
                        </a:rPr>
                        <a:t>End of pre-processing</a:t>
                      </a:r>
                      <a:endParaRPr lang="en-US" sz="1200" b="1"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lnL w="12700" cap="flat" cmpd="sng" algn="ctr">
                      <a:solidFill>
                        <a:schemeClr val="accent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algn="ctr">
                        <a:lnSpc>
                          <a:spcPct val="200000"/>
                        </a:lnSpc>
                        <a:spcBef>
                          <a:spcPts val="0"/>
                        </a:spcBef>
                        <a:spcAft>
                          <a:spcPts val="0"/>
                        </a:spcAft>
                      </a:pPr>
                      <a:r>
                        <a:rPr lang="en-US" sz="1200" cap="none" spc="0" dirty="0">
                          <a:solidFill>
                            <a:schemeClr val="tx1"/>
                          </a:solidFill>
                          <a:effectLst/>
                          <a:latin typeface="Times New Roman" panose="02020603050405020304" pitchFamily="18" charset="0"/>
                          <a:cs typeface="Times New Roman" panose="02020603050405020304" pitchFamily="18" charset="0"/>
                        </a:rPr>
                        <a:t>Processed audio dataset</a:t>
                      </a:r>
                      <a:endParaRPr lang="en-US" sz="12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algn="ctr">
                        <a:lnSpc>
                          <a:spcPct val="200000"/>
                        </a:lnSpc>
                        <a:spcBef>
                          <a:spcPts val="0"/>
                        </a:spcBef>
                        <a:spcAft>
                          <a:spcPts val="0"/>
                        </a:spcAft>
                      </a:pPr>
                      <a:r>
                        <a:rPr lang="en-US" sz="1200" cap="none" spc="0" dirty="0">
                          <a:solidFill>
                            <a:schemeClr val="tx1"/>
                          </a:solidFill>
                          <a:effectLst/>
                          <a:latin typeface="Times New Roman" panose="02020603050405020304" pitchFamily="18" charset="0"/>
                          <a:cs typeface="Times New Roman" panose="02020603050405020304" pitchFamily="18" charset="0"/>
                        </a:rPr>
                        <a:t>1080 samples, 119 MB</a:t>
                      </a:r>
                      <a:endParaRPr lang="en-US" sz="12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05387665"/>
                  </a:ext>
                </a:extLst>
              </a:tr>
              <a:tr h="411009">
                <a:tc rowSpan="3">
                  <a:txBody>
                    <a:bodyPr/>
                    <a:lstStyle/>
                    <a:p>
                      <a:pPr marL="0" marR="0" lvl="0" algn="ctr">
                        <a:lnSpc>
                          <a:spcPct val="200000"/>
                        </a:lnSpc>
                        <a:spcBef>
                          <a:spcPts val="0"/>
                        </a:spcBef>
                        <a:spcAft>
                          <a:spcPts val="0"/>
                        </a:spcAft>
                      </a:pPr>
                      <a:r>
                        <a:rPr lang="en-US" sz="1200" b="1" cap="none" spc="0" dirty="0">
                          <a:solidFill>
                            <a:schemeClr val="tx1"/>
                          </a:solidFill>
                          <a:effectLst/>
                          <a:latin typeface="Times New Roman" panose="02020603050405020304" pitchFamily="18" charset="0"/>
                          <a:cs typeface="Times New Roman" panose="02020603050405020304" pitchFamily="18" charset="0"/>
                        </a:rPr>
                        <a:t>Data Transformation</a:t>
                      </a:r>
                      <a:endParaRPr lang="en-US" sz="1200" b="1"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accent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algn="ctr">
                        <a:lnSpc>
                          <a:spcPct val="200000"/>
                        </a:lnSpc>
                        <a:spcBef>
                          <a:spcPts val="0"/>
                        </a:spcBef>
                        <a:spcAft>
                          <a:spcPts val="0"/>
                        </a:spcAft>
                      </a:pPr>
                      <a:r>
                        <a:rPr lang="en-US" sz="1200" cap="none" spc="0" dirty="0">
                          <a:solidFill>
                            <a:schemeClr val="tx1"/>
                          </a:solidFill>
                          <a:effectLst/>
                          <a:latin typeface="Times New Roman" panose="02020603050405020304" pitchFamily="18" charset="0"/>
                          <a:cs typeface="Times New Roman" panose="02020603050405020304" pitchFamily="18" charset="0"/>
                        </a:rPr>
                        <a:t>Class label dataset</a:t>
                      </a:r>
                      <a:endParaRPr lang="en-US" sz="12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prstDash val="solid"/>
                    </a:lnB>
                    <a:solidFill>
                      <a:schemeClr val="bg1">
                        <a:lumMod val="85000"/>
                      </a:schemeClr>
                    </a:solidFill>
                  </a:tcPr>
                </a:tc>
                <a:tc>
                  <a:txBody>
                    <a:bodyPr/>
                    <a:lstStyle/>
                    <a:p>
                      <a:pPr marL="0" marR="0" lvl="0" algn="ctr">
                        <a:lnSpc>
                          <a:spcPct val="200000"/>
                        </a:lnSpc>
                        <a:spcBef>
                          <a:spcPts val="0"/>
                        </a:spcBef>
                        <a:spcAft>
                          <a:spcPts val="0"/>
                        </a:spcAft>
                      </a:pPr>
                      <a:r>
                        <a:rPr lang="en-US" sz="1200" cap="none" spc="0" dirty="0">
                          <a:solidFill>
                            <a:schemeClr val="tx1"/>
                          </a:solidFill>
                          <a:effectLst/>
                          <a:latin typeface="Times New Roman" panose="02020603050405020304" pitchFamily="18" charset="0"/>
                          <a:cs typeface="Times New Roman" panose="02020603050405020304" pitchFamily="18" charset="0"/>
                        </a:rPr>
                        <a:t>976 rows x 2 columns</a:t>
                      </a:r>
                      <a:endParaRPr lang="en-US" sz="12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mpd="sng">
                      <a:noFill/>
                      <a:prstDash val="solid"/>
                    </a:lnB>
                    <a:solidFill>
                      <a:schemeClr val="bg1">
                        <a:lumMod val="85000"/>
                      </a:schemeClr>
                    </a:solidFill>
                  </a:tcPr>
                </a:tc>
                <a:extLst>
                  <a:ext uri="{0D108BD9-81ED-4DB2-BD59-A6C34878D82A}">
                    <a16:rowId xmlns:a16="http://schemas.microsoft.com/office/drawing/2014/main" val="4027020224"/>
                  </a:ext>
                </a:extLst>
              </a:tr>
              <a:tr h="411009">
                <a:tc vMerge="1">
                  <a:txBody>
                    <a:bodyPr/>
                    <a:lstStyle/>
                    <a:p>
                      <a:endParaRPr lang="en-US"/>
                    </a:p>
                  </a:txBody>
                  <a:tcPr/>
                </a:tc>
                <a:tc>
                  <a:txBody>
                    <a:bodyPr/>
                    <a:lstStyle/>
                    <a:p>
                      <a:pPr marL="0" marR="0" lvl="0" algn="ctr">
                        <a:lnSpc>
                          <a:spcPct val="200000"/>
                        </a:lnSpc>
                        <a:spcBef>
                          <a:spcPts val="0"/>
                        </a:spcBef>
                        <a:spcAft>
                          <a:spcPts val="0"/>
                        </a:spcAft>
                      </a:pPr>
                      <a:r>
                        <a:rPr lang="en-US" sz="1200" cap="none" spc="0">
                          <a:solidFill>
                            <a:schemeClr val="tx1"/>
                          </a:solidFill>
                          <a:effectLst/>
                          <a:latin typeface="Times New Roman" panose="02020603050405020304" pitchFamily="18" charset="0"/>
                          <a:cs typeface="Times New Roman" panose="02020603050405020304" pitchFamily="18" charset="0"/>
                        </a:rPr>
                        <a:t>MFCC feature dataset</a:t>
                      </a:r>
                      <a:endParaRPr lang="en-US" sz="12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prstDash val="solid"/>
                    </a:lnT>
                    <a:lnB w="9525" cap="flat" cmpd="sng" algn="ctr">
                      <a:noFill/>
                      <a:prstDash val="solid"/>
                    </a:lnB>
                    <a:solidFill>
                      <a:schemeClr val="bg1">
                        <a:lumMod val="95000"/>
                      </a:schemeClr>
                    </a:solidFill>
                  </a:tcPr>
                </a:tc>
                <a:tc>
                  <a:txBody>
                    <a:bodyPr/>
                    <a:lstStyle/>
                    <a:p>
                      <a:pPr marL="0" marR="0" lvl="0" algn="ctr">
                        <a:lnSpc>
                          <a:spcPct val="200000"/>
                        </a:lnSpc>
                        <a:spcBef>
                          <a:spcPts val="0"/>
                        </a:spcBef>
                        <a:spcAft>
                          <a:spcPts val="0"/>
                        </a:spcAft>
                      </a:pPr>
                      <a:r>
                        <a:rPr lang="en-US" sz="1200" cap="none" spc="0" dirty="0">
                          <a:solidFill>
                            <a:schemeClr val="tx1"/>
                          </a:solidFill>
                          <a:effectLst/>
                          <a:latin typeface="Times New Roman" panose="02020603050405020304" pitchFamily="18" charset="0"/>
                          <a:cs typeface="Times New Roman" panose="02020603050405020304" pitchFamily="18" charset="0"/>
                        </a:rPr>
                        <a:t>1080 rows x 2 columns</a:t>
                      </a:r>
                      <a:endParaRPr lang="en-US" sz="12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3140572452"/>
                  </a:ext>
                </a:extLst>
              </a:tr>
              <a:tr h="411009">
                <a:tc vMerge="1">
                  <a:txBody>
                    <a:bodyPr/>
                    <a:lstStyle/>
                    <a:p>
                      <a:endParaRPr lang="en-US"/>
                    </a:p>
                  </a:txBody>
                  <a:tcPr/>
                </a:tc>
                <a:tc>
                  <a:txBody>
                    <a:bodyPr/>
                    <a:lstStyle/>
                    <a:p>
                      <a:pPr marL="0" marR="0" lvl="0" algn="ctr">
                        <a:lnSpc>
                          <a:spcPct val="200000"/>
                        </a:lnSpc>
                        <a:spcBef>
                          <a:spcPts val="0"/>
                        </a:spcBef>
                        <a:spcAft>
                          <a:spcPts val="0"/>
                        </a:spcAft>
                      </a:pPr>
                      <a:r>
                        <a:rPr lang="en-US" sz="1200" cap="none" spc="0" dirty="0">
                          <a:solidFill>
                            <a:schemeClr val="tx1"/>
                          </a:solidFill>
                          <a:effectLst/>
                          <a:latin typeface="Times New Roman" panose="02020603050405020304" pitchFamily="18" charset="0"/>
                          <a:cs typeface="Times New Roman" panose="02020603050405020304" pitchFamily="18" charset="0"/>
                        </a:rPr>
                        <a:t>Padded dataset</a:t>
                      </a:r>
                      <a:endParaRPr lang="en-US" sz="12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algn="ctr">
                        <a:lnSpc>
                          <a:spcPct val="200000"/>
                        </a:lnSpc>
                        <a:spcBef>
                          <a:spcPts val="0"/>
                        </a:spcBef>
                        <a:spcAft>
                          <a:spcPts val="0"/>
                        </a:spcAft>
                      </a:pPr>
                      <a:r>
                        <a:rPr lang="en-US" sz="1200" cap="none" spc="0" dirty="0">
                          <a:solidFill>
                            <a:schemeClr val="tx1"/>
                          </a:solidFill>
                          <a:effectLst/>
                          <a:latin typeface="Times New Roman" panose="02020603050405020304" pitchFamily="18" charset="0"/>
                          <a:cs typeface="Times New Roman" panose="02020603050405020304" pitchFamily="18" charset="0"/>
                        </a:rPr>
                        <a:t>1080 rows x 3980 columns</a:t>
                      </a:r>
                      <a:endParaRPr lang="en-US" sz="12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mpd="sng">
                      <a:noFill/>
                      <a:prstDash val="solid"/>
                    </a:lnR>
                    <a:lnT w="9525" cap="flat" cmpd="sng" algn="ctr">
                      <a:noFill/>
                      <a:prstDash val="soli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932837033"/>
                  </a:ext>
                </a:extLst>
              </a:tr>
              <a:tr h="411009">
                <a:tc rowSpan="3">
                  <a:txBody>
                    <a:bodyPr/>
                    <a:lstStyle/>
                    <a:p>
                      <a:pPr marL="0" marR="0" lvl="0" algn="ctr">
                        <a:lnSpc>
                          <a:spcPct val="200000"/>
                        </a:lnSpc>
                        <a:spcBef>
                          <a:spcPts val="0"/>
                        </a:spcBef>
                        <a:spcAft>
                          <a:spcPts val="0"/>
                        </a:spcAft>
                      </a:pPr>
                      <a:r>
                        <a:rPr lang="en-US" sz="1200" b="1" cap="none" spc="0" dirty="0">
                          <a:solidFill>
                            <a:schemeClr val="tx1"/>
                          </a:solidFill>
                          <a:effectLst/>
                          <a:latin typeface="Times New Roman" panose="02020603050405020304" pitchFamily="18" charset="0"/>
                          <a:cs typeface="Times New Roman" panose="02020603050405020304" pitchFamily="18" charset="0"/>
                        </a:rPr>
                        <a:t>Data preparation</a:t>
                      </a:r>
                      <a:endParaRPr lang="en-US" sz="1200" b="1"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accent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prstDash val="solid"/>
                    </a:lnB>
                    <a:solidFill>
                      <a:schemeClr val="bg1">
                        <a:lumMod val="95000"/>
                      </a:schemeClr>
                    </a:solidFill>
                  </a:tcPr>
                </a:tc>
                <a:tc>
                  <a:txBody>
                    <a:bodyPr/>
                    <a:lstStyle/>
                    <a:p>
                      <a:pPr marL="0" marR="0" lvl="0" algn="ctr">
                        <a:lnSpc>
                          <a:spcPct val="200000"/>
                        </a:lnSpc>
                        <a:spcBef>
                          <a:spcPts val="0"/>
                        </a:spcBef>
                        <a:spcAft>
                          <a:spcPts val="0"/>
                        </a:spcAft>
                      </a:pPr>
                      <a:r>
                        <a:rPr lang="en-US" sz="1200" cap="none" spc="0">
                          <a:solidFill>
                            <a:schemeClr val="tx1"/>
                          </a:solidFill>
                          <a:effectLst/>
                          <a:latin typeface="Times New Roman" panose="02020603050405020304" pitchFamily="18" charset="0"/>
                          <a:cs typeface="Times New Roman" panose="02020603050405020304" pitchFamily="18" charset="0"/>
                        </a:rPr>
                        <a:t>Training set</a:t>
                      </a:r>
                      <a:endParaRPr lang="en-US" sz="12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lnB>
                    <a:solidFill>
                      <a:schemeClr val="bg1">
                        <a:lumMod val="95000"/>
                      </a:schemeClr>
                    </a:solidFill>
                  </a:tcPr>
                </a:tc>
                <a:tc>
                  <a:txBody>
                    <a:bodyPr/>
                    <a:lstStyle/>
                    <a:p>
                      <a:pPr marL="0" marR="0" lvl="0" algn="ctr">
                        <a:lnSpc>
                          <a:spcPct val="200000"/>
                        </a:lnSpc>
                        <a:spcBef>
                          <a:spcPts val="0"/>
                        </a:spcBef>
                        <a:spcAft>
                          <a:spcPts val="0"/>
                        </a:spcAft>
                      </a:pPr>
                      <a:r>
                        <a:rPr lang="en-US" sz="1200" cap="none" spc="0" dirty="0">
                          <a:solidFill>
                            <a:schemeClr val="tx1"/>
                          </a:solidFill>
                          <a:effectLst/>
                          <a:latin typeface="Times New Roman" panose="02020603050405020304" pitchFamily="18" charset="0"/>
                          <a:cs typeface="Times New Roman" panose="02020603050405020304" pitchFamily="18" charset="0"/>
                        </a:rPr>
                        <a:t>648 rows x 3980 columns</a:t>
                      </a:r>
                      <a:endParaRPr lang="en-US" sz="12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9525" cap="flat" cmpd="sng" algn="ctr">
                      <a:noFill/>
                      <a:prstDash val="solid"/>
                    </a:lnB>
                    <a:solidFill>
                      <a:schemeClr val="bg1">
                        <a:lumMod val="95000"/>
                      </a:schemeClr>
                    </a:solidFill>
                  </a:tcPr>
                </a:tc>
                <a:extLst>
                  <a:ext uri="{0D108BD9-81ED-4DB2-BD59-A6C34878D82A}">
                    <a16:rowId xmlns:a16="http://schemas.microsoft.com/office/drawing/2014/main" val="574495312"/>
                  </a:ext>
                </a:extLst>
              </a:tr>
              <a:tr h="411009">
                <a:tc vMerge="1">
                  <a:txBody>
                    <a:bodyPr/>
                    <a:lstStyle/>
                    <a:p>
                      <a:endParaRPr lang="en-US"/>
                    </a:p>
                  </a:txBody>
                  <a:tcPr/>
                </a:tc>
                <a:tc>
                  <a:txBody>
                    <a:bodyPr/>
                    <a:lstStyle/>
                    <a:p>
                      <a:pPr marL="0" marR="0" lvl="0" algn="ctr">
                        <a:lnSpc>
                          <a:spcPct val="200000"/>
                        </a:lnSpc>
                        <a:spcBef>
                          <a:spcPts val="0"/>
                        </a:spcBef>
                        <a:spcAft>
                          <a:spcPts val="0"/>
                        </a:spcAft>
                      </a:pPr>
                      <a:r>
                        <a:rPr lang="en-US" sz="1200" cap="none" spc="0" dirty="0">
                          <a:solidFill>
                            <a:schemeClr val="tx1"/>
                          </a:solidFill>
                          <a:effectLst/>
                          <a:latin typeface="Times New Roman" panose="02020603050405020304" pitchFamily="18" charset="0"/>
                          <a:cs typeface="Times New Roman" panose="02020603050405020304" pitchFamily="18" charset="0"/>
                        </a:rPr>
                        <a:t>Testing set</a:t>
                      </a:r>
                      <a:endParaRPr lang="en-US" sz="12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lnT>
                    <a:lnB w="12700" cmpd="sng">
                      <a:noFill/>
                      <a:prstDash val="solid"/>
                    </a:lnB>
                    <a:solidFill>
                      <a:schemeClr val="bg1">
                        <a:lumMod val="85000"/>
                      </a:schemeClr>
                    </a:solidFill>
                  </a:tcPr>
                </a:tc>
                <a:tc>
                  <a:txBody>
                    <a:bodyPr/>
                    <a:lstStyle/>
                    <a:p>
                      <a:pPr marL="0" marR="0" lvl="0" algn="ctr">
                        <a:lnSpc>
                          <a:spcPct val="200000"/>
                        </a:lnSpc>
                        <a:spcBef>
                          <a:spcPts val="0"/>
                        </a:spcBef>
                        <a:spcAft>
                          <a:spcPts val="0"/>
                        </a:spcAft>
                      </a:pPr>
                      <a:r>
                        <a:rPr lang="en-US" sz="1200" cap="none" spc="0" dirty="0">
                          <a:solidFill>
                            <a:schemeClr val="tx1"/>
                          </a:solidFill>
                          <a:effectLst/>
                          <a:latin typeface="Times New Roman" panose="02020603050405020304" pitchFamily="18" charset="0"/>
                          <a:cs typeface="Times New Roman" panose="02020603050405020304" pitchFamily="18" charset="0"/>
                        </a:rPr>
                        <a:t>216 rows x 3980 columns</a:t>
                      </a:r>
                      <a:endParaRPr lang="en-US" sz="12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3829119024"/>
                  </a:ext>
                </a:extLst>
              </a:tr>
              <a:tr h="411009">
                <a:tc vMerge="1">
                  <a:txBody>
                    <a:bodyPr/>
                    <a:lstStyle/>
                    <a:p>
                      <a:endParaRPr lang="en-US"/>
                    </a:p>
                  </a:txBody>
                  <a:tcPr/>
                </a:tc>
                <a:tc>
                  <a:txBody>
                    <a:bodyPr/>
                    <a:lstStyle/>
                    <a:p>
                      <a:pPr marL="0" marR="0" lvl="0" algn="ctr">
                        <a:lnSpc>
                          <a:spcPct val="200000"/>
                        </a:lnSpc>
                        <a:spcBef>
                          <a:spcPts val="0"/>
                        </a:spcBef>
                        <a:spcAft>
                          <a:spcPts val="0"/>
                        </a:spcAft>
                      </a:pPr>
                      <a:r>
                        <a:rPr lang="en-US" sz="1200" cap="none" spc="0">
                          <a:solidFill>
                            <a:schemeClr val="tx1"/>
                          </a:solidFill>
                          <a:effectLst/>
                          <a:latin typeface="Times New Roman" panose="02020603050405020304" pitchFamily="18" charset="0"/>
                          <a:cs typeface="Times New Roman" panose="02020603050405020304" pitchFamily="18" charset="0"/>
                        </a:rPr>
                        <a:t>Validation set</a:t>
                      </a:r>
                      <a:endParaRPr lang="en-US" sz="12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prstDash val="solid"/>
                    </a:lnT>
                    <a:lnB w="12700" cmpd="sng">
                      <a:noFill/>
                      <a:prstDash val="solid"/>
                    </a:lnB>
                    <a:solidFill>
                      <a:schemeClr val="bg1">
                        <a:lumMod val="95000"/>
                      </a:schemeClr>
                    </a:solidFill>
                  </a:tcPr>
                </a:tc>
                <a:tc>
                  <a:txBody>
                    <a:bodyPr/>
                    <a:lstStyle/>
                    <a:p>
                      <a:pPr marL="0" marR="0" lvl="0" algn="ctr">
                        <a:lnSpc>
                          <a:spcPct val="200000"/>
                        </a:lnSpc>
                        <a:spcBef>
                          <a:spcPts val="0"/>
                        </a:spcBef>
                        <a:spcAft>
                          <a:spcPts val="0"/>
                        </a:spcAft>
                      </a:pPr>
                      <a:r>
                        <a:rPr lang="en-US" sz="1200" cap="none" spc="0" dirty="0">
                          <a:solidFill>
                            <a:schemeClr val="tx1"/>
                          </a:solidFill>
                          <a:effectLst/>
                          <a:latin typeface="Times New Roman" panose="02020603050405020304" pitchFamily="18" charset="0"/>
                          <a:cs typeface="Times New Roman" panose="02020603050405020304" pitchFamily="18" charset="0"/>
                        </a:rPr>
                        <a:t>216 rows x 3980 columns</a:t>
                      </a:r>
                      <a:endParaRPr lang="en-US" sz="12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2525325607"/>
                  </a:ext>
                </a:extLst>
              </a:tr>
            </a:tbl>
          </a:graphicData>
        </a:graphic>
      </p:graphicFrame>
      <p:sp>
        <p:nvSpPr>
          <p:cNvPr id="15" name="Title 1">
            <a:extLst>
              <a:ext uri="{FF2B5EF4-FFF2-40B4-BE49-F238E27FC236}">
                <a16:creationId xmlns:a16="http://schemas.microsoft.com/office/drawing/2014/main" id="{47A37EBA-D926-B534-706C-BB3FB2FD914B}"/>
              </a:ext>
            </a:extLst>
          </p:cNvPr>
          <p:cNvSpPr txBox="1">
            <a:spLocks/>
          </p:cNvSpPr>
          <p:nvPr/>
        </p:nvSpPr>
        <p:spPr>
          <a:xfrm>
            <a:off x="547077" y="1150998"/>
            <a:ext cx="3352904" cy="545095"/>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800" dirty="0"/>
              <a:t>Big data Statistics</a:t>
            </a:r>
          </a:p>
        </p:txBody>
      </p:sp>
      <p:graphicFrame>
        <p:nvGraphicFramePr>
          <p:cNvPr id="16" name="Table 15">
            <a:extLst>
              <a:ext uri="{FF2B5EF4-FFF2-40B4-BE49-F238E27FC236}">
                <a16:creationId xmlns:a16="http://schemas.microsoft.com/office/drawing/2014/main" id="{BF089175-A6A4-D0A5-4D1F-8EE5DDFFAD7D}"/>
              </a:ext>
            </a:extLst>
          </p:cNvPr>
          <p:cNvGraphicFramePr>
            <a:graphicFrameLocks noGrp="1"/>
          </p:cNvGraphicFramePr>
          <p:nvPr/>
        </p:nvGraphicFramePr>
        <p:xfrm>
          <a:off x="6960254" y="1846383"/>
          <a:ext cx="4724254" cy="4644453"/>
        </p:xfrm>
        <a:graphic>
          <a:graphicData uri="http://schemas.openxmlformats.org/drawingml/2006/table">
            <a:tbl>
              <a:tblPr firstRow="1" firstCol="1" bandRow="1">
                <a:solidFill>
                  <a:schemeClr val="bg1">
                    <a:lumMod val="95000"/>
                  </a:schemeClr>
                </a:solidFill>
                <a:tableStyleId>{5C22544A-7EE6-4342-B048-85BDC9FD1C3A}</a:tableStyleId>
              </a:tblPr>
              <a:tblGrid>
                <a:gridCol w="2138886">
                  <a:extLst>
                    <a:ext uri="{9D8B030D-6E8A-4147-A177-3AD203B41FA5}">
                      <a16:colId xmlns:a16="http://schemas.microsoft.com/office/drawing/2014/main" val="1554535213"/>
                    </a:ext>
                  </a:extLst>
                </a:gridCol>
                <a:gridCol w="2585368">
                  <a:extLst>
                    <a:ext uri="{9D8B030D-6E8A-4147-A177-3AD203B41FA5}">
                      <a16:colId xmlns:a16="http://schemas.microsoft.com/office/drawing/2014/main" val="898463360"/>
                    </a:ext>
                  </a:extLst>
                </a:gridCol>
              </a:tblGrid>
              <a:tr h="411009">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en-US" sz="1200" b="1" cap="none" spc="0" dirty="0">
                          <a:solidFill>
                            <a:schemeClr val="tx1"/>
                          </a:solidFill>
                          <a:effectLst/>
                          <a:latin typeface="Times New Roman" panose="02020603050405020304" pitchFamily="18" charset="0"/>
                          <a:cs typeface="Times New Roman" panose="02020603050405020304" pitchFamily="18" charset="0"/>
                        </a:rPr>
                        <a:t>Dataset</a:t>
                      </a:r>
                      <a:endParaRPr lang="en-US" sz="1200" b="1"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en-US" sz="1200" b="1" cap="none" spc="0" dirty="0">
                          <a:solidFill>
                            <a:schemeClr val="tx1"/>
                          </a:solidFill>
                          <a:effectLst/>
                          <a:latin typeface="Times New Roman" panose="02020603050405020304" pitchFamily="18" charset="0"/>
                          <a:cs typeface="Times New Roman" panose="02020603050405020304" pitchFamily="18" charset="0"/>
                        </a:rPr>
                        <a:t>Statistics</a:t>
                      </a:r>
                      <a:endParaRPr lang="en-US" sz="1200" b="1"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08949822"/>
                  </a:ext>
                </a:extLst>
              </a:tr>
              <a:tr h="411009">
                <a:tc>
                  <a:txBody>
                    <a:bodyPr/>
                    <a:lstStyle/>
                    <a:p>
                      <a:pPr marL="0" marR="0" lvl="0" algn="ctr">
                        <a:lnSpc>
                          <a:spcPct val="200000"/>
                        </a:lnSpc>
                        <a:spcBef>
                          <a:spcPts val="0"/>
                        </a:spcBef>
                        <a:spcAft>
                          <a:spcPts val="0"/>
                        </a:spcAft>
                      </a:pPr>
                      <a:endParaRPr lang="en-US" sz="1200" b="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solidFill>
                      <a:schemeClr val="bg1">
                        <a:lumMod val="95000"/>
                      </a:schemeClr>
                    </a:solidFill>
                  </a:tcPr>
                </a:tc>
                <a:tc>
                  <a:txBody>
                    <a:bodyPr/>
                    <a:lstStyle/>
                    <a:p>
                      <a:pPr marL="0" marR="0" lvl="0" algn="ctr">
                        <a:lnSpc>
                          <a:spcPct val="200000"/>
                        </a:lnSpc>
                        <a:spcBef>
                          <a:spcPts val="0"/>
                        </a:spcBef>
                        <a:spcAft>
                          <a:spcPts val="0"/>
                        </a:spcAft>
                      </a:pPr>
                      <a:endParaRPr lang="en-US" sz="1200" b="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8100" cmpd="sng">
                      <a:noFill/>
                    </a:lnB>
                    <a:solidFill>
                      <a:schemeClr val="bg1">
                        <a:lumMod val="95000"/>
                      </a:schemeClr>
                    </a:solidFill>
                  </a:tcPr>
                </a:tc>
                <a:extLst>
                  <a:ext uri="{0D108BD9-81ED-4DB2-BD59-A6C34878D82A}">
                    <a16:rowId xmlns:a16="http://schemas.microsoft.com/office/drawing/2014/main" val="1442781012"/>
                  </a:ext>
                </a:extLst>
              </a:tr>
              <a:tr h="411009">
                <a:tc>
                  <a:txBody>
                    <a:bodyPr/>
                    <a:lstStyle/>
                    <a:p>
                      <a:pPr marL="0" marR="0" lvl="0" algn="ctr">
                        <a:lnSpc>
                          <a:spcPct val="200000"/>
                        </a:lnSpc>
                        <a:spcBef>
                          <a:spcPts val="0"/>
                        </a:spcBef>
                        <a:spcAft>
                          <a:spcPts val="0"/>
                        </a:spcAft>
                      </a:pPr>
                      <a:r>
                        <a:rPr lang="en-US" sz="1200" b="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Skin Disease</a:t>
                      </a:r>
                    </a:p>
                  </a:txBody>
                  <a:tcPr marL="46206" marR="34744" marT="13202" marB="990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9525" cap="flat" cmpd="sng" algn="ctr">
                      <a:noFill/>
                      <a:prstDash val="solid"/>
                    </a:lnB>
                    <a:solidFill>
                      <a:schemeClr val="bg1">
                        <a:lumMod val="95000"/>
                      </a:schemeClr>
                    </a:solidFill>
                  </a:tcPr>
                </a:tc>
                <a:tc>
                  <a:txBody>
                    <a:bodyPr/>
                    <a:lstStyle/>
                    <a:p>
                      <a:pPr marL="0" marR="0" lvl="0" algn="ctr">
                        <a:lnSpc>
                          <a:spcPct val="200000"/>
                        </a:lnSpc>
                        <a:spcBef>
                          <a:spcPts val="0"/>
                        </a:spcBef>
                        <a:spcAft>
                          <a:spcPts val="0"/>
                        </a:spcAft>
                      </a:pPr>
                      <a:r>
                        <a:rPr lang="en-US" sz="1200" cap="none" spc="0" dirty="0">
                          <a:solidFill>
                            <a:schemeClr val="tx1"/>
                          </a:solidFill>
                          <a:effectLst/>
                          <a:latin typeface="Times New Roman" panose="02020603050405020304" pitchFamily="18" charset="0"/>
                          <a:cs typeface="Times New Roman" panose="02020603050405020304" pitchFamily="18" charset="0"/>
                        </a:rPr>
                        <a:t>259 samples, 1.5 MB</a:t>
                      </a:r>
                      <a:endParaRPr lang="en-US" sz="12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mpd="sng">
                      <a:noFill/>
                      <a:prstDash val="solid"/>
                    </a:lnR>
                    <a:lnT w="38100" cmpd="sng">
                      <a:noFill/>
                    </a:lnT>
                    <a:lnB w="9525" cap="flat" cmpd="sng" algn="ctr">
                      <a:noFill/>
                      <a:prstDash val="solid"/>
                    </a:lnB>
                    <a:solidFill>
                      <a:schemeClr val="bg1">
                        <a:lumMod val="95000"/>
                      </a:schemeClr>
                    </a:solidFill>
                  </a:tcPr>
                </a:tc>
                <a:extLst>
                  <a:ext uri="{0D108BD9-81ED-4DB2-BD59-A6C34878D82A}">
                    <a16:rowId xmlns:a16="http://schemas.microsoft.com/office/drawing/2014/main" val="4256269593"/>
                  </a:ext>
                </a:extLst>
              </a:tr>
              <a:tr h="411009">
                <a:tc>
                  <a:txBody>
                    <a:bodyPr/>
                    <a:lstStyle/>
                    <a:p>
                      <a:pPr marL="0" marR="0" lvl="0" algn="ctr">
                        <a:lnSpc>
                          <a:spcPct val="200000"/>
                        </a:lnSpc>
                        <a:spcBef>
                          <a:spcPts val="0"/>
                        </a:spcBef>
                        <a:spcAft>
                          <a:spcPts val="0"/>
                        </a:spcAft>
                      </a:pPr>
                      <a:endParaRPr lang="en-US" sz="12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algn="ctr">
                        <a:lnSpc>
                          <a:spcPct val="200000"/>
                        </a:lnSpc>
                        <a:spcBef>
                          <a:spcPts val="0"/>
                        </a:spcBef>
                        <a:spcAft>
                          <a:spcPts val="0"/>
                        </a:spcAft>
                      </a:pPr>
                      <a:endParaRPr lang="en-US" sz="12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mpd="sng">
                      <a:noFill/>
                      <a:prstDash val="solid"/>
                    </a:lnR>
                    <a:lnT w="9525" cap="flat" cmpd="sng" algn="ctr">
                      <a:noFill/>
                      <a:prstDash val="soli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459137052"/>
                  </a:ext>
                </a:extLst>
              </a:tr>
              <a:tr h="411009">
                <a:tc>
                  <a:txBody>
                    <a:bodyPr/>
                    <a:lstStyle/>
                    <a:p>
                      <a:pPr marL="0" marR="0" lvl="0" algn="ctr">
                        <a:lnSpc>
                          <a:spcPct val="200000"/>
                        </a:lnSpc>
                        <a:spcBef>
                          <a:spcPts val="0"/>
                        </a:spcBef>
                        <a:spcAft>
                          <a:spcPts val="0"/>
                        </a:spcAft>
                      </a:pPr>
                      <a:r>
                        <a:rPr lang="en-US" sz="1200" b="0" cap="none" spc="0" dirty="0">
                          <a:solidFill>
                            <a:schemeClr val="tx1"/>
                          </a:solidFill>
                          <a:effectLst/>
                          <a:latin typeface="Times New Roman" panose="02020603050405020304" pitchFamily="18" charset="0"/>
                          <a:cs typeface="Times New Roman" panose="02020603050405020304" pitchFamily="18" charset="0"/>
                        </a:rPr>
                        <a:t>Processed image dataset</a:t>
                      </a:r>
                      <a:endParaRPr lang="en-US" sz="1200" b="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algn="ctr">
                        <a:lnSpc>
                          <a:spcPct val="200000"/>
                        </a:lnSpc>
                        <a:spcBef>
                          <a:spcPts val="0"/>
                        </a:spcBef>
                        <a:spcAft>
                          <a:spcPts val="0"/>
                        </a:spcAft>
                      </a:pPr>
                      <a:r>
                        <a:rPr lang="en-US" sz="1200" cap="none" spc="0" dirty="0">
                          <a:solidFill>
                            <a:schemeClr val="tx1"/>
                          </a:solidFill>
                          <a:effectLst/>
                          <a:latin typeface="Times New Roman" panose="02020603050405020304" pitchFamily="18" charset="0"/>
                          <a:cs typeface="Times New Roman" panose="02020603050405020304" pitchFamily="18" charset="0"/>
                        </a:rPr>
                        <a:t>259 samples, 1.5 MB</a:t>
                      </a:r>
                      <a:endParaRPr lang="en-US" sz="12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05387665"/>
                  </a:ext>
                </a:extLst>
              </a:tr>
              <a:tr h="411009">
                <a:tc>
                  <a:txBody>
                    <a:bodyPr/>
                    <a:lstStyle/>
                    <a:p>
                      <a:pPr marL="0" marR="0" lvl="0" algn="ctr">
                        <a:lnSpc>
                          <a:spcPct val="200000"/>
                        </a:lnSpc>
                        <a:spcBef>
                          <a:spcPts val="0"/>
                        </a:spcBef>
                        <a:spcAft>
                          <a:spcPts val="0"/>
                        </a:spcAft>
                      </a:pPr>
                      <a:endParaRPr lang="en-US" sz="12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prstDash val="solid"/>
                    </a:lnB>
                    <a:solidFill>
                      <a:schemeClr val="bg1">
                        <a:lumMod val="85000"/>
                      </a:schemeClr>
                    </a:solidFill>
                  </a:tcPr>
                </a:tc>
                <a:tc>
                  <a:txBody>
                    <a:bodyPr/>
                    <a:lstStyle/>
                    <a:p>
                      <a:pPr marL="0" marR="0" lvl="0" algn="ctr">
                        <a:lnSpc>
                          <a:spcPct val="200000"/>
                        </a:lnSpc>
                        <a:spcBef>
                          <a:spcPts val="0"/>
                        </a:spcBef>
                        <a:spcAft>
                          <a:spcPts val="0"/>
                        </a:spcAft>
                      </a:pPr>
                      <a:endParaRPr lang="en-US" sz="12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mpd="sng">
                      <a:noFill/>
                      <a:prstDash val="solid"/>
                    </a:lnB>
                    <a:solidFill>
                      <a:schemeClr val="bg1">
                        <a:lumMod val="85000"/>
                      </a:schemeClr>
                    </a:solidFill>
                  </a:tcPr>
                </a:tc>
                <a:extLst>
                  <a:ext uri="{0D108BD9-81ED-4DB2-BD59-A6C34878D82A}">
                    <a16:rowId xmlns:a16="http://schemas.microsoft.com/office/drawing/2014/main" val="4027020224"/>
                  </a:ext>
                </a:extLst>
              </a:tr>
              <a:tr h="411009">
                <a:tc>
                  <a:txBody>
                    <a:bodyPr/>
                    <a:lstStyle/>
                    <a:p>
                      <a:pPr marL="0" marR="0" lvl="0" algn="ctr">
                        <a:lnSpc>
                          <a:spcPct val="200000"/>
                        </a:lnSpc>
                        <a:spcBef>
                          <a:spcPts val="0"/>
                        </a:spcBef>
                        <a:spcAft>
                          <a:spcPts val="0"/>
                        </a:spcAft>
                      </a:pPr>
                      <a:r>
                        <a:rPr lang="en-US" sz="1200" b="0" cap="none" spc="0" dirty="0">
                          <a:solidFill>
                            <a:schemeClr val="tx1"/>
                          </a:solidFill>
                          <a:effectLst/>
                          <a:latin typeface="Times New Roman" panose="02020603050405020304" pitchFamily="18" charset="0"/>
                          <a:cs typeface="Times New Roman" panose="02020603050405020304" pitchFamily="18" charset="0"/>
                        </a:rPr>
                        <a:t>Feature dataset</a:t>
                      </a:r>
                      <a:endParaRPr lang="en-US" sz="1200" b="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prstDash val="solid"/>
                    </a:lnT>
                    <a:lnB w="9525" cap="flat" cmpd="sng" algn="ctr">
                      <a:noFill/>
                      <a:prstDash val="solid"/>
                    </a:lnB>
                    <a:solidFill>
                      <a:schemeClr val="bg1">
                        <a:lumMod val="95000"/>
                      </a:schemeClr>
                    </a:solidFill>
                  </a:tcPr>
                </a:tc>
                <a:tc>
                  <a:txBody>
                    <a:bodyPr/>
                    <a:lstStyle/>
                    <a:p>
                      <a:pPr marL="0" marR="0" lvl="0" algn="ctr">
                        <a:lnSpc>
                          <a:spcPct val="200000"/>
                        </a:lnSpc>
                        <a:spcBef>
                          <a:spcPts val="0"/>
                        </a:spcBef>
                        <a:spcAft>
                          <a:spcPts val="0"/>
                        </a:spcAft>
                      </a:pPr>
                      <a:r>
                        <a:rPr lang="en-US" sz="1200" cap="none" spc="0" dirty="0">
                          <a:solidFill>
                            <a:schemeClr val="tx1"/>
                          </a:solidFill>
                          <a:effectLst/>
                          <a:latin typeface="Times New Roman" panose="02020603050405020304" pitchFamily="18" charset="0"/>
                          <a:cs typeface="Times New Roman" panose="02020603050405020304" pitchFamily="18" charset="0"/>
                        </a:rPr>
                        <a:t>259 rows x 2028 columns</a:t>
                      </a:r>
                      <a:endParaRPr lang="en-US" sz="12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3140572452"/>
                  </a:ext>
                </a:extLst>
              </a:tr>
              <a:tr h="411009">
                <a:tc>
                  <a:txBody>
                    <a:bodyPr/>
                    <a:lstStyle/>
                    <a:p>
                      <a:pPr marL="0" marR="0" lvl="0" algn="ctr">
                        <a:lnSpc>
                          <a:spcPct val="200000"/>
                        </a:lnSpc>
                        <a:spcBef>
                          <a:spcPts val="0"/>
                        </a:spcBef>
                        <a:spcAft>
                          <a:spcPts val="0"/>
                        </a:spcAft>
                      </a:pPr>
                      <a:endParaRPr lang="en-US" sz="1200" b="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algn="ctr">
                        <a:lnSpc>
                          <a:spcPct val="200000"/>
                        </a:lnSpc>
                        <a:spcBef>
                          <a:spcPts val="0"/>
                        </a:spcBef>
                        <a:spcAft>
                          <a:spcPts val="0"/>
                        </a:spcAft>
                      </a:pPr>
                      <a:endParaRPr lang="en-US" sz="12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mpd="sng">
                      <a:noFill/>
                      <a:prstDash val="solid"/>
                    </a:lnR>
                    <a:lnT w="9525" cap="flat" cmpd="sng" algn="ctr">
                      <a:noFill/>
                      <a:prstDash val="soli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932837033"/>
                  </a:ext>
                </a:extLst>
              </a:tr>
              <a:tr h="411009">
                <a:tc>
                  <a:txBody>
                    <a:bodyPr/>
                    <a:lstStyle/>
                    <a:p>
                      <a:pPr marL="0" marR="0" lvl="0" algn="ctr">
                        <a:lnSpc>
                          <a:spcPct val="200000"/>
                        </a:lnSpc>
                        <a:spcBef>
                          <a:spcPts val="0"/>
                        </a:spcBef>
                        <a:spcAft>
                          <a:spcPts val="0"/>
                        </a:spcAft>
                      </a:pPr>
                      <a:r>
                        <a:rPr lang="en-US" sz="1200" b="0" cap="none" spc="0" dirty="0">
                          <a:solidFill>
                            <a:schemeClr val="tx1"/>
                          </a:solidFill>
                          <a:effectLst/>
                          <a:latin typeface="Times New Roman" panose="02020603050405020304" pitchFamily="18" charset="0"/>
                          <a:cs typeface="Times New Roman" panose="02020603050405020304" pitchFamily="18" charset="0"/>
                        </a:rPr>
                        <a:t>Training set</a:t>
                      </a:r>
                      <a:endParaRPr lang="en-US" sz="1200" b="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lnB>
                    <a:solidFill>
                      <a:schemeClr val="bg1">
                        <a:lumMod val="95000"/>
                      </a:schemeClr>
                    </a:solidFill>
                  </a:tcPr>
                </a:tc>
                <a:tc>
                  <a:txBody>
                    <a:bodyPr/>
                    <a:lstStyle/>
                    <a:p>
                      <a:pPr marL="0" marR="0" lvl="0" algn="ctr">
                        <a:lnSpc>
                          <a:spcPct val="200000"/>
                        </a:lnSpc>
                        <a:spcBef>
                          <a:spcPts val="0"/>
                        </a:spcBef>
                        <a:spcAft>
                          <a:spcPts val="0"/>
                        </a:spcAft>
                      </a:pPr>
                      <a:r>
                        <a:rPr lang="en-US" sz="1200" cap="none" spc="0" dirty="0">
                          <a:solidFill>
                            <a:schemeClr val="tx1"/>
                          </a:solidFill>
                          <a:effectLst/>
                          <a:latin typeface="Times New Roman" panose="02020603050405020304" pitchFamily="18" charset="0"/>
                          <a:cs typeface="Times New Roman" panose="02020603050405020304" pitchFamily="18" charset="0"/>
                        </a:rPr>
                        <a:t>155 rows x 2028 columns</a:t>
                      </a:r>
                      <a:endParaRPr lang="en-US" sz="12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9525" cap="flat" cmpd="sng" algn="ctr">
                      <a:noFill/>
                      <a:prstDash val="solid"/>
                    </a:lnB>
                    <a:solidFill>
                      <a:schemeClr val="bg1">
                        <a:lumMod val="95000"/>
                      </a:schemeClr>
                    </a:solidFill>
                  </a:tcPr>
                </a:tc>
                <a:extLst>
                  <a:ext uri="{0D108BD9-81ED-4DB2-BD59-A6C34878D82A}">
                    <a16:rowId xmlns:a16="http://schemas.microsoft.com/office/drawing/2014/main" val="574495312"/>
                  </a:ext>
                </a:extLst>
              </a:tr>
              <a:tr h="411009">
                <a:tc>
                  <a:txBody>
                    <a:bodyPr/>
                    <a:lstStyle/>
                    <a:p>
                      <a:pPr marL="0" marR="0" lvl="0" algn="ctr">
                        <a:lnSpc>
                          <a:spcPct val="200000"/>
                        </a:lnSpc>
                        <a:spcBef>
                          <a:spcPts val="0"/>
                        </a:spcBef>
                        <a:spcAft>
                          <a:spcPts val="0"/>
                        </a:spcAft>
                      </a:pPr>
                      <a:r>
                        <a:rPr lang="en-US" sz="1200" b="0" cap="none" spc="0" dirty="0">
                          <a:solidFill>
                            <a:schemeClr val="tx1"/>
                          </a:solidFill>
                          <a:effectLst/>
                          <a:latin typeface="Times New Roman" panose="02020603050405020304" pitchFamily="18" charset="0"/>
                          <a:cs typeface="Times New Roman" panose="02020603050405020304" pitchFamily="18" charset="0"/>
                        </a:rPr>
                        <a:t>Testing set</a:t>
                      </a:r>
                      <a:endParaRPr lang="en-US" sz="1200" b="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lnT>
                    <a:lnB w="12700" cmpd="sng">
                      <a:noFill/>
                      <a:prstDash val="solid"/>
                    </a:lnB>
                    <a:solidFill>
                      <a:schemeClr val="bg1">
                        <a:lumMod val="85000"/>
                      </a:schemeClr>
                    </a:solidFill>
                  </a:tcPr>
                </a:tc>
                <a:tc>
                  <a:txBody>
                    <a:bodyPr/>
                    <a:lstStyle/>
                    <a:p>
                      <a:pPr marL="0" marR="0" lvl="0" algn="ctr">
                        <a:lnSpc>
                          <a:spcPct val="200000"/>
                        </a:lnSpc>
                        <a:spcBef>
                          <a:spcPts val="0"/>
                        </a:spcBef>
                        <a:spcAft>
                          <a:spcPts val="0"/>
                        </a:spcAft>
                      </a:pPr>
                      <a:r>
                        <a:rPr lang="en-US" sz="1200" cap="none" spc="0" dirty="0">
                          <a:solidFill>
                            <a:schemeClr val="tx1"/>
                          </a:solidFill>
                          <a:effectLst/>
                          <a:latin typeface="Times New Roman" panose="02020603050405020304" pitchFamily="18" charset="0"/>
                          <a:cs typeface="Times New Roman" panose="02020603050405020304" pitchFamily="18" charset="0"/>
                        </a:rPr>
                        <a:t>52 rows x 2028 columns</a:t>
                      </a:r>
                      <a:endParaRPr lang="en-US" sz="12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3829119024"/>
                  </a:ext>
                </a:extLst>
              </a:tr>
              <a:tr h="411009">
                <a:tc>
                  <a:txBody>
                    <a:bodyPr/>
                    <a:lstStyle/>
                    <a:p>
                      <a:pPr marL="0" marR="0" lvl="0" algn="ctr">
                        <a:lnSpc>
                          <a:spcPct val="200000"/>
                        </a:lnSpc>
                        <a:spcBef>
                          <a:spcPts val="0"/>
                        </a:spcBef>
                        <a:spcAft>
                          <a:spcPts val="0"/>
                        </a:spcAft>
                      </a:pPr>
                      <a:r>
                        <a:rPr lang="en-US" sz="1200" b="0" cap="none" spc="0" dirty="0">
                          <a:solidFill>
                            <a:schemeClr val="tx1"/>
                          </a:solidFill>
                          <a:effectLst/>
                          <a:latin typeface="Times New Roman" panose="02020603050405020304" pitchFamily="18" charset="0"/>
                          <a:cs typeface="Times New Roman" panose="02020603050405020304" pitchFamily="18" charset="0"/>
                        </a:rPr>
                        <a:t>Validation set</a:t>
                      </a:r>
                      <a:endParaRPr lang="en-US" sz="1200" b="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prstDash val="solid"/>
                    </a:lnT>
                    <a:lnB w="12700" cmpd="sng">
                      <a:noFill/>
                      <a:prstDash val="solid"/>
                    </a:lnB>
                    <a:solidFill>
                      <a:schemeClr val="bg1">
                        <a:lumMod val="95000"/>
                      </a:schemeClr>
                    </a:solidFill>
                  </a:tcPr>
                </a:tc>
                <a:tc>
                  <a:txBody>
                    <a:bodyPr/>
                    <a:lstStyle/>
                    <a:p>
                      <a:pPr marL="0" marR="0" lvl="0" algn="ctr">
                        <a:lnSpc>
                          <a:spcPct val="200000"/>
                        </a:lnSpc>
                        <a:spcBef>
                          <a:spcPts val="0"/>
                        </a:spcBef>
                        <a:spcAft>
                          <a:spcPts val="0"/>
                        </a:spcAft>
                      </a:pPr>
                      <a:r>
                        <a:rPr lang="en-US" sz="1200" cap="none" spc="0" dirty="0">
                          <a:solidFill>
                            <a:schemeClr val="tx1"/>
                          </a:solidFill>
                          <a:effectLst/>
                          <a:latin typeface="Times New Roman" panose="02020603050405020304" pitchFamily="18" charset="0"/>
                          <a:cs typeface="Times New Roman" panose="02020603050405020304" pitchFamily="18" charset="0"/>
                        </a:rPr>
                        <a:t>52 rows x 2028 columns</a:t>
                      </a:r>
                      <a:endParaRPr lang="en-US" sz="12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6206" marR="34744" marT="13202" marB="99014" anchor="ctr">
                    <a:lnL w="12700" cap="flat" cmpd="sng" algn="ctr">
                      <a:solidFill>
                        <a:schemeClr val="tx1"/>
                      </a:solidFill>
                      <a:prstDash val="solid"/>
                      <a:round/>
                      <a:headEnd type="none" w="med" len="med"/>
                      <a:tailEnd type="none" w="med" len="me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2525325607"/>
                  </a:ext>
                </a:extLst>
              </a:tr>
            </a:tbl>
          </a:graphicData>
        </a:graphic>
      </p:graphicFrame>
    </p:spTree>
    <p:extLst>
      <p:ext uri="{BB962C8B-B14F-4D97-AF65-F5344CB8AC3E}">
        <p14:creationId xmlns:p14="http://schemas.microsoft.com/office/powerpoint/2010/main" val="1966913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85A19-D960-C18A-B81C-66C337839D03}"/>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E35AD217-37C7-3E5B-5DA5-A5300B244C9E}"/>
              </a:ext>
            </a:extLst>
          </p:cNvPr>
          <p:cNvSpPr>
            <a:spLocks noGrp="1"/>
          </p:cNvSpPr>
          <p:nvPr>
            <p:ph type="title"/>
          </p:nvPr>
        </p:nvSpPr>
        <p:spPr>
          <a:xfrm>
            <a:off x="6957213" y="479768"/>
            <a:ext cx="5234787" cy="687334"/>
          </a:xfrm>
        </p:spPr>
        <p:txBody>
          <a:bodyPr/>
          <a:lstStyle/>
          <a:p>
            <a:r>
              <a:rPr lang="en-US" sz="3600" dirty="0"/>
              <a:t>Data Analytics Results:</a:t>
            </a:r>
            <a:br>
              <a:rPr lang="en-US" sz="3600" dirty="0"/>
            </a:br>
            <a:r>
              <a:rPr lang="en-US" sz="3600" dirty="0"/>
              <a:t>Audio</a:t>
            </a:r>
          </a:p>
        </p:txBody>
      </p:sp>
      <p:pic>
        <p:nvPicPr>
          <p:cNvPr id="6" name="Picture 5">
            <a:extLst>
              <a:ext uri="{FF2B5EF4-FFF2-40B4-BE49-F238E27FC236}">
                <a16:creationId xmlns:a16="http://schemas.microsoft.com/office/drawing/2014/main" id="{85C923EE-DE00-67B3-8C80-8E1E2BA6289E}"/>
              </a:ext>
            </a:extLst>
          </p:cNvPr>
          <p:cNvPicPr>
            <a:picLocks noChangeAspect="1"/>
          </p:cNvPicPr>
          <p:nvPr/>
        </p:nvPicPr>
        <p:blipFill>
          <a:blip r:embed="rId3"/>
          <a:stretch>
            <a:fillRect/>
          </a:stretch>
        </p:blipFill>
        <p:spPr>
          <a:xfrm>
            <a:off x="3757638" y="1223604"/>
            <a:ext cx="3271908" cy="2575637"/>
          </a:xfrm>
          <a:prstGeom prst="rect">
            <a:avLst/>
          </a:prstGeom>
        </p:spPr>
      </p:pic>
      <p:pic>
        <p:nvPicPr>
          <p:cNvPr id="9" name="Picture 8">
            <a:extLst>
              <a:ext uri="{FF2B5EF4-FFF2-40B4-BE49-F238E27FC236}">
                <a16:creationId xmlns:a16="http://schemas.microsoft.com/office/drawing/2014/main" id="{A79A6B20-1667-9B95-EB11-5CDB6CC28D06}"/>
              </a:ext>
            </a:extLst>
          </p:cNvPr>
          <p:cNvPicPr>
            <a:picLocks noChangeAspect="1"/>
          </p:cNvPicPr>
          <p:nvPr/>
        </p:nvPicPr>
        <p:blipFill>
          <a:blip r:embed="rId4"/>
          <a:stretch>
            <a:fillRect/>
          </a:stretch>
        </p:blipFill>
        <p:spPr>
          <a:xfrm>
            <a:off x="295329" y="4346577"/>
            <a:ext cx="5199130" cy="2297193"/>
          </a:xfrm>
          <a:prstGeom prst="rect">
            <a:avLst/>
          </a:prstGeom>
        </p:spPr>
      </p:pic>
      <p:pic>
        <p:nvPicPr>
          <p:cNvPr id="11" name="Picture 10">
            <a:extLst>
              <a:ext uri="{FF2B5EF4-FFF2-40B4-BE49-F238E27FC236}">
                <a16:creationId xmlns:a16="http://schemas.microsoft.com/office/drawing/2014/main" id="{6E9C0EC9-083A-A898-AB65-608A34481652}"/>
              </a:ext>
            </a:extLst>
          </p:cNvPr>
          <p:cNvPicPr>
            <a:picLocks noChangeAspect="1"/>
          </p:cNvPicPr>
          <p:nvPr/>
        </p:nvPicPr>
        <p:blipFill>
          <a:blip r:embed="rId5"/>
          <a:stretch>
            <a:fillRect/>
          </a:stretch>
        </p:blipFill>
        <p:spPr>
          <a:xfrm>
            <a:off x="6778239" y="3883632"/>
            <a:ext cx="4834486" cy="2676960"/>
          </a:xfrm>
          <a:prstGeom prst="rect">
            <a:avLst/>
          </a:prstGeom>
        </p:spPr>
      </p:pic>
      <p:pic>
        <p:nvPicPr>
          <p:cNvPr id="14" name="Picture 13">
            <a:extLst>
              <a:ext uri="{FF2B5EF4-FFF2-40B4-BE49-F238E27FC236}">
                <a16:creationId xmlns:a16="http://schemas.microsoft.com/office/drawing/2014/main" id="{22E2AE95-4745-5C87-BD82-7E9A4A7DD26B}"/>
              </a:ext>
            </a:extLst>
          </p:cNvPr>
          <p:cNvPicPr>
            <a:picLocks noChangeAspect="1"/>
          </p:cNvPicPr>
          <p:nvPr/>
        </p:nvPicPr>
        <p:blipFill>
          <a:blip r:embed="rId6"/>
          <a:stretch>
            <a:fillRect/>
          </a:stretch>
        </p:blipFill>
        <p:spPr>
          <a:xfrm>
            <a:off x="295329" y="1136742"/>
            <a:ext cx="2894593" cy="1786255"/>
          </a:xfrm>
          <a:prstGeom prst="rect">
            <a:avLst/>
          </a:prstGeom>
        </p:spPr>
      </p:pic>
      <p:pic>
        <p:nvPicPr>
          <p:cNvPr id="4" name="Picture 3">
            <a:extLst>
              <a:ext uri="{FF2B5EF4-FFF2-40B4-BE49-F238E27FC236}">
                <a16:creationId xmlns:a16="http://schemas.microsoft.com/office/drawing/2014/main" id="{2BEA0F05-821E-3482-1780-E344544CFFB2}"/>
              </a:ext>
            </a:extLst>
          </p:cNvPr>
          <p:cNvPicPr>
            <a:picLocks noChangeAspect="1"/>
          </p:cNvPicPr>
          <p:nvPr/>
        </p:nvPicPr>
        <p:blipFill>
          <a:blip r:embed="rId7"/>
          <a:stretch>
            <a:fillRect/>
          </a:stretch>
        </p:blipFill>
        <p:spPr>
          <a:xfrm>
            <a:off x="7529452" y="1809085"/>
            <a:ext cx="4248181" cy="790581"/>
          </a:xfrm>
          <a:prstGeom prst="rect">
            <a:avLst/>
          </a:prstGeom>
        </p:spPr>
      </p:pic>
    </p:spTree>
    <p:extLst>
      <p:ext uri="{BB962C8B-B14F-4D97-AF65-F5344CB8AC3E}">
        <p14:creationId xmlns:p14="http://schemas.microsoft.com/office/powerpoint/2010/main" val="11924618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78785A-DEC7-99FE-4B3C-D4009A2E1BF4}"/>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D761D6DE-7478-0547-C4F6-9CF18CF3C726}"/>
              </a:ext>
            </a:extLst>
          </p:cNvPr>
          <p:cNvSpPr>
            <a:spLocks noGrp="1"/>
          </p:cNvSpPr>
          <p:nvPr>
            <p:ph type="title"/>
          </p:nvPr>
        </p:nvSpPr>
        <p:spPr>
          <a:xfrm>
            <a:off x="294572" y="66782"/>
            <a:ext cx="5736358" cy="1062645"/>
          </a:xfrm>
        </p:spPr>
        <p:txBody>
          <a:bodyPr/>
          <a:lstStyle/>
          <a:p>
            <a:r>
              <a:rPr lang="en-US" sz="3600" dirty="0"/>
              <a:t>Data Analytics Results: Image</a:t>
            </a:r>
          </a:p>
        </p:txBody>
      </p:sp>
      <p:pic>
        <p:nvPicPr>
          <p:cNvPr id="11" name="Picture 10">
            <a:extLst>
              <a:ext uri="{FF2B5EF4-FFF2-40B4-BE49-F238E27FC236}">
                <a16:creationId xmlns:a16="http://schemas.microsoft.com/office/drawing/2014/main" id="{5B4FE440-9FA1-7408-5F02-6C73875EC16D}"/>
              </a:ext>
            </a:extLst>
          </p:cNvPr>
          <p:cNvPicPr>
            <a:picLocks noChangeAspect="1"/>
          </p:cNvPicPr>
          <p:nvPr/>
        </p:nvPicPr>
        <p:blipFill>
          <a:blip r:embed="rId3"/>
          <a:stretch>
            <a:fillRect/>
          </a:stretch>
        </p:blipFill>
        <p:spPr>
          <a:xfrm>
            <a:off x="294573" y="1296075"/>
            <a:ext cx="4029075" cy="2536819"/>
          </a:xfrm>
          <a:prstGeom prst="rect">
            <a:avLst/>
          </a:prstGeom>
        </p:spPr>
      </p:pic>
      <p:pic>
        <p:nvPicPr>
          <p:cNvPr id="13" name="Picture 12">
            <a:extLst>
              <a:ext uri="{FF2B5EF4-FFF2-40B4-BE49-F238E27FC236}">
                <a16:creationId xmlns:a16="http://schemas.microsoft.com/office/drawing/2014/main" id="{C49C0CED-E5FB-5268-6376-3225A6A7A4A8}"/>
              </a:ext>
            </a:extLst>
          </p:cNvPr>
          <p:cNvPicPr>
            <a:picLocks noChangeAspect="1"/>
          </p:cNvPicPr>
          <p:nvPr/>
        </p:nvPicPr>
        <p:blipFill>
          <a:blip r:embed="rId4"/>
          <a:stretch>
            <a:fillRect/>
          </a:stretch>
        </p:blipFill>
        <p:spPr>
          <a:xfrm>
            <a:off x="294572" y="4166190"/>
            <a:ext cx="4029076" cy="2535525"/>
          </a:xfrm>
          <a:prstGeom prst="rect">
            <a:avLst/>
          </a:prstGeom>
        </p:spPr>
      </p:pic>
      <p:pic>
        <p:nvPicPr>
          <p:cNvPr id="15" name="Picture 14">
            <a:extLst>
              <a:ext uri="{FF2B5EF4-FFF2-40B4-BE49-F238E27FC236}">
                <a16:creationId xmlns:a16="http://schemas.microsoft.com/office/drawing/2014/main" id="{433C835C-7463-843B-D2B3-400DCFB37090}"/>
              </a:ext>
            </a:extLst>
          </p:cNvPr>
          <p:cNvPicPr>
            <a:picLocks noChangeAspect="1"/>
          </p:cNvPicPr>
          <p:nvPr/>
        </p:nvPicPr>
        <p:blipFill>
          <a:blip r:embed="rId5"/>
          <a:stretch>
            <a:fillRect/>
          </a:stretch>
        </p:blipFill>
        <p:spPr>
          <a:xfrm>
            <a:off x="4854298" y="2568389"/>
            <a:ext cx="6928574" cy="4133326"/>
          </a:xfrm>
          <a:prstGeom prst="rect">
            <a:avLst/>
          </a:prstGeom>
        </p:spPr>
      </p:pic>
      <p:pic>
        <p:nvPicPr>
          <p:cNvPr id="17" name="Picture 16">
            <a:extLst>
              <a:ext uri="{FF2B5EF4-FFF2-40B4-BE49-F238E27FC236}">
                <a16:creationId xmlns:a16="http://schemas.microsoft.com/office/drawing/2014/main" id="{9814ABAB-7C00-3E37-7A7E-69E911BF7B31}"/>
              </a:ext>
            </a:extLst>
          </p:cNvPr>
          <p:cNvPicPr>
            <a:picLocks noChangeAspect="1"/>
          </p:cNvPicPr>
          <p:nvPr/>
        </p:nvPicPr>
        <p:blipFill>
          <a:blip r:embed="rId6"/>
          <a:stretch>
            <a:fillRect/>
          </a:stretch>
        </p:blipFill>
        <p:spPr>
          <a:xfrm>
            <a:off x="6338980" y="156285"/>
            <a:ext cx="5443892" cy="2275782"/>
          </a:xfrm>
          <a:prstGeom prst="rect">
            <a:avLst/>
          </a:prstGeom>
        </p:spPr>
      </p:pic>
    </p:spTree>
    <p:extLst>
      <p:ext uri="{BB962C8B-B14F-4D97-AF65-F5344CB8AC3E}">
        <p14:creationId xmlns:p14="http://schemas.microsoft.com/office/powerpoint/2010/main" val="2774902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95044F7-BD97-2FDE-4E33-A565BCF0EFEC}"/>
              </a:ext>
            </a:extLst>
          </p:cNvPr>
          <p:cNvSpPr>
            <a:spLocks noGrp="1"/>
          </p:cNvSpPr>
          <p:nvPr>
            <p:ph type="title"/>
          </p:nvPr>
        </p:nvSpPr>
        <p:spPr>
          <a:xfrm>
            <a:off x="231289" y="182880"/>
            <a:ext cx="10385612" cy="1301674"/>
          </a:xfrm>
        </p:spPr>
        <p:txBody>
          <a:bodyPr/>
          <a:lstStyle/>
          <a:p>
            <a:r>
              <a:rPr lang="en-US" sz="4400" dirty="0"/>
              <a:t>Machine Learning Models and Comparison</a:t>
            </a:r>
          </a:p>
        </p:txBody>
      </p:sp>
      <p:pic>
        <p:nvPicPr>
          <p:cNvPr id="7" name="Picture Placeholder 6" descr="A hand holding a thermal image of a barn&#10;&#10;Description automatically generated">
            <a:extLst>
              <a:ext uri="{FF2B5EF4-FFF2-40B4-BE49-F238E27FC236}">
                <a16:creationId xmlns:a16="http://schemas.microsoft.com/office/drawing/2014/main" id="{BC0297B8-949E-8946-4FE5-F67BA70CAFDA}"/>
              </a:ext>
            </a:extLst>
          </p:cNvPr>
          <p:cNvPicPr>
            <a:picLocks noGrp="1" noChangeAspect="1"/>
          </p:cNvPicPr>
          <p:nvPr>
            <p:ph type="pic" sz="quarter" idx="10"/>
          </p:nvPr>
        </p:nvPicPr>
        <p:blipFill>
          <a:blip r:embed="rId3"/>
          <a:srcRect l="26667" r="26667"/>
          <a:stretch>
            <a:fillRect/>
          </a:stretch>
        </p:blipFill>
        <p:spPr/>
      </p:pic>
      <p:sp>
        <p:nvSpPr>
          <p:cNvPr id="2" name="Content Placeholder 7">
            <a:extLst>
              <a:ext uri="{FF2B5EF4-FFF2-40B4-BE49-F238E27FC236}">
                <a16:creationId xmlns:a16="http://schemas.microsoft.com/office/drawing/2014/main" id="{9B68E170-DD55-577A-5191-80EF25E514E7}"/>
              </a:ext>
            </a:extLst>
          </p:cNvPr>
          <p:cNvSpPr txBox="1">
            <a:spLocks/>
          </p:cNvSpPr>
          <p:nvPr/>
        </p:nvSpPr>
        <p:spPr>
          <a:xfrm>
            <a:off x="360383" y="1956906"/>
            <a:ext cx="4867834" cy="39544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DenseNet</a:t>
            </a:r>
          </a:p>
          <a:p>
            <a:r>
              <a:rPr lang="en-US" dirty="0"/>
              <a:t>ResNet</a:t>
            </a:r>
          </a:p>
          <a:p>
            <a:r>
              <a:rPr lang="en-US" dirty="0"/>
              <a:t>Recurrent Neural Network </a:t>
            </a:r>
          </a:p>
          <a:p>
            <a:r>
              <a:rPr lang="en-US" dirty="0"/>
              <a:t>LSTM</a:t>
            </a:r>
          </a:p>
          <a:p>
            <a:r>
              <a:rPr lang="en-US" dirty="0"/>
              <a:t>MobileNet</a:t>
            </a:r>
          </a:p>
          <a:p>
            <a:r>
              <a:rPr lang="en-US" dirty="0"/>
              <a:t>Model Comparison</a:t>
            </a:r>
          </a:p>
        </p:txBody>
      </p:sp>
    </p:spTree>
    <p:extLst>
      <p:ext uri="{BB962C8B-B14F-4D97-AF65-F5344CB8AC3E}">
        <p14:creationId xmlns:p14="http://schemas.microsoft.com/office/powerpoint/2010/main" val="859909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2A3D95EF-8A67-7F71-37EF-9EB02511B163}"/>
              </a:ext>
            </a:extLst>
          </p:cNvPr>
          <p:cNvSpPr>
            <a:spLocks noGrp="1"/>
          </p:cNvSpPr>
          <p:nvPr>
            <p:ph type="title"/>
          </p:nvPr>
        </p:nvSpPr>
        <p:spPr>
          <a:xfrm>
            <a:off x="3191744" y="288970"/>
            <a:ext cx="5686840" cy="852666"/>
          </a:xfrm>
        </p:spPr>
        <p:txBody>
          <a:bodyPr anchor="b"/>
          <a:lstStyle/>
          <a:p>
            <a:r>
              <a:rPr lang="en-US" dirty="0"/>
              <a:t>Proposed Models</a:t>
            </a:r>
          </a:p>
        </p:txBody>
      </p:sp>
      <p:sp>
        <p:nvSpPr>
          <p:cNvPr id="15" name="Text Placeholder 14">
            <a:extLst>
              <a:ext uri="{FF2B5EF4-FFF2-40B4-BE49-F238E27FC236}">
                <a16:creationId xmlns:a16="http://schemas.microsoft.com/office/drawing/2014/main" id="{C7846849-DC0A-EE3B-2E5E-D669EC1273D6}"/>
              </a:ext>
            </a:extLst>
          </p:cNvPr>
          <p:cNvSpPr>
            <a:spLocks noGrp="1"/>
          </p:cNvSpPr>
          <p:nvPr>
            <p:ph type="body" sz="quarter" idx="13"/>
          </p:nvPr>
        </p:nvSpPr>
        <p:spPr>
          <a:xfrm>
            <a:off x="3191744" y="1144320"/>
            <a:ext cx="1910917" cy="478997"/>
          </a:xfrm>
        </p:spPr>
        <p:txBody>
          <a:bodyPr/>
          <a:lstStyle/>
          <a:p>
            <a:r>
              <a:rPr lang="en-US" cap="none" dirty="0">
                <a:latin typeface="Abadi" panose="020B0604020104020204" pitchFamily="34" charset="0"/>
              </a:rPr>
              <a:t>DenseNet</a:t>
            </a:r>
          </a:p>
        </p:txBody>
      </p:sp>
      <p:sp>
        <p:nvSpPr>
          <p:cNvPr id="2" name="TextBox 1">
            <a:extLst>
              <a:ext uri="{FF2B5EF4-FFF2-40B4-BE49-F238E27FC236}">
                <a16:creationId xmlns:a16="http://schemas.microsoft.com/office/drawing/2014/main" id="{0ED72549-3116-00EF-46E6-9FBCD461880B}"/>
              </a:ext>
            </a:extLst>
          </p:cNvPr>
          <p:cNvSpPr txBox="1"/>
          <p:nvPr/>
        </p:nvSpPr>
        <p:spPr>
          <a:xfrm>
            <a:off x="3434992" y="1750585"/>
            <a:ext cx="8066927" cy="1754326"/>
          </a:xfrm>
          <a:prstGeom prst="rect">
            <a:avLst/>
          </a:prstGeom>
          <a:noFill/>
        </p:spPr>
        <p:txBody>
          <a:bodyPr wrap="square" rtlCol="0">
            <a:spAutoFit/>
          </a:bodyPr>
          <a:lstStyle/>
          <a:p>
            <a:pPr>
              <a:spcBef>
                <a:spcPts val="0"/>
              </a:spcBef>
              <a:spcAft>
                <a:spcPts val="0"/>
              </a:spcAft>
            </a:pPr>
            <a:r>
              <a:rPr lang="en-US" sz="1800" b="1" dirty="0">
                <a:solidFill>
                  <a:srgbClr val="0E101A"/>
                </a:solidFill>
                <a:effectLst/>
              </a:rPr>
              <a:t>Dense Convolutional Network (DenseNet):</a:t>
            </a:r>
          </a:p>
          <a:p>
            <a:pPr marL="285750" indent="-285750">
              <a:spcBef>
                <a:spcPts val="0"/>
              </a:spcBef>
              <a:spcAft>
                <a:spcPts val="0"/>
              </a:spcAft>
              <a:buFont typeface="Arial" panose="020B0604020202020204" pitchFamily="34" charset="0"/>
              <a:buChar char="•"/>
            </a:pPr>
            <a:r>
              <a:rPr lang="en-US" sz="1800" dirty="0">
                <a:solidFill>
                  <a:srgbClr val="0E101A"/>
                </a:solidFill>
                <a:effectLst/>
              </a:rPr>
              <a:t>A densely connected CNN architecture where each layer is connected to every other layer in a feed-forward fashion.</a:t>
            </a:r>
          </a:p>
          <a:p>
            <a:pPr marL="285750" indent="-285750">
              <a:spcBef>
                <a:spcPts val="0"/>
              </a:spcBef>
              <a:spcAft>
                <a:spcPts val="0"/>
              </a:spcAft>
              <a:buFont typeface="Arial" panose="020B0604020202020204" pitchFamily="34" charset="0"/>
              <a:buChar char="•"/>
            </a:pPr>
            <a:r>
              <a:rPr lang="en-US" sz="1800" dirty="0">
                <a:solidFill>
                  <a:srgbClr val="0E101A"/>
                </a:solidFill>
                <a:effectLst/>
              </a:rPr>
              <a:t>This connectivity pattern enhances feature propagation resulting in solid feature learning.</a:t>
            </a:r>
          </a:p>
          <a:p>
            <a:endParaRPr lang="en-US" dirty="0"/>
          </a:p>
        </p:txBody>
      </p:sp>
      <p:pic>
        <p:nvPicPr>
          <p:cNvPr id="3076" name="Picture 4">
            <a:extLst>
              <a:ext uri="{FF2B5EF4-FFF2-40B4-BE49-F238E27FC236}">
                <a16:creationId xmlns:a16="http://schemas.microsoft.com/office/drawing/2014/main" id="{3D031A77-D598-3643-3BB2-64ADFD90C7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81450"/>
            <a:ext cx="12192000" cy="2976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7014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976418-1ED7-B75F-F1DE-7863BEBE0886}"/>
            </a:ext>
          </a:extLst>
        </p:cNvPr>
        <p:cNvGrpSpPr/>
        <p:nvPr/>
      </p:nvGrpSpPr>
      <p:grpSpPr>
        <a:xfrm>
          <a:off x="0" y="0"/>
          <a:ext cx="0" cy="0"/>
          <a:chOff x="0" y="0"/>
          <a:chExt cx="0" cy="0"/>
        </a:xfrm>
      </p:grpSpPr>
      <p:sp>
        <p:nvSpPr>
          <p:cNvPr id="11" name="Title 2">
            <a:extLst>
              <a:ext uri="{FF2B5EF4-FFF2-40B4-BE49-F238E27FC236}">
                <a16:creationId xmlns:a16="http://schemas.microsoft.com/office/drawing/2014/main" id="{9AFEE97B-5009-9CA4-5668-FF23523D797D}"/>
              </a:ext>
            </a:extLst>
          </p:cNvPr>
          <p:cNvSpPr>
            <a:spLocks noGrp="1"/>
          </p:cNvSpPr>
          <p:nvPr>
            <p:ph type="title"/>
          </p:nvPr>
        </p:nvSpPr>
        <p:spPr>
          <a:xfrm>
            <a:off x="3158598" y="135806"/>
            <a:ext cx="5808512" cy="795113"/>
          </a:xfrm>
        </p:spPr>
        <p:txBody>
          <a:bodyPr anchor="b"/>
          <a:lstStyle/>
          <a:p>
            <a:r>
              <a:rPr lang="en-US" dirty="0"/>
              <a:t>Proposed Models</a:t>
            </a:r>
          </a:p>
        </p:txBody>
      </p:sp>
      <p:sp>
        <p:nvSpPr>
          <p:cNvPr id="15" name="Text Placeholder 14">
            <a:extLst>
              <a:ext uri="{FF2B5EF4-FFF2-40B4-BE49-F238E27FC236}">
                <a16:creationId xmlns:a16="http://schemas.microsoft.com/office/drawing/2014/main" id="{C762BFD8-B654-697B-A5FA-EFB0EA651149}"/>
              </a:ext>
            </a:extLst>
          </p:cNvPr>
          <p:cNvSpPr>
            <a:spLocks noGrp="1"/>
          </p:cNvSpPr>
          <p:nvPr>
            <p:ph type="body" sz="quarter" idx="13"/>
          </p:nvPr>
        </p:nvSpPr>
        <p:spPr>
          <a:xfrm>
            <a:off x="3191744" y="1180280"/>
            <a:ext cx="2217524" cy="478997"/>
          </a:xfrm>
        </p:spPr>
        <p:txBody>
          <a:bodyPr/>
          <a:lstStyle/>
          <a:p>
            <a:r>
              <a:rPr lang="en-US" cap="none" dirty="0">
                <a:latin typeface="Abadi" panose="020B0604020104020204" pitchFamily="34" charset="0"/>
              </a:rPr>
              <a:t>DenseNet</a:t>
            </a:r>
          </a:p>
        </p:txBody>
      </p:sp>
      <p:pic>
        <p:nvPicPr>
          <p:cNvPr id="7" name="Picture 6">
            <a:extLst>
              <a:ext uri="{FF2B5EF4-FFF2-40B4-BE49-F238E27FC236}">
                <a16:creationId xmlns:a16="http://schemas.microsoft.com/office/drawing/2014/main" id="{F13D6DF7-707B-2FD9-1441-FAD50D391298}"/>
              </a:ext>
            </a:extLst>
          </p:cNvPr>
          <p:cNvPicPr>
            <a:picLocks noChangeAspect="1"/>
          </p:cNvPicPr>
          <p:nvPr/>
        </p:nvPicPr>
        <p:blipFill rotWithShape="1">
          <a:blip r:embed="rId3"/>
          <a:srcRect t="4162"/>
          <a:stretch/>
        </p:blipFill>
        <p:spPr>
          <a:xfrm>
            <a:off x="389556" y="1180280"/>
            <a:ext cx="5019712" cy="5504561"/>
          </a:xfrm>
          <a:prstGeom prst="rect">
            <a:avLst/>
          </a:prstGeom>
        </p:spPr>
      </p:pic>
      <p:pic>
        <p:nvPicPr>
          <p:cNvPr id="9" name="Picture 8">
            <a:extLst>
              <a:ext uri="{FF2B5EF4-FFF2-40B4-BE49-F238E27FC236}">
                <a16:creationId xmlns:a16="http://schemas.microsoft.com/office/drawing/2014/main" id="{1FDD1C45-E06F-EDA0-8797-8F81298D39D6}"/>
              </a:ext>
            </a:extLst>
          </p:cNvPr>
          <p:cNvPicPr>
            <a:picLocks noChangeAspect="1"/>
          </p:cNvPicPr>
          <p:nvPr/>
        </p:nvPicPr>
        <p:blipFill>
          <a:blip r:embed="rId4"/>
          <a:stretch>
            <a:fillRect/>
          </a:stretch>
        </p:blipFill>
        <p:spPr>
          <a:xfrm>
            <a:off x="8859150" y="2738818"/>
            <a:ext cx="2466993" cy="1657362"/>
          </a:xfrm>
          <a:prstGeom prst="rect">
            <a:avLst/>
          </a:prstGeom>
        </p:spPr>
      </p:pic>
      <p:sp>
        <p:nvSpPr>
          <p:cNvPr id="10" name="Rectangle 9">
            <a:extLst>
              <a:ext uri="{FF2B5EF4-FFF2-40B4-BE49-F238E27FC236}">
                <a16:creationId xmlns:a16="http://schemas.microsoft.com/office/drawing/2014/main" id="{6ECDD793-8F12-24B3-98BC-AC7D111BFE98}"/>
              </a:ext>
            </a:extLst>
          </p:cNvPr>
          <p:cNvSpPr/>
          <p:nvPr/>
        </p:nvSpPr>
        <p:spPr>
          <a:xfrm>
            <a:off x="2583951" y="4947007"/>
            <a:ext cx="2217524" cy="595901"/>
          </a:xfrm>
          <a:prstGeom prst="rect">
            <a:avLst/>
          </a:prstGeom>
          <a:noFill/>
          <a:ln>
            <a:solidFill>
              <a:schemeClr val="accent1">
                <a:lumMod val="50000"/>
              </a:schemeClr>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TextBox 11">
            <a:extLst>
              <a:ext uri="{FF2B5EF4-FFF2-40B4-BE49-F238E27FC236}">
                <a16:creationId xmlns:a16="http://schemas.microsoft.com/office/drawing/2014/main" id="{BA31E004-FF6F-3423-3C0F-87F506D76A95}"/>
              </a:ext>
            </a:extLst>
          </p:cNvPr>
          <p:cNvSpPr txBox="1"/>
          <p:nvPr/>
        </p:nvSpPr>
        <p:spPr>
          <a:xfrm>
            <a:off x="5464736" y="5014124"/>
            <a:ext cx="2097830" cy="461665"/>
          </a:xfrm>
          <a:prstGeom prst="rect">
            <a:avLst/>
          </a:prstGeom>
          <a:noFill/>
        </p:spPr>
        <p:txBody>
          <a:bodyPr wrap="square" rtlCol="0">
            <a:spAutoFit/>
          </a:bodyPr>
          <a:lstStyle/>
          <a:p>
            <a:r>
              <a:rPr lang="en-US" sz="1200" b="1" dirty="0"/>
              <a:t>Output shape is 3 as total number of classes is 3</a:t>
            </a:r>
          </a:p>
        </p:txBody>
      </p:sp>
      <p:cxnSp>
        <p:nvCxnSpPr>
          <p:cNvPr id="14" name="Straight Arrow Connector 13">
            <a:extLst>
              <a:ext uri="{FF2B5EF4-FFF2-40B4-BE49-F238E27FC236}">
                <a16:creationId xmlns:a16="http://schemas.microsoft.com/office/drawing/2014/main" id="{E567F09B-BAE3-2EE7-0411-72AC4BD2FE46}"/>
              </a:ext>
            </a:extLst>
          </p:cNvPr>
          <p:cNvCxnSpPr>
            <a:cxnSpLocks/>
            <a:stCxn id="10" idx="3"/>
            <a:endCxn id="12" idx="1"/>
          </p:cNvCxnSpPr>
          <p:nvPr/>
        </p:nvCxnSpPr>
        <p:spPr>
          <a:xfrm flipV="1">
            <a:off x="4801475" y="5244957"/>
            <a:ext cx="663261" cy="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4AE634D7-704C-C21F-DC21-B1EEF8662EF2}"/>
              </a:ext>
            </a:extLst>
          </p:cNvPr>
          <p:cNvSpPr/>
          <p:nvPr/>
        </p:nvSpPr>
        <p:spPr>
          <a:xfrm>
            <a:off x="518845" y="3453518"/>
            <a:ext cx="2969231" cy="261992"/>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4" name="TextBox 23">
            <a:extLst>
              <a:ext uri="{FF2B5EF4-FFF2-40B4-BE49-F238E27FC236}">
                <a16:creationId xmlns:a16="http://schemas.microsoft.com/office/drawing/2014/main" id="{03E993E6-AB1A-C734-8BD0-899B3B7F9072}"/>
              </a:ext>
            </a:extLst>
          </p:cNvPr>
          <p:cNvSpPr txBox="1"/>
          <p:nvPr/>
        </p:nvSpPr>
        <p:spPr>
          <a:xfrm>
            <a:off x="5500696" y="3429000"/>
            <a:ext cx="2097830" cy="276999"/>
          </a:xfrm>
          <a:prstGeom prst="rect">
            <a:avLst/>
          </a:prstGeom>
          <a:noFill/>
        </p:spPr>
        <p:txBody>
          <a:bodyPr wrap="square" rtlCol="0">
            <a:spAutoFit/>
          </a:bodyPr>
          <a:lstStyle/>
          <a:p>
            <a:r>
              <a:rPr lang="en-US" sz="1200" b="1" dirty="0"/>
              <a:t>Preventing overfitting</a:t>
            </a:r>
          </a:p>
        </p:txBody>
      </p:sp>
      <p:cxnSp>
        <p:nvCxnSpPr>
          <p:cNvPr id="26" name="Straight Arrow Connector 25">
            <a:extLst>
              <a:ext uri="{FF2B5EF4-FFF2-40B4-BE49-F238E27FC236}">
                <a16:creationId xmlns:a16="http://schemas.microsoft.com/office/drawing/2014/main" id="{07CE5610-1FCA-87A3-B01C-1A1069DC17E2}"/>
              </a:ext>
            </a:extLst>
          </p:cNvPr>
          <p:cNvCxnSpPr>
            <a:cxnSpLocks/>
          </p:cNvCxnSpPr>
          <p:nvPr/>
        </p:nvCxnSpPr>
        <p:spPr>
          <a:xfrm>
            <a:off x="3488076" y="3571907"/>
            <a:ext cx="1976660" cy="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BC3381AE-81DF-3E92-EDCE-1EA64D5F9C7E}"/>
              </a:ext>
            </a:extLst>
          </p:cNvPr>
          <p:cNvSpPr/>
          <p:nvPr/>
        </p:nvSpPr>
        <p:spPr>
          <a:xfrm>
            <a:off x="518845" y="1999861"/>
            <a:ext cx="2969231" cy="261992"/>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A71B49BB-5ABE-8F1E-C194-943DCCA3C569}"/>
              </a:ext>
            </a:extLst>
          </p:cNvPr>
          <p:cNvCxnSpPr>
            <a:cxnSpLocks/>
          </p:cNvCxnSpPr>
          <p:nvPr/>
        </p:nvCxnSpPr>
        <p:spPr>
          <a:xfrm>
            <a:off x="3488076" y="2105408"/>
            <a:ext cx="1976660" cy="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5D88472-FCDC-846E-6DA7-498B2E30116D}"/>
              </a:ext>
            </a:extLst>
          </p:cNvPr>
          <p:cNvSpPr txBox="1"/>
          <p:nvPr/>
        </p:nvSpPr>
        <p:spPr>
          <a:xfrm>
            <a:off x="5500696" y="1874575"/>
            <a:ext cx="2877803" cy="461665"/>
          </a:xfrm>
          <a:prstGeom prst="rect">
            <a:avLst/>
          </a:prstGeom>
          <a:noFill/>
        </p:spPr>
        <p:txBody>
          <a:bodyPr wrap="square" rtlCol="0">
            <a:spAutoFit/>
          </a:bodyPr>
          <a:lstStyle/>
          <a:p>
            <a:r>
              <a:rPr lang="en-US" sz="1200" b="1" dirty="0"/>
              <a:t>“ReLU” Activation function to introduce non-linearity</a:t>
            </a:r>
          </a:p>
        </p:txBody>
      </p:sp>
      <p:sp>
        <p:nvSpPr>
          <p:cNvPr id="31" name="Text Placeholder 14">
            <a:extLst>
              <a:ext uri="{FF2B5EF4-FFF2-40B4-BE49-F238E27FC236}">
                <a16:creationId xmlns:a16="http://schemas.microsoft.com/office/drawing/2014/main" id="{52F8845C-4F3A-1EC9-AD93-E475D11FFED5}"/>
              </a:ext>
            </a:extLst>
          </p:cNvPr>
          <p:cNvSpPr txBox="1">
            <a:spLocks/>
          </p:cNvSpPr>
          <p:nvPr/>
        </p:nvSpPr>
        <p:spPr>
          <a:xfrm>
            <a:off x="-102837" y="612778"/>
            <a:ext cx="2217524" cy="478997"/>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0"/>
              </a:spcBef>
              <a:buFont typeface="Arial" panose="020B0604020202020204" pitchFamily="34" charset="0"/>
              <a:buNone/>
              <a:defRPr sz="2400" kern="1200" cap="all"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cap="none" dirty="0">
                <a:latin typeface="Abadi" panose="020B0604020104020204" pitchFamily="34" charset="0"/>
              </a:rPr>
              <a:t>DenseNet</a:t>
            </a:r>
          </a:p>
        </p:txBody>
      </p:sp>
    </p:spTree>
    <p:extLst>
      <p:ext uri="{BB962C8B-B14F-4D97-AF65-F5344CB8AC3E}">
        <p14:creationId xmlns:p14="http://schemas.microsoft.com/office/powerpoint/2010/main" val="3259021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A1F6C0-A5CF-EC6C-BCC9-7A1930E14235}"/>
            </a:ext>
          </a:extLst>
        </p:cNvPr>
        <p:cNvGrpSpPr/>
        <p:nvPr/>
      </p:nvGrpSpPr>
      <p:grpSpPr>
        <a:xfrm>
          <a:off x="0" y="0"/>
          <a:ext cx="0" cy="0"/>
          <a:chOff x="0" y="0"/>
          <a:chExt cx="0" cy="0"/>
        </a:xfrm>
      </p:grpSpPr>
      <p:sp>
        <p:nvSpPr>
          <p:cNvPr id="11" name="Title 2">
            <a:extLst>
              <a:ext uri="{FF2B5EF4-FFF2-40B4-BE49-F238E27FC236}">
                <a16:creationId xmlns:a16="http://schemas.microsoft.com/office/drawing/2014/main" id="{2A52D529-25FD-095C-9F30-624FBD4DB851}"/>
              </a:ext>
            </a:extLst>
          </p:cNvPr>
          <p:cNvSpPr>
            <a:spLocks noGrp="1"/>
          </p:cNvSpPr>
          <p:nvPr>
            <p:ph type="title"/>
          </p:nvPr>
        </p:nvSpPr>
        <p:spPr>
          <a:xfrm>
            <a:off x="3191744" y="288970"/>
            <a:ext cx="5686840" cy="852666"/>
          </a:xfrm>
        </p:spPr>
        <p:txBody>
          <a:bodyPr anchor="b"/>
          <a:lstStyle/>
          <a:p>
            <a:r>
              <a:rPr lang="en-US" dirty="0"/>
              <a:t>Proposed Models</a:t>
            </a:r>
          </a:p>
        </p:txBody>
      </p:sp>
      <p:sp>
        <p:nvSpPr>
          <p:cNvPr id="15" name="Text Placeholder 14">
            <a:extLst>
              <a:ext uri="{FF2B5EF4-FFF2-40B4-BE49-F238E27FC236}">
                <a16:creationId xmlns:a16="http://schemas.microsoft.com/office/drawing/2014/main" id="{FC4B096B-C1C1-77BA-538B-2979F331C6AB}"/>
              </a:ext>
            </a:extLst>
          </p:cNvPr>
          <p:cNvSpPr>
            <a:spLocks noGrp="1"/>
          </p:cNvSpPr>
          <p:nvPr>
            <p:ph type="body" sz="quarter" idx="13"/>
          </p:nvPr>
        </p:nvSpPr>
        <p:spPr>
          <a:xfrm>
            <a:off x="3191744" y="1144320"/>
            <a:ext cx="1910917" cy="478997"/>
          </a:xfrm>
        </p:spPr>
        <p:txBody>
          <a:bodyPr/>
          <a:lstStyle/>
          <a:p>
            <a:r>
              <a:rPr lang="en-US" cap="none" dirty="0">
                <a:latin typeface="Abadi" panose="020B0604020104020204" pitchFamily="34" charset="0"/>
              </a:rPr>
              <a:t>ResNet</a:t>
            </a:r>
          </a:p>
        </p:txBody>
      </p:sp>
      <p:sp>
        <p:nvSpPr>
          <p:cNvPr id="2" name="TextBox 1">
            <a:extLst>
              <a:ext uri="{FF2B5EF4-FFF2-40B4-BE49-F238E27FC236}">
                <a16:creationId xmlns:a16="http://schemas.microsoft.com/office/drawing/2014/main" id="{543B77BB-2E43-E392-55F4-825BAAF9756A}"/>
              </a:ext>
            </a:extLst>
          </p:cNvPr>
          <p:cNvSpPr txBox="1"/>
          <p:nvPr/>
        </p:nvSpPr>
        <p:spPr>
          <a:xfrm>
            <a:off x="3434992" y="1750585"/>
            <a:ext cx="8066927" cy="923330"/>
          </a:xfrm>
          <a:prstGeom prst="rect">
            <a:avLst/>
          </a:prstGeom>
          <a:noFill/>
        </p:spPr>
        <p:txBody>
          <a:bodyPr wrap="square" rtlCol="0">
            <a:spAutoFit/>
          </a:bodyPr>
          <a:lstStyle/>
          <a:p>
            <a:pPr>
              <a:spcBef>
                <a:spcPts val="0"/>
              </a:spcBef>
              <a:spcAft>
                <a:spcPts val="0"/>
              </a:spcAft>
            </a:pPr>
            <a:r>
              <a:rPr lang="en-US" sz="1800" b="1" dirty="0">
                <a:solidFill>
                  <a:srgbClr val="0E101A"/>
                </a:solidFill>
                <a:effectLst/>
              </a:rPr>
              <a:t>Residual Network (ResNet):</a:t>
            </a:r>
          </a:p>
          <a:p>
            <a:pPr marL="285750" indent="-285750">
              <a:spcBef>
                <a:spcPts val="0"/>
              </a:spcBef>
              <a:spcAft>
                <a:spcPts val="0"/>
              </a:spcAft>
              <a:buFont typeface="Arial" panose="020B0604020202020204" pitchFamily="34" charset="0"/>
              <a:buChar char="•"/>
            </a:pPr>
            <a:r>
              <a:rPr lang="en-US" sz="1800" dirty="0">
                <a:solidFill>
                  <a:srgbClr val="0E101A"/>
                </a:solidFill>
                <a:effectLst/>
              </a:rPr>
              <a:t>A deep neural network architecture known for effectively handling deep networks.</a:t>
            </a:r>
          </a:p>
          <a:p>
            <a:pPr marL="285750" indent="-285750">
              <a:spcBef>
                <a:spcPts val="0"/>
              </a:spcBef>
              <a:spcAft>
                <a:spcPts val="0"/>
              </a:spcAft>
              <a:buFont typeface="Arial" panose="020B0604020202020204" pitchFamily="34" charset="0"/>
              <a:buChar char="•"/>
            </a:pPr>
            <a:r>
              <a:rPr lang="en-US" sz="1800" dirty="0">
                <a:solidFill>
                  <a:srgbClr val="0E101A"/>
                </a:solidFill>
                <a:effectLst/>
              </a:rPr>
              <a:t>Its residual blocks help alleviate the vanishing gradient problem.</a:t>
            </a:r>
          </a:p>
        </p:txBody>
      </p:sp>
      <p:pic>
        <p:nvPicPr>
          <p:cNvPr id="4100" name="Picture 4">
            <a:extLst>
              <a:ext uri="{FF2B5EF4-FFF2-40B4-BE49-F238E27FC236}">
                <a16:creationId xmlns:a16="http://schemas.microsoft.com/office/drawing/2014/main" id="{1B06D6FB-81BB-FAF7-B048-87F74F01D6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76407"/>
            <a:ext cx="12192000" cy="2446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2698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CC086-6464-7452-5D9A-8594015E7B36}"/>
            </a:ext>
          </a:extLst>
        </p:cNvPr>
        <p:cNvGrpSpPr/>
        <p:nvPr/>
      </p:nvGrpSpPr>
      <p:grpSpPr>
        <a:xfrm>
          <a:off x="0" y="0"/>
          <a:ext cx="0" cy="0"/>
          <a:chOff x="0" y="0"/>
          <a:chExt cx="0" cy="0"/>
        </a:xfrm>
      </p:grpSpPr>
      <p:sp>
        <p:nvSpPr>
          <p:cNvPr id="11" name="Title 2">
            <a:extLst>
              <a:ext uri="{FF2B5EF4-FFF2-40B4-BE49-F238E27FC236}">
                <a16:creationId xmlns:a16="http://schemas.microsoft.com/office/drawing/2014/main" id="{9C194426-576B-7BB8-CFDD-8ED02E48B618}"/>
              </a:ext>
            </a:extLst>
          </p:cNvPr>
          <p:cNvSpPr>
            <a:spLocks noGrp="1"/>
          </p:cNvSpPr>
          <p:nvPr>
            <p:ph type="title"/>
          </p:nvPr>
        </p:nvSpPr>
        <p:spPr>
          <a:xfrm>
            <a:off x="255465" y="915267"/>
            <a:ext cx="10360152" cy="914400"/>
          </a:xfrm>
        </p:spPr>
        <p:txBody>
          <a:bodyPr vert="horz" lIns="91440" tIns="45720" rIns="91440" bIns="45720" rtlCol="0" anchor="b" anchorCtr="0">
            <a:normAutofit/>
          </a:bodyPr>
          <a:lstStyle/>
          <a:p>
            <a:r>
              <a:rPr lang="en-US" kern="1200" dirty="0">
                <a:latin typeface="+mj-lt"/>
                <a:ea typeface="+mj-ea"/>
                <a:cs typeface="+mj-cs"/>
              </a:rPr>
              <a:t>Proposed Models</a:t>
            </a:r>
          </a:p>
        </p:txBody>
      </p:sp>
      <p:sp>
        <p:nvSpPr>
          <p:cNvPr id="31" name="Text Placeholder 14">
            <a:extLst>
              <a:ext uri="{FF2B5EF4-FFF2-40B4-BE49-F238E27FC236}">
                <a16:creationId xmlns:a16="http://schemas.microsoft.com/office/drawing/2014/main" id="{224F75A1-3B9B-88C8-6A31-3CC100D46A5B}"/>
              </a:ext>
            </a:extLst>
          </p:cNvPr>
          <p:cNvSpPr txBox="1">
            <a:spLocks/>
          </p:cNvSpPr>
          <p:nvPr/>
        </p:nvSpPr>
        <p:spPr>
          <a:xfrm>
            <a:off x="255465" y="2098279"/>
            <a:ext cx="2816352" cy="3840480"/>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0"/>
              </a:spcBef>
              <a:buFont typeface="Arial" panose="020B0604020202020204" pitchFamily="34" charset="0"/>
              <a:buNone/>
              <a:defRPr sz="2400" kern="1200" cap="all"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90000"/>
              </a:lnSpc>
              <a:spcBef>
                <a:spcPts val="1000"/>
              </a:spcBef>
            </a:pPr>
            <a:r>
              <a:rPr lang="en-US" sz="2000" cap="none" dirty="0">
                <a:latin typeface="Abadi" panose="020B0604020104020204" pitchFamily="34" charset="0"/>
              </a:rPr>
              <a:t>ResNet</a:t>
            </a:r>
          </a:p>
        </p:txBody>
      </p:sp>
      <p:pic>
        <p:nvPicPr>
          <p:cNvPr id="4" name="Picture 3">
            <a:extLst>
              <a:ext uri="{FF2B5EF4-FFF2-40B4-BE49-F238E27FC236}">
                <a16:creationId xmlns:a16="http://schemas.microsoft.com/office/drawing/2014/main" id="{5032ABAB-51C8-0A03-7DA1-F2E2A87280A0}"/>
              </a:ext>
            </a:extLst>
          </p:cNvPr>
          <p:cNvPicPr>
            <a:picLocks noChangeAspect="1"/>
          </p:cNvPicPr>
          <p:nvPr/>
        </p:nvPicPr>
        <p:blipFill>
          <a:blip r:embed="rId3"/>
          <a:stretch>
            <a:fillRect/>
          </a:stretch>
        </p:blipFill>
        <p:spPr>
          <a:xfrm>
            <a:off x="9007230" y="918393"/>
            <a:ext cx="2476518" cy="1543061"/>
          </a:xfrm>
          <a:prstGeom prst="rect">
            <a:avLst/>
          </a:prstGeom>
        </p:spPr>
      </p:pic>
      <p:pic>
        <p:nvPicPr>
          <p:cNvPr id="2" name="Picture 1">
            <a:extLst>
              <a:ext uri="{FF2B5EF4-FFF2-40B4-BE49-F238E27FC236}">
                <a16:creationId xmlns:a16="http://schemas.microsoft.com/office/drawing/2014/main" id="{84E3E14C-66C7-A977-9E4B-31E00EE4E9E3}"/>
              </a:ext>
            </a:extLst>
          </p:cNvPr>
          <p:cNvPicPr>
            <a:picLocks noChangeAspect="1"/>
          </p:cNvPicPr>
          <p:nvPr/>
        </p:nvPicPr>
        <p:blipFill>
          <a:blip r:embed="rId4"/>
          <a:stretch>
            <a:fillRect/>
          </a:stretch>
        </p:blipFill>
        <p:spPr>
          <a:xfrm>
            <a:off x="358667" y="2854253"/>
            <a:ext cx="5114962" cy="3714777"/>
          </a:xfrm>
          <a:prstGeom prst="rect">
            <a:avLst/>
          </a:prstGeom>
        </p:spPr>
      </p:pic>
      <p:sp>
        <p:nvSpPr>
          <p:cNvPr id="6" name="Rectangle 5">
            <a:extLst>
              <a:ext uri="{FF2B5EF4-FFF2-40B4-BE49-F238E27FC236}">
                <a16:creationId xmlns:a16="http://schemas.microsoft.com/office/drawing/2014/main" id="{469B6931-4EF9-CB0D-C8C8-A904DAB0AB56}"/>
              </a:ext>
            </a:extLst>
          </p:cNvPr>
          <p:cNvSpPr/>
          <p:nvPr/>
        </p:nvSpPr>
        <p:spPr>
          <a:xfrm>
            <a:off x="462337" y="3344238"/>
            <a:ext cx="4640324" cy="23116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536CFC25-D32D-4D2F-4510-A517883C8FF6}"/>
              </a:ext>
            </a:extLst>
          </p:cNvPr>
          <p:cNvSpPr txBox="1"/>
          <p:nvPr/>
        </p:nvSpPr>
        <p:spPr>
          <a:xfrm>
            <a:off x="5575587" y="3228989"/>
            <a:ext cx="4760214" cy="461665"/>
          </a:xfrm>
          <a:prstGeom prst="rect">
            <a:avLst/>
          </a:prstGeom>
          <a:noFill/>
        </p:spPr>
        <p:txBody>
          <a:bodyPr wrap="square" rtlCol="0">
            <a:spAutoFit/>
          </a:bodyPr>
          <a:lstStyle/>
          <a:p>
            <a:r>
              <a:rPr lang="en-US" sz="1200" dirty="0"/>
              <a:t>With 23,581,440 parameters, it constitutes the bulk of the model's complexity and capability</a:t>
            </a:r>
          </a:p>
        </p:txBody>
      </p:sp>
      <p:cxnSp>
        <p:nvCxnSpPr>
          <p:cNvPr id="9" name="Straight Arrow Connector 8">
            <a:extLst>
              <a:ext uri="{FF2B5EF4-FFF2-40B4-BE49-F238E27FC236}">
                <a16:creationId xmlns:a16="http://schemas.microsoft.com/office/drawing/2014/main" id="{5E9FC31D-AA61-0D0E-9C51-97B9501C42DE}"/>
              </a:ext>
            </a:extLst>
          </p:cNvPr>
          <p:cNvCxnSpPr>
            <a:cxnSpLocks/>
            <a:stCxn id="6" idx="3"/>
            <a:endCxn id="7" idx="1"/>
          </p:cNvCxnSpPr>
          <p:nvPr/>
        </p:nvCxnSpPr>
        <p:spPr>
          <a:xfrm flipV="1">
            <a:off x="5102661" y="3459822"/>
            <a:ext cx="472926" cy="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1EDF8DF-329B-FFE1-99D7-CD6CE82F5088}"/>
              </a:ext>
            </a:extLst>
          </p:cNvPr>
          <p:cNvSpPr/>
          <p:nvPr/>
        </p:nvSpPr>
        <p:spPr>
          <a:xfrm>
            <a:off x="462337" y="3690655"/>
            <a:ext cx="1869897" cy="37473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806A6D2E-A12D-53DC-E46A-BC49108CCA94}"/>
              </a:ext>
            </a:extLst>
          </p:cNvPr>
          <p:cNvCxnSpPr>
            <a:cxnSpLocks/>
          </p:cNvCxnSpPr>
          <p:nvPr/>
        </p:nvCxnSpPr>
        <p:spPr>
          <a:xfrm flipV="1">
            <a:off x="2332234" y="3878023"/>
            <a:ext cx="3243353" cy="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F5E5E74-5BF6-DDE3-5D42-56E1D5A6417E}"/>
              </a:ext>
            </a:extLst>
          </p:cNvPr>
          <p:cNvSpPr txBox="1"/>
          <p:nvPr/>
        </p:nvSpPr>
        <p:spPr>
          <a:xfrm>
            <a:off x="5575586" y="3668922"/>
            <a:ext cx="4760215" cy="461665"/>
          </a:xfrm>
          <a:prstGeom prst="rect">
            <a:avLst/>
          </a:prstGeom>
          <a:noFill/>
        </p:spPr>
        <p:txBody>
          <a:bodyPr wrap="square" rtlCol="0">
            <a:spAutoFit/>
          </a:bodyPr>
          <a:lstStyle/>
          <a:p>
            <a:r>
              <a:rPr lang="en-US" sz="1200" dirty="0"/>
              <a:t>Helps in reducing overfitting by minimizing the total number of parameters in the model</a:t>
            </a:r>
          </a:p>
        </p:txBody>
      </p:sp>
      <p:sp>
        <p:nvSpPr>
          <p:cNvPr id="18" name="Rectangle 17">
            <a:extLst>
              <a:ext uri="{FF2B5EF4-FFF2-40B4-BE49-F238E27FC236}">
                <a16:creationId xmlns:a16="http://schemas.microsoft.com/office/drawing/2014/main" id="{B08FA093-7EE8-0936-587C-39ACF519E7D0}"/>
              </a:ext>
            </a:extLst>
          </p:cNvPr>
          <p:cNvSpPr/>
          <p:nvPr/>
        </p:nvSpPr>
        <p:spPr>
          <a:xfrm>
            <a:off x="462336" y="5036157"/>
            <a:ext cx="1869897" cy="37473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3CF1086C-860D-AC2E-57ED-AA2D290E6442}"/>
              </a:ext>
            </a:extLst>
          </p:cNvPr>
          <p:cNvCxnSpPr>
            <a:cxnSpLocks/>
          </p:cNvCxnSpPr>
          <p:nvPr/>
        </p:nvCxnSpPr>
        <p:spPr>
          <a:xfrm flipV="1">
            <a:off x="2332233" y="5223524"/>
            <a:ext cx="3243353" cy="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5983B23-4571-7EE8-88BF-AC3BABBD4675}"/>
              </a:ext>
            </a:extLst>
          </p:cNvPr>
          <p:cNvSpPr txBox="1"/>
          <p:nvPr/>
        </p:nvSpPr>
        <p:spPr>
          <a:xfrm>
            <a:off x="5650930" y="4949229"/>
            <a:ext cx="4760215" cy="461665"/>
          </a:xfrm>
          <a:prstGeom prst="rect">
            <a:avLst/>
          </a:prstGeom>
          <a:noFill/>
        </p:spPr>
        <p:txBody>
          <a:bodyPr wrap="square" rtlCol="0">
            <a:spAutoFit/>
          </a:bodyPr>
          <a:lstStyle/>
          <a:p>
            <a:r>
              <a:rPr lang="en-US" sz="1200" dirty="0"/>
              <a:t>Helps in reducing overfitting by minimizing the total number of parameters in the model</a:t>
            </a:r>
          </a:p>
        </p:txBody>
      </p:sp>
    </p:spTree>
    <p:extLst>
      <p:ext uri="{BB962C8B-B14F-4D97-AF65-F5344CB8AC3E}">
        <p14:creationId xmlns:p14="http://schemas.microsoft.com/office/powerpoint/2010/main" val="40796954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C39FC-F841-E249-5D56-D02ACCAC08EB}"/>
            </a:ext>
          </a:extLst>
        </p:cNvPr>
        <p:cNvGrpSpPr/>
        <p:nvPr/>
      </p:nvGrpSpPr>
      <p:grpSpPr>
        <a:xfrm>
          <a:off x="0" y="0"/>
          <a:ext cx="0" cy="0"/>
          <a:chOff x="0" y="0"/>
          <a:chExt cx="0" cy="0"/>
        </a:xfrm>
      </p:grpSpPr>
      <p:sp>
        <p:nvSpPr>
          <p:cNvPr id="11" name="Title 2">
            <a:extLst>
              <a:ext uri="{FF2B5EF4-FFF2-40B4-BE49-F238E27FC236}">
                <a16:creationId xmlns:a16="http://schemas.microsoft.com/office/drawing/2014/main" id="{2EDA9998-3EE1-D760-DFE0-5C4C965BCFA3}"/>
              </a:ext>
            </a:extLst>
          </p:cNvPr>
          <p:cNvSpPr>
            <a:spLocks noGrp="1"/>
          </p:cNvSpPr>
          <p:nvPr>
            <p:ph type="title"/>
          </p:nvPr>
        </p:nvSpPr>
        <p:spPr>
          <a:xfrm>
            <a:off x="267574" y="57038"/>
            <a:ext cx="5686840" cy="852666"/>
          </a:xfrm>
        </p:spPr>
        <p:txBody>
          <a:bodyPr anchor="b"/>
          <a:lstStyle/>
          <a:p>
            <a:r>
              <a:rPr lang="en-US" dirty="0"/>
              <a:t>Proposed Models</a:t>
            </a:r>
          </a:p>
        </p:txBody>
      </p:sp>
      <p:sp>
        <p:nvSpPr>
          <p:cNvPr id="15" name="Text Placeholder 14">
            <a:extLst>
              <a:ext uri="{FF2B5EF4-FFF2-40B4-BE49-F238E27FC236}">
                <a16:creationId xmlns:a16="http://schemas.microsoft.com/office/drawing/2014/main" id="{F4E24278-B11B-54DF-33AD-AFEE1F858327}"/>
              </a:ext>
            </a:extLst>
          </p:cNvPr>
          <p:cNvSpPr>
            <a:spLocks noGrp="1"/>
          </p:cNvSpPr>
          <p:nvPr>
            <p:ph type="body" sz="quarter" idx="13"/>
          </p:nvPr>
        </p:nvSpPr>
        <p:spPr>
          <a:xfrm>
            <a:off x="267574" y="978148"/>
            <a:ext cx="4120865" cy="1001516"/>
          </a:xfrm>
        </p:spPr>
        <p:txBody>
          <a:bodyPr>
            <a:normAutofit/>
          </a:bodyPr>
          <a:lstStyle/>
          <a:p>
            <a:r>
              <a:rPr lang="en-US" cap="none" dirty="0">
                <a:latin typeface="Abadi" panose="020B0604020104020204" pitchFamily="34" charset="0"/>
              </a:rPr>
              <a:t>Recurrent Neural Network </a:t>
            </a:r>
          </a:p>
        </p:txBody>
      </p:sp>
      <p:sp>
        <p:nvSpPr>
          <p:cNvPr id="2" name="TextBox 1">
            <a:extLst>
              <a:ext uri="{FF2B5EF4-FFF2-40B4-BE49-F238E27FC236}">
                <a16:creationId xmlns:a16="http://schemas.microsoft.com/office/drawing/2014/main" id="{75A76BBC-FB06-4FCC-5390-1C2049C2EECB}"/>
              </a:ext>
            </a:extLst>
          </p:cNvPr>
          <p:cNvSpPr txBox="1"/>
          <p:nvPr/>
        </p:nvSpPr>
        <p:spPr>
          <a:xfrm>
            <a:off x="600451" y="1602463"/>
            <a:ext cx="9094342" cy="1991058"/>
          </a:xfrm>
          <a:prstGeom prst="rect">
            <a:avLst/>
          </a:prstGeom>
          <a:noFill/>
        </p:spPr>
        <p:txBody>
          <a:bodyPr wrap="square" rtlCol="0">
            <a:spAutoFit/>
          </a:bodyPr>
          <a:lstStyle/>
          <a:p>
            <a:pPr>
              <a:spcBef>
                <a:spcPts val="0"/>
              </a:spcBef>
              <a:spcAft>
                <a:spcPts val="0"/>
              </a:spcAft>
            </a:pPr>
            <a:r>
              <a:rPr lang="en-US" sz="1800" b="1" dirty="0">
                <a:solidFill>
                  <a:srgbClr val="0E101A"/>
                </a:solidFill>
                <a:effectLst/>
              </a:rPr>
              <a:t>Recurrent Neural Network (RNN):</a:t>
            </a:r>
          </a:p>
          <a:p>
            <a:pPr marL="285750" indent="-285750">
              <a:lnSpc>
                <a:spcPct val="150000"/>
              </a:lnSpc>
              <a:spcBef>
                <a:spcPts val="0"/>
              </a:spcBef>
              <a:spcAft>
                <a:spcPts val="0"/>
              </a:spcAft>
              <a:buFont typeface="Arial" panose="020B0604020202020204" pitchFamily="34" charset="0"/>
              <a:buChar char="•"/>
            </a:pPr>
            <a:r>
              <a:rPr lang="en-US" sz="1800" b="1" dirty="0">
                <a:solidFill>
                  <a:srgbClr val="0E101A"/>
                </a:solidFill>
                <a:effectLst/>
              </a:rPr>
              <a:t>Specialized in processing sequences for tasks such as speech recognition or language modeling.</a:t>
            </a:r>
          </a:p>
          <a:p>
            <a:pPr marL="285750" indent="-285750">
              <a:lnSpc>
                <a:spcPct val="150000"/>
              </a:lnSpc>
              <a:spcBef>
                <a:spcPts val="0"/>
              </a:spcBef>
              <a:spcAft>
                <a:spcPts val="0"/>
              </a:spcAft>
              <a:buFont typeface="Arial" panose="020B0604020202020204" pitchFamily="34" charset="0"/>
              <a:buChar char="•"/>
            </a:pPr>
            <a:r>
              <a:rPr lang="en-US" sz="1800" b="1" dirty="0">
                <a:solidFill>
                  <a:srgbClr val="0E101A"/>
                </a:solidFill>
                <a:effectLst/>
              </a:rPr>
              <a:t>Capable of maintaining information in 'memory' over time to capture temporal dependencies.</a:t>
            </a:r>
          </a:p>
          <a:p>
            <a:pPr marL="285750" indent="-285750">
              <a:lnSpc>
                <a:spcPct val="150000"/>
              </a:lnSpc>
              <a:spcBef>
                <a:spcPts val="0"/>
              </a:spcBef>
              <a:spcAft>
                <a:spcPts val="0"/>
              </a:spcAft>
              <a:buFont typeface="Arial" panose="020B0604020202020204" pitchFamily="34" charset="0"/>
              <a:buChar char="•"/>
            </a:pPr>
            <a:r>
              <a:rPr lang="en-US" b="1" dirty="0">
                <a:solidFill>
                  <a:srgbClr val="0E101A"/>
                </a:solidFill>
              </a:rPr>
              <a:t>E</a:t>
            </a:r>
            <a:r>
              <a:rPr lang="en-US" sz="1800" b="1" dirty="0">
                <a:solidFill>
                  <a:srgbClr val="0E101A"/>
                </a:solidFill>
                <a:effectLst/>
              </a:rPr>
              <a:t>ffective for analyzing time-series data or sequential data like audio signals, where past information influences the current state.</a:t>
            </a:r>
            <a:endParaRPr lang="en-US" sz="1800" dirty="0">
              <a:solidFill>
                <a:srgbClr val="0E101A"/>
              </a:solidFill>
              <a:effectLst/>
            </a:endParaRPr>
          </a:p>
        </p:txBody>
      </p:sp>
      <p:pic>
        <p:nvPicPr>
          <p:cNvPr id="1028" name="Picture 4">
            <a:extLst>
              <a:ext uri="{FF2B5EF4-FFF2-40B4-BE49-F238E27FC236}">
                <a16:creationId xmlns:a16="http://schemas.microsoft.com/office/drawing/2014/main" id="{2EEF1147-3B62-0C78-7825-7C81D8FBB3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09337"/>
            <a:ext cx="12192000" cy="269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0977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84DC6-A0E2-FD5F-7F02-9775B03B86C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032BA0D-0B96-6C32-62CF-D1F37F15EC53}"/>
              </a:ext>
            </a:extLst>
          </p:cNvPr>
          <p:cNvPicPr>
            <a:picLocks noChangeAspect="1"/>
          </p:cNvPicPr>
          <p:nvPr/>
        </p:nvPicPr>
        <p:blipFill>
          <a:blip r:embed="rId3"/>
          <a:stretch>
            <a:fillRect/>
          </a:stretch>
        </p:blipFill>
        <p:spPr>
          <a:xfrm>
            <a:off x="354688" y="2911388"/>
            <a:ext cx="5067337" cy="3343299"/>
          </a:xfrm>
          <a:prstGeom prst="rect">
            <a:avLst/>
          </a:prstGeom>
        </p:spPr>
      </p:pic>
      <p:sp>
        <p:nvSpPr>
          <p:cNvPr id="11" name="Title 2">
            <a:extLst>
              <a:ext uri="{FF2B5EF4-FFF2-40B4-BE49-F238E27FC236}">
                <a16:creationId xmlns:a16="http://schemas.microsoft.com/office/drawing/2014/main" id="{2C7E29F7-F64C-0765-10D3-507DE8B0F103}"/>
              </a:ext>
            </a:extLst>
          </p:cNvPr>
          <p:cNvSpPr>
            <a:spLocks noGrp="1"/>
          </p:cNvSpPr>
          <p:nvPr>
            <p:ph type="title"/>
          </p:nvPr>
        </p:nvSpPr>
        <p:spPr>
          <a:xfrm>
            <a:off x="3252580" y="164049"/>
            <a:ext cx="5686840" cy="852666"/>
          </a:xfrm>
        </p:spPr>
        <p:txBody>
          <a:bodyPr anchor="b"/>
          <a:lstStyle/>
          <a:p>
            <a:r>
              <a:rPr lang="en-US" dirty="0"/>
              <a:t>Proposed Models</a:t>
            </a:r>
          </a:p>
        </p:txBody>
      </p:sp>
      <p:sp>
        <p:nvSpPr>
          <p:cNvPr id="15" name="Text Placeholder 14">
            <a:extLst>
              <a:ext uri="{FF2B5EF4-FFF2-40B4-BE49-F238E27FC236}">
                <a16:creationId xmlns:a16="http://schemas.microsoft.com/office/drawing/2014/main" id="{727CF3FC-CFA7-9139-F0E8-3A5BE4D78935}"/>
              </a:ext>
            </a:extLst>
          </p:cNvPr>
          <p:cNvSpPr>
            <a:spLocks noGrp="1"/>
          </p:cNvSpPr>
          <p:nvPr>
            <p:ph type="body" sz="quarter" idx="13"/>
          </p:nvPr>
        </p:nvSpPr>
        <p:spPr>
          <a:xfrm>
            <a:off x="3101460" y="1045942"/>
            <a:ext cx="4475323" cy="1001516"/>
          </a:xfrm>
        </p:spPr>
        <p:txBody>
          <a:bodyPr>
            <a:normAutofit/>
          </a:bodyPr>
          <a:lstStyle/>
          <a:p>
            <a:r>
              <a:rPr lang="en-US" cap="none" dirty="0">
                <a:latin typeface="Abadi" panose="020B0604020104020204" pitchFamily="34" charset="0"/>
              </a:rPr>
              <a:t>Recurrent Neural Network </a:t>
            </a:r>
          </a:p>
        </p:txBody>
      </p:sp>
      <p:sp>
        <p:nvSpPr>
          <p:cNvPr id="6" name="Rectangle 5">
            <a:extLst>
              <a:ext uri="{FF2B5EF4-FFF2-40B4-BE49-F238E27FC236}">
                <a16:creationId xmlns:a16="http://schemas.microsoft.com/office/drawing/2014/main" id="{FA69C2F5-C967-7AEC-35C4-4EBB0A2C0098}"/>
              </a:ext>
            </a:extLst>
          </p:cNvPr>
          <p:cNvSpPr/>
          <p:nvPr/>
        </p:nvSpPr>
        <p:spPr>
          <a:xfrm>
            <a:off x="462336" y="4103800"/>
            <a:ext cx="4640324" cy="23116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542F3803-81A6-6FAA-F1C5-69E05C224A4A}"/>
              </a:ext>
            </a:extLst>
          </p:cNvPr>
          <p:cNvSpPr txBox="1"/>
          <p:nvPr/>
        </p:nvSpPr>
        <p:spPr>
          <a:xfrm>
            <a:off x="5617103" y="4080884"/>
            <a:ext cx="4760214" cy="276999"/>
          </a:xfrm>
          <a:prstGeom prst="rect">
            <a:avLst/>
          </a:prstGeom>
          <a:noFill/>
        </p:spPr>
        <p:txBody>
          <a:bodyPr wrap="square" rtlCol="0">
            <a:spAutoFit/>
          </a:bodyPr>
          <a:lstStyle/>
          <a:p>
            <a:r>
              <a:rPr lang="en-US" sz="1200" dirty="0"/>
              <a:t>Does not return sequences, preparing the model for the final classification</a:t>
            </a:r>
          </a:p>
        </p:txBody>
      </p:sp>
      <p:cxnSp>
        <p:nvCxnSpPr>
          <p:cNvPr id="9" name="Straight Arrow Connector 8">
            <a:extLst>
              <a:ext uri="{FF2B5EF4-FFF2-40B4-BE49-F238E27FC236}">
                <a16:creationId xmlns:a16="http://schemas.microsoft.com/office/drawing/2014/main" id="{1432B3B8-B261-014A-EAA7-DB78B17FB07E}"/>
              </a:ext>
            </a:extLst>
          </p:cNvPr>
          <p:cNvCxnSpPr>
            <a:cxnSpLocks/>
            <a:stCxn id="6" idx="3"/>
          </p:cNvCxnSpPr>
          <p:nvPr/>
        </p:nvCxnSpPr>
        <p:spPr>
          <a:xfrm>
            <a:off x="5102660" y="4219385"/>
            <a:ext cx="472925" cy="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E6895B9-17C5-E5D6-735B-1BAA228808DC}"/>
              </a:ext>
            </a:extLst>
          </p:cNvPr>
          <p:cNvSpPr/>
          <p:nvPr/>
        </p:nvSpPr>
        <p:spPr>
          <a:xfrm>
            <a:off x="462337" y="3690655"/>
            <a:ext cx="1869897" cy="37473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F668BC20-6CB0-AAC8-3B68-EAAB8008E3CF}"/>
              </a:ext>
            </a:extLst>
          </p:cNvPr>
          <p:cNvCxnSpPr>
            <a:cxnSpLocks/>
          </p:cNvCxnSpPr>
          <p:nvPr/>
        </p:nvCxnSpPr>
        <p:spPr>
          <a:xfrm flipV="1">
            <a:off x="2332234" y="3878023"/>
            <a:ext cx="3243353" cy="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7B0ACF8-B94B-4160-2E6E-429040166841}"/>
              </a:ext>
            </a:extLst>
          </p:cNvPr>
          <p:cNvSpPr txBox="1"/>
          <p:nvPr/>
        </p:nvSpPr>
        <p:spPr>
          <a:xfrm>
            <a:off x="5575585" y="3746092"/>
            <a:ext cx="4760215" cy="276999"/>
          </a:xfrm>
          <a:prstGeom prst="rect">
            <a:avLst/>
          </a:prstGeom>
          <a:noFill/>
        </p:spPr>
        <p:txBody>
          <a:bodyPr wrap="square" rtlCol="0">
            <a:spAutoFit/>
          </a:bodyPr>
          <a:lstStyle/>
          <a:p>
            <a:r>
              <a:rPr lang="en-US" sz="1200" dirty="0"/>
              <a:t>Helps combat overfitting by forcing the model to learn more robust features.</a:t>
            </a:r>
          </a:p>
        </p:txBody>
      </p:sp>
      <p:sp>
        <p:nvSpPr>
          <p:cNvPr id="18" name="Rectangle 17">
            <a:extLst>
              <a:ext uri="{FF2B5EF4-FFF2-40B4-BE49-F238E27FC236}">
                <a16:creationId xmlns:a16="http://schemas.microsoft.com/office/drawing/2014/main" id="{1479F7E4-1D95-6D77-FCCA-4729E61D49DD}"/>
              </a:ext>
            </a:extLst>
          </p:cNvPr>
          <p:cNvSpPr/>
          <p:nvPr/>
        </p:nvSpPr>
        <p:spPr>
          <a:xfrm>
            <a:off x="462336" y="4761860"/>
            <a:ext cx="1869897" cy="37473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2AAEFF56-BC08-B04B-D061-2A851000D3CA}"/>
              </a:ext>
            </a:extLst>
          </p:cNvPr>
          <p:cNvCxnSpPr>
            <a:cxnSpLocks/>
          </p:cNvCxnSpPr>
          <p:nvPr/>
        </p:nvCxnSpPr>
        <p:spPr>
          <a:xfrm>
            <a:off x="2332233" y="4926538"/>
            <a:ext cx="3197440" cy="278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B7F3C29-074F-C615-93C2-F69D581975E7}"/>
              </a:ext>
            </a:extLst>
          </p:cNvPr>
          <p:cNvSpPr txBox="1"/>
          <p:nvPr/>
        </p:nvSpPr>
        <p:spPr>
          <a:xfrm>
            <a:off x="5650930" y="4761860"/>
            <a:ext cx="4760215" cy="461665"/>
          </a:xfrm>
          <a:prstGeom prst="rect">
            <a:avLst/>
          </a:prstGeom>
          <a:noFill/>
        </p:spPr>
        <p:txBody>
          <a:bodyPr wrap="square" rtlCol="0">
            <a:spAutoFit/>
          </a:bodyPr>
          <a:lstStyle/>
          <a:p>
            <a:r>
              <a:rPr lang="en-US" sz="1200" dirty="0"/>
              <a:t>Helps in reducing overfitting by minimizing the total number of parameters in the model</a:t>
            </a:r>
          </a:p>
        </p:txBody>
      </p:sp>
      <p:pic>
        <p:nvPicPr>
          <p:cNvPr id="3" name="Picture 2">
            <a:extLst>
              <a:ext uri="{FF2B5EF4-FFF2-40B4-BE49-F238E27FC236}">
                <a16:creationId xmlns:a16="http://schemas.microsoft.com/office/drawing/2014/main" id="{F4D03E49-B3AD-7099-F0EC-FE14D8A7B5F3}"/>
              </a:ext>
            </a:extLst>
          </p:cNvPr>
          <p:cNvPicPr>
            <a:picLocks noChangeAspect="1"/>
          </p:cNvPicPr>
          <p:nvPr/>
        </p:nvPicPr>
        <p:blipFill>
          <a:blip r:embed="rId4"/>
          <a:stretch>
            <a:fillRect/>
          </a:stretch>
        </p:blipFill>
        <p:spPr>
          <a:xfrm>
            <a:off x="9427022" y="2096140"/>
            <a:ext cx="2305067" cy="1333510"/>
          </a:xfrm>
          <a:prstGeom prst="rect">
            <a:avLst/>
          </a:prstGeom>
        </p:spPr>
      </p:pic>
    </p:spTree>
    <p:extLst>
      <p:ext uri="{BB962C8B-B14F-4D97-AF65-F5344CB8AC3E}">
        <p14:creationId xmlns:p14="http://schemas.microsoft.com/office/powerpoint/2010/main" val="1714770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3EE45-3924-5A20-4FDE-7EA6BBEBD06F}"/>
              </a:ext>
            </a:extLst>
          </p:cNvPr>
          <p:cNvSpPr>
            <a:spLocks noGrp="1"/>
          </p:cNvSpPr>
          <p:nvPr>
            <p:ph type="title"/>
          </p:nvPr>
        </p:nvSpPr>
        <p:spPr>
          <a:xfrm>
            <a:off x="494852" y="381897"/>
            <a:ext cx="5641848" cy="1968649"/>
          </a:xfrm>
        </p:spPr>
        <p:txBody>
          <a:bodyPr/>
          <a:lstStyle/>
          <a:p>
            <a:r>
              <a:rPr lang="en-US" dirty="0"/>
              <a:t>Project Introduction</a:t>
            </a:r>
          </a:p>
        </p:txBody>
      </p:sp>
      <p:pic>
        <p:nvPicPr>
          <p:cNvPr id="6" name="Picture Placeholder 5" descr="A person holding a pig&#10;&#10;Description automatically generated">
            <a:extLst>
              <a:ext uri="{FF2B5EF4-FFF2-40B4-BE49-F238E27FC236}">
                <a16:creationId xmlns:a16="http://schemas.microsoft.com/office/drawing/2014/main" id="{544D776C-1C2B-748C-A903-7C5438A0136A}"/>
              </a:ext>
            </a:extLst>
          </p:cNvPr>
          <p:cNvPicPr>
            <a:picLocks noGrp="1" noChangeAspect="1"/>
          </p:cNvPicPr>
          <p:nvPr>
            <p:ph type="pic" idx="1"/>
          </p:nvPr>
        </p:nvPicPr>
        <p:blipFill>
          <a:blip r:embed="rId3"/>
          <a:srcRect l="31113" r="31113"/>
          <a:stretch>
            <a:fillRect/>
          </a:stretch>
        </p:blipFill>
        <p:spPr/>
      </p:pic>
      <p:sp>
        <p:nvSpPr>
          <p:cNvPr id="7" name="Content Placeholder 7">
            <a:extLst>
              <a:ext uri="{FF2B5EF4-FFF2-40B4-BE49-F238E27FC236}">
                <a16:creationId xmlns:a16="http://schemas.microsoft.com/office/drawing/2014/main" id="{A3FE98EB-2AB1-E931-D276-BF2229A9ADA8}"/>
              </a:ext>
            </a:extLst>
          </p:cNvPr>
          <p:cNvSpPr txBox="1">
            <a:spLocks/>
          </p:cNvSpPr>
          <p:nvPr/>
        </p:nvSpPr>
        <p:spPr>
          <a:xfrm>
            <a:off x="494852" y="2221992"/>
            <a:ext cx="7150608" cy="335657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Introduction</a:t>
            </a:r>
          </a:p>
          <a:p>
            <a:r>
              <a:rPr lang="en-US" dirty="0"/>
              <a:t>Background</a:t>
            </a:r>
          </a:p>
          <a:p>
            <a:r>
              <a:rPr lang="en-US" dirty="0"/>
              <a:t>Technology Survey</a:t>
            </a:r>
          </a:p>
          <a:p>
            <a:r>
              <a:rPr lang="en-US" dirty="0"/>
              <a:t>Literature Survey</a:t>
            </a:r>
          </a:p>
          <a:p>
            <a:r>
              <a:rPr lang="en-US" dirty="0"/>
              <a:t>Road Map</a:t>
            </a:r>
          </a:p>
        </p:txBody>
      </p:sp>
    </p:spTree>
    <p:extLst>
      <p:ext uri="{BB962C8B-B14F-4D97-AF65-F5344CB8AC3E}">
        <p14:creationId xmlns:p14="http://schemas.microsoft.com/office/powerpoint/2010/main" val="22223244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49404F1-8E94-7D3D-71E2-A1A4B7CBCB4A}"/>
              </a:ext>
            </a:extLst>
          </p:cNvPr>
          <p:cNvSpPr>
            <a:spLocks noGrp="1"/>
          </p:cNvSpPr>
          <p:nvPr>
            <p:ph type="title"/>
          </p:nvPr>
        </p:nvSpPr>
        <p:spPr>
          <a:xfrm>
            <a:off x="452063" y="231169"/>
            <a:ext cx="10360152" cy="914400"/>
          </a:xfrm>
        </p:spPr>
        <p:txBody>
          <a:bodyPr/>
          <a:lstStyle/>
          <a:p>
            <a:r>
              <a:rPr lang="en-US" sz="4800" dirty="0"/>
              <a:t>Proposed Models</a:t>
            </a:r>
          </a:p>
        </p:txBody>
      </p:sp>
      <p:sp>
        <p:nvSpPr>
          <p:cNvPr id="5" name="Text Placeholder 14">
            <a:extLst>
              <a:ext uri="{FF2B5EF4-FFF2-40B4-BE49-F238E27FC236}">
                <a16:creationId xmlns:a16="http://schemas.microsoft.com/office/drawing/2014/main" id="{85F0F91B-33A4-D287-8370-008457F16E32}"/>
              </a:ext>
            </a:extLst>
          </p:cNvPr>
          <p:cNvSpPr txBox="1">
            <a:spLocks/>
          </p:cNvSpPr>
          <p:nvPr/>
        </p:nvSpPr>
        <p:spPr>
          <a:xfrm>
            <a:off x="452063" y="1352217"/>
            <a:ext cx="4120865" cy="71288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Abadi" panose="020B0604020104020204" pitchFamily="34" charset="0"/>
              </a:rPr>
              <a:t>LSTM</a:t>
            </a:r>
          </a:p>
        </p:txBody>
      </p:sp>
      <p:sp>
        <p:nvSpPr>
          <p:cNvPr id="6" name="TextBox 5">
            <a:extLst>
              <a:ext uri="{FF2B5EF4-FFF2-40B4-BE49-F238E27FC236}">
                <a16:creationId xmlns:a16="http://schemas.microsoft.com/office/drawing/2014/main" id="{0DCF6F7E-6371-111C-BE74-EA281B77A379}"/>
              </a:ext>
            </a:extLst>
          </p:cNvPr>
          <p:cNvSpPr txBox="1"/>
          <p:nvPr/>
        </p:nvSpPr>
        <p:spPr>
          <a:xfrm>
            <a:off x="452063" y="1958433"/>
            <a:ext cx="11287874" cy="1575560"/>
          </a:xfrm>
          <a:prstGeom prst="rect">
            <a:avLst/>
          </a:prstGeom>
          <a:noFill/>
        </p:spPr>
        <p:txBody>
          <a:bodyPr wrap="square" rtlCol="0">
            <a:spAutoFit/>
          </a:bodyPr>
          <a:lstStyle/>
          <a:p>
            <a:pPr>
              <a:spcBef>
                <a:spcPts val="0"/>
              </a:spcBef>
              <a:spcAft>
                <a:spcPts val="0"/>
              </a:spcAft>
            </a:pPr>
            <a:r>
              <a:rPr lang="en-US" sz="1800" b="1" dirty="0">
                <a:solidFill>
                  <a:srgbClr val="0E101A"/>
                </a:solidFill>
                <a:effectLst/>
              </a:rPr>
              <a:t>Long Short-Term Memory (LSTM):</a:t>
            </a:r>
          </a:p>
          <a:p>
            <a:pPr marL="285750" indent="-285750">
              <a:lnSpc>
                <a:spcPct val="150000"/>
              </a:lnSpc>
              <a:spcBef>
                <a:spcPts val="0"/>
              </a:spcBef>
              <a:spcAft>
                <a:spcPts val="0"/>
              </a:spcAft>
              <a:buFont typeface="Arial" panose="020B0604020202020204" pitchFamily="34" charset="0"/>
              <a:buChar char="•"/>
            </a:pPr>
            <a:r>
              <a:rPr lang="en-US" sz="1800" b="1" dirty="0">
                <a:solidFill>
                  <a:srgbClr val="0E101A"/>
                </a:solidFill>
                <a:effectLst/>
              </a:rPr>
              <a:t>Advanced RNN architecture capable of learning long-term dependencies in sequence data.</a:t>
            </a:r>
          </a:p>
          <a:p>
            <a:pPr marL="285750" indent="-285750">
              <a:lnSpc>
                <a:spcPct val="150000"/>
              </a:lnSpc>
              <a:spcBef>
                <a:spcPts val="0"/>
              </a:spcBef>
              <a:spcAft>
                <a:spcPts val="0"/>
              </a:spcAft>
              <a:buFont typeface="Arial" panose="020B0604020202020204" pitchFamily="34" charset="0"/>
              <a:buChar char="•"/>
            </a:pPr>
            <a:r>
              <a:rPr lang="en-US" sz="1800" b="1" dirty="0">
                <a:solidFill>
                  <a:srgbClr val="0E101A"/>
                </a:solidFill>
                <a:effectLst/>
              </a:rPr>
              <a:t>Ideal for time-series analysis, image classification, natural language processing, and speech recognition tasks.</a:t>
            </a:r>
          </a:p>
          <a:p>
            <a:pPr marL="285750" indent="-285750">
              <a:lnSpc>
                <a:spcPct val="150000"/>
              </a:lnSpc>
              <a:spcBef>
                <a:spcPts val="0"/>
              </a:spcBef>
              <a:spcAft>
                <a:spcPts val="0"/>
              </a:spcAft>
              <a:buFont typeface="Arial" panose="020B0604020202020204" pitchFamily="34" charset="0"/>
              <a:buChar char="•"/>
            </a:pPr>
            <a:r>
              <a:rPr lang="en-US" b="1" dirty="0">
                <a:solidFill>
                  <a:srgbClr val="0E101A"/>
                </a:solidFill>
              </a:rPr>
              <a:t>E</a:t>
            </a:r>
            <a:r>
              <a:rPr lang="en-US" sz="1800" b="1" dirty="0">
                <a:solidFill>
                  <a:srgbClr val="0E101A"/>
                </a:solidFill>
                <a:effectLst/>
              </a:rPr>
              <a:t>ffectively handle sequences of </a:t>
            </a:r>
            <a:r>
              <a:rPr lang="en-US" b="1" dirty="0">
                <a:solidFill>
                  <a:srgbClr val="0E101A"/>
                </a:solidFill>
              </a:rPr>
              <a:t>image</a:t>
            </a:r>
            <a:r>
              <a:rPr lang="en-US" sz="1800" b="1" dirty="0">
                <a:solidFill>
                  <a:srgbClr val="0E101A"/>
                </a:solidFill>
                <a:effectLst/>
              </a:rPr>
              <a:t> features, capturing temporal dynamics critical for understanding video and image.</a:t>
            </a:r>
            <a:endParaRPr lang="en-US" sz="1800" dirty="0">
              <a:solidFill>
                <a:srgbClr val="0E101A"/>
              </a:solidFill>
              <a:effectLst/>
            </a:endParaRPr>
          </a:p>
        </p:txBody>
      </p:sp>
      <p:pic>
        <p:nvPicPr>
          <p:cNvPr id="5124" name="Picture 4">
            <a:extLst>
              <a:ext uri="{FF2B5EF4-FFF2-40B4-BE49-F238E27FC236}">
                <a16:creationId xmlns:a16="http://schemas.microsoft.com/office/drawing/2014/main" id="{E843CEB0-7D47-B79D-0C7C-FF559E7263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739833"/>
            <a:ext cx="12192000" cy="2668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1571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1D4485-A71A-29EB-C5D0-650BB5027E40}"/>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5C72CA7D-60FC-8D36-A272-489799E8D359}"/>
              </a:ext>
            </a:extLst>
          </p:cNvPr>
          <p:cNvSpPr>
            <a:spLocks noGrp="1"/>
          </p:cNvSpPr>
          <p:nvPr>
            <p:ph type="title"/>
          </p:nvPr>
        </p:nvSpPr>
        <p:spPr>
          <a:xfrm>
            <a:off x="452063" y="231169"/>
            <a:ext cx="10360152" cy="914400"/>
          </a:xfrm>
        </p:spPr>
        <p:txBody>
          <a:bodyPr/>
          <a:lstStyle/>
          <a:p>
            <a:r>
              <a:rPr lang="en-US" sz="4800" dirty="0"/>
              <a:t>Proposed Models</a:t>
            </a:r>
          </a:p>
        </p:txBody>
      </p:sp>
      <p:sp>
        <p:nvSpPr>
          <p:cNvPr id="5" name="Text Placeholder 14">
            <a:extLst>
              <a:ext uri="{FF2B5EF4-FFF2-40B4-BE49-F238E27FC236}">
                <a16:creationId xmlns:a16="http://schemas.microsoft.com/office/drawing/2014/main" id="{328B6C13-7644-F0C5-2C60-BC650084A598}"/>
              </a:ext>
            </a:extLst>
          </p:cNvPr>
          <p:cNvSpPr txBox="1">
            <a:spLocks/>
          </p:cNvSpPr>
          <p:nvPr/>
        </p:nvSpPr>
        <p:spPr>
          <a:xfrm>
            <a:off x="452063" y="1352217"/>
            <a:ext cx="4120865" cy="71288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Abadi" panose="020B0604020104020204" pitchFamily="34" charset="0"/>
              </a:rPr>
              <a:t>MobileNet</a:t>
            </a:r>
          </a:p>
        </p:txBody>
      </p:sp>
      <p:sp>
        <p:nvSpPr>
          <p:cNvPr id="6" name="TextBox 5">
            <a:extLst>
              <a:ext uri="{FF2B5EF4-FFF2-40B4-BE49-F238E27FC236}">
                <a16:creationId xmlns:a16="http://schemas.microsoft.com/office/drawing/2014/main" id="{7BCCD0B8-BDDB-5170-AB4A-1B5B31483D81}"/>
              </a:ext>
            </a:extLst>
          </p:cNvPr>
          <p:cNvSpPr txBox="1"/>
          <p:nvPr/>
        </p:nvSpPr>
        <p:spPr>
          <a:xfrm>
            <a:off x="452063" y="1958433"/>
            <a:ext cx="9918571" cy="2545056"/>
          </a:xfrm>
          <a:prstGeom prst="rect">
            <a:avLst/>
          </a:prstGeom>
          <a:noFill/>
        </p:spPr>
        <p:txBody>
          <a:bodyPr wrap="square" rtlCol="0">
            <a:spAutoFit/>
          </a:bodyPr>
          <a:lstStyle/>
          <a:p>
            <a:pPr>
              <a:lnSpc>
                <a:spcPct val="150000"/>
              </a:lnSpc>
              <a:spcBef>
                <a:spcPts val="0"/>
              </a:spcBef>
              <a:spcAft>
                <a:spcPts val="0"/>
              </a:spcAft>
            </a:pPr>
            <a:r>
              <a:rPr lang="en-US" sz="1800" b="1" dirty="0">
                <a:solidFill>
                  <a:srgbClr val="0E101A"/>
                </a:solidFill>
                <a:effectLst/>
              </a:rPr>
              <a:t>MobileNet:</a:t>
            </a:r>
          </a:p>
          <a:p>
            <a:pPr marL="285750" indent="-285750">
              <a:lnSpc>
                <a:spcPct val="150000"/>
              </a:lnSpc>
              <a:spcBef>
                <a:spcPts val="0"/>
              </a:spcBef>
              <a:spcAft>
                <a:spcPts val="0"/>
              </a:spcAft>
              <a:buFont typeface="Arial" panose="020B0604020202020204" pitchFamily="34" charset="0"/>
              <a:buChar char="•"/>
            </a:pPr>
            <a:r>
              <a:rPr lang="en-US" sz="1800" b="1" dirty="0">
                <a:solidFill>
                  <a:srgbClr val="0E101A"/>
                </a:solidFill>
                <a:effectLst/>
              </a:rPr>
              <a:t>A class of efficient models for mobile and embedded vision applications.</a:t>
            </a:r>
          </a:p>
          <a:p>
            <a:pPr marL="285750" indent="-285750">
              <a:lnSpc>
                <a:spcPct val="150000"/>
              </a:lnSpc>
              <a:spcBef>
                <a:spcPts val="0"/>
              </a:spcBef>
              <a:spcAft>
                <a:spcPts val="0"/>
              </a:spcAft>
              <a:buFont typeface="Arial" panose="020B0604020202020204" pitchFamily="34" charset="0"/>
              <a:buChar char="•"/>
            </a:pPr>
            <a:r>
              <a:rPr lang="en-US" sz="1800" b="1" dirty="0">
                <a:solidFill>
                  <a:srgbClr val="0E101A"/>
                </a:solidFill>
                <a:effectLst/>
              </a:rPr>
              <a:t>Optimized for speed and size while maintaining accuracy, utilizing depth wise separable convolutions.</a:t>
            </a:r>
          </a:p>
          <a:p>
            <a:pPr marL="285750" indent="-285750">
              <a:lnSpc>
                <a:spcPct val="150000"/>
              </a:lnSpc>
              <a:spcBef>
                <a:spcPts val="0"/>
              </a:spcBef>
              <a:spcAft>
                <a:spcPts val="0"/>
              </a:spcAft>
              <a:buFont typeface="Arial" panose="020B0604020202020204" pitchFamily="34" charset="0"/>
              <a:buChar char="•"/>
            </a:pPr>
            <a:r>
              <a:rPr lang="en-US" sz="1800" b="1" dirty="0">
                <a:solidFill>
                  <a:srgbClr val="0E101A"/>
                </a:solidFill>
                <a:effectLst/>
              </a:rPr>
              <a:t>In this context, MobileNet can effectively process visual data with lower computational resources, making it suitable for real-time applications on mobile devices, such as facial recognition and object detection in images and video streams.</a:t>
            </a:r>
            <a:endParaRPr lang="en-US" sz="1800" dirty="0">
              <a:solidFill>
                <a:srgbClr val="0E101A"/>
              </a:solidFill>
              <a:effectLst/>
            </a:endParaRPr>
          </a:p>
        </p:txBody>
      </p:sp>
      <p:pic>
        <p:nvPicPr>
          <p:cNvPr id="6146" name="Picture 2">
            <a:extLst>
              <a:ext uri="{FF2B5EF4-FFF2-40B4-BE49-F238E27FC236}">
                <a16:creationId xmlns:a16="http://schemas.microsoft.com/office/drawing/2014/main" id="{3B2B3FC2-2697-00FD-DBDA-155DE7D9DF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91037"/>
            <a:ext cx="12192000" cy="2366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94505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FC6A61D1-EC95-6531-E47E-D0CDD0F87EE8}"/>
              </a:ext>
            </a:extLst>
          </p:cNvPr>
          <p:cNvGraphicFramePr>
            <a:graphicFrameLocks noGrp="1"/>
          </p:cNvGraphicFramePr>
          <p:nvPr/>
        </p:nvGraphicFramePr>
        <p:xfrm>
          <a:off x="1237520" y="1514144"/>
          <a:ext cx="9735280" cy="2892965"/>
        </p:xfrm>
        <a:graphic>
          <a:graphicData uri="http://schemas.openxmlformats.org/drawingml/2006/table">
            <a:tbl>
              <a:tblPr firstRow="1" bandRow="1">
                <a:tableStyleId>{775DCB02-9BB8-47FD-8907-85C794F793BA}</a:tableStyleId>
              </a:tblPr>
              <a:tblGrid>
                <a:gridCol w="1947056">
                  <a:extLst>
                    <a:ext uri="{9D8B030D-6E8A-4147-A177-3AD203B41FA5}">
                      <a16:colId xmlns:a16="http://schemas.microsoft.com/office/drawing/2014/main" val="6136222"/>
                    </a:ext>
                  </a:extLst>
                </a:gridCol>
                <a:gridCol w="1947056">
                  <a:extLst>
                    <a:ext uri="{9D8B030D-6E8A-4147-A177-3AD203B41FA5}">
                      <a16:colId xmlns:a16="http://schemas.microsoft.com/office/drawing/2014/main" val="2912057035"/>
                    </a:ext>
                  </a:extLst>
                </a:gridCol>
                <a:gridCol w="1947056">
                  <a:extLst>
                    <a:ext uri="{9D8B030D-6E8A-4147-A177-3AD203B41FA5}">
                      <a16:colId xmlns:a16="http://schemas.microsoft.com/office/drawing/2014/main" val="4039353497"/>
                    </a:ext>
                  </a:extLst>
                </a:gridCol>
                <a:gridCol w="1947056">
                  <a:extLst>
                    <a:ext uri="{9D8B030D-6E8A-4147-A177-3AD203B41FA5}">
                      <a16:colId xmlns:a16="http://schemas.microsoft.com/office/drawing/2014/main" val="665609602"/>
                    </a:ext>
                  </a:extLst>
                </a:gridCol>
                <a:gridCol w="1947056">
                  <a:extLst>
                    <a:ext uri="{9D8B030D-6E8A-4147-A177-3AD203B41FA5}">
                      <a16:colId xmlns:a16="http://schemas.microsoft.com/office/drawing/2014/main" val="3179793368"/>
                    </a:ext>
                  </a:extLst>
                </a:gridCol>
              </a:tblGrid>
              <a:tr h="578593">
                <a:tc>
                  <a:txBody>
                    <a:bodyPr/>
                    <a:lstStyle/>
                    <a:p>
                      <a:r>
                        <a:rPr lang="en-US" dirty="0">
                          <a:latin typeface="Tahoma" panose="020B0604030504040204" pitchFamily="34" charset="0"/>
                          <a:ea typeface="Tahoma" panose="020B0604030504040204" pitchFamily="34" charset="0"/>
                          <a:cs typeface="Tahoma" panose="020B0604030504040204" pitchFamily="34" charset="0"/>
                        </a:rPr>
                        <a:t>MODEL</a:t>
                      </a:r>
                    </a:p>
                  </a:txBody>
                  <a:tcPr/>
                </a:tc>
                <a:tc>
                  <a:txBody>
                    <a:bodyPr/>
                    <a:lstStyle/>
                    <a:p>
                      <a:r>
                        <a:rPr lang="en-US" dirty="0"/>
                        <a:t>ACCURACY</a:t>
                      </a:r>
                    </a:p>
                  </a:txBody>
                  <a:tcPr/>
                </a:tc>
                <a:tc>
                  <a:txBody>
                    <a:bodyPr/>
                    <a:lstStyle/>
                    <a:p>
                      <a:r>
                        <a:rPr lang="en-US" dirty="0"/>
                        <a:t>PRECISION</a:t>
                      </a:r>
                    </a:p>
                  </a:txBody>
                  <a:tcPr/>
                </a:tc>
                <a:tc>
                  <a:txBody>
                    <a:bodyPr/>
                    <a:lstStyle/>
                    <a:p>
                      <a:r>
                        <a:rPr lang="en-US" dirty="0"/>
                        <a:t>RECALL</a:t>
                      </a:r>
                    </a:p>
                  </a:txBody>
                  <a:tcPr/>
                </a:tc>
                <a:tc>
                  <a:txBody>
                    <a:bodyPr/>
                    <a:lstStyle/>
                    <a:p>
                      <a:r>
                        <a:rPr lang="en-US" dirty="0"/>
                        <a:t>F1 SCORE</a:t>
                      </a:r>
                    </a:p>
                  </a:txBody>
                  <a:tcPr/>
                </a:tc>
                <a:extLst>
                  <a:ext uri="{0D108BD9-81ED-4DB2-BD59-A6C34878D82A}">
                    <a16:rowId xmlns:a16="http://schemas.microsoft.com/office/drawing/2014/main" val="3595513217"/>
                  </a:ext>
                </a:extLst>
              </a:tr>
              <a:tr h="578593">
                <a:tc>
                  <a:txBody>
                    <a:bodyPr/>
                    <a:lstStyle/>
                    <a:p>
                      <a:r>
                        <a:rPr lang="en-US" dirty="0"/>
                        <a:t>SVC</a:t>
                      </a:r>
                    </a:p>
                  </a:txBody>
                  <a:tcPr/>
                </a:tc>
                <a:tc>
                  <a:txBody>
                    <a:bodyPr/>
                    <a:lstStyle/>
                    <a:p>
                      <a:r>
                        <a:rPr lang="en-US" dirty="0"/>
                        <a:t>75.72</a:t>
                      </a:r>
                    </a:p>
                  </a:txBody>
                  <a:tcPr/>
                </a:tc>
                <a:tc>
                  <a:txBody>
                    <a:bodyPr/>
                    <a:lstStyle/>
                    <a:p>
                      <a:r>
                        <a:rPr lang="en-US" dirty="0"/>
                        <a:t>78.72</a:t>
                      </a:r>
                    </a:p>
                  </a:txBody>
                  <a:tcPr/>
                </a:tc>
                <a:tc>
                  <a:txBody>
                    <a:bodyPr/>
                    <a:lstStyle/>
                    <a:p>
                      <a:r>
                        <a:rPr lang="en-US" dirty="0"/>
                        <a:t>75.72</a:t>
                      </a:r>
                    </a:p>
                  </a:txBody>
                  <a:tcPr/>
                </a:tc>
                <a:tc>
                  <a:txBody>
                    <a:bodyPr/>
                    <a:lstStyle/>
                    <a:p>
                      <a:r>
                        <a:rPr lang="en-US" dirty="0"/>
                        <a:t>76.77</a:t>
                      </a:r>
                    </a:p>
                  </a:txBody>
                  <a:tcPr/>
                </a:tc>
                <a:extLst>
                  <a:ext uri="{0D108BD9-81ED-4DB2-BD59-A6C34878D82A}">
                    <a16:rowId xmlns:a16="http://schemas.microsoft.com/office/drawing/2014/main" val="335282444"/>
                  </a:ext>
                </a:extLst>
              </a:tr>
              <a:tr h="578593">
                <a:tc>
                  <a:txBody>
                    <a:bodyPr/>
                    <a:lstStyle/>
                    <a:p>
                      <a:r>
                        <a:rPr lang="en-US" dirty="0"/>
                        <a:t>Decision Tree</a:t>
                      </a:r>
                    </a:p>
                  </a:txBody>
                  <a:tcPr/>
                </a:tc>
                <a:tc>
                  <a:txBody>
                    <a:bodyPr/>
                    <a:lstStyle/>
                    <a:p>
                      <a:r>
                        <a:rPr lang="en-US" dirty="0"/>
                        <a:t>80.09</a:t>
                      </a:r>
                    </a:p>
                  </a:txBody>
                  <a:tcPr/>
                </a:tc>
                <a:tc>
                  <a:txBody>
                    <a:bodyPr/>
                    <a:lstStyle/>
                    <a:p>
                      <a:r>
                        <a:rPr lang="en-US" dirty="0"/>
                        <a:t>80.88</a:t>
                      </a:r>
                    </a:p>
                  </a:txBody>
                  <a:tcPr/>
                </a:tc>
                <a:tc>
                  <a:txBody>
                    <a:bodyPr/>
                    <a:lstStyle/>
                    <a:p>
                      <a:r>
                        <a:rPr lang="en-US" dirty="0"/>
                        <a:t>80.09</a:t>
                      </a:r>
                    </a:p>
                  </a:txBody>
                  <a:tcPr/>
                </a:tc>
                <a:tc>
                  <a:txBody>
                    <a:bodyPr/>
                    <a:lstStyle/>
                    <a:p>
                      <a:r>
                        <a:rPr lang="en-US" dirty="0"/>
                        <a:t>80.44</a:t>
                      </a:r>
                    </a:p>
                  </a:txBody>
                  <a:tcPr/>
                </a:tc>
                <a:extLst>
                  <a:ext uri="{0D108BD9-81ED-4DB2-BD59-A6C34878D82A}">
                    <a16:rowId xmlns:a16="http://schemas.microsoft.com/office/drawing/2014/main" val="2182499100"/>
                  </a:ext>
                </a:extLst>
              </a:tr>
              <a:tr h="578593">
                <a:tc>
                  <a:txBody>
                    <a:bodyPr/>
                    <a:lstStyle/>
                    <a:p>
                      <a:r>
                        <a:rPr lang="en-US" dirty="0"/>
                        <a:t>Random Forest</a:t>
                      </a:r>
                    </a:p>
                  </a:txBody>
                  <a:tcPr/>
                </a:tc>
                <a:tc>
                  <a:txBody>
                    <a:bodyPr/>
                    <a:lstStyle/>
                    <a:p>
                      <a:r>
                        <a:rPr lang="en-US" dirty="0"/>
                        <a:t>80.49</a:t>
                      </a:r>
                    </a:p>
                  </a:txBody>
                  <a:tcPr/>
                </a:tc>
                <a:tc>
                  <a:txBody>
                    <a:bodyPr/>
                    <a:lstStyle/>
                    <a:p>
                      <a:r>
                        <a:rPr lang="en-US" dirty="0"/>
                        <a:t>76.57</a:t>
                      </a:r>
                    </a:p>
                  </a:txBody>
                  <a:tcPr/>
                </a:tc>
                <a:tc>
                  <a:txBody>
                    <a:bodyPr/>
                    <a:lstStyle/>
                    <a:p>
                      <a:r>
                        <a:rPr lang="en-US" dirty="0"/>
                        <a:t>80.49</a:t>
                      </a:r>
                    </a:p>
                  </a:txBody>
                  <a:tcPr/>
                </a:tc>
                <a:tc>
                  <a:txBody>
                    <a:bodyPr/>
                    <a:lstStyle/>
                    <a:p>
                      <a:r>
                        <a:rPr lang="en-US" dirty="0"/>
                        <a:t>80.22</a:t>
                      </a:r>
                    </a:p>
                  </a:txBody>
                  <a:tcPr/>
                </a:tc>
                <a:extLst>
                  <a:ext uri="{0D108BD9-81ED-4DB2-BD59-A6C34878D82A}">
                    <a16:rowId xmlns:a16="http://schemas.microsoft.com/office/drawing/2014/main" val="2029696142"/>
                  </a:ext>
                </a:extLst>
              </a:tr>
              <a:tr h="578593">
                <a:tc>
                  <a:txBody>
                    <a:bodyPr/>
                    <a:lstStyle/>
                    <a:p>
                      <a:r>
                        <a:rPr lang="en-US" dirty="0"/>
                        <a:t>DenseNet</a:t>
                      </a:r>
                    </a:p>
                  </a:txBody>
                  <a:tcPr/>
                </a:tc>
                <a:tc>
                  <a:txBody>
                    <a:bodyPr/>
                    <a:lstStyle/>
                    <a:p>
                      <a:r>
                        <a:rPr lang="en-US" dirty="0"/>
                        <a:t>74.75</a:t>
                      </a:r>
                    </a:p>
                  </a:txBody>
                  <a:tcPr/>
                </a:tc>
                <a:tc>
                  <a:txBody>
                    <a:bodyPr/>
                    <a:lstStyle/>
                    <a:p>
                      <a:r>
                        <a:rPr lang="en-US" dirty="0"/>
                        <a:t>53.02</a:t>
                      </a:r>
                    </a:p>
                  </a:txBody>
                  <a:tcPr/>
                </a:tc>
                <a:tc>
                  <a:txBody>
                    <a:bodyPr/>
                    <a:lstStyle/>
                    <a:p>
                      <a:r>
                        <a:rPr lang="en-US" dirty="0"/>
                        <a:t>72.75</a:t>
                      </a:r>
                    </a:p>
                  </a:txBody>
                  <a:tcPr/>
                </a:tc>
                <a:tc>
                  <a:txBody>
                    <a:bodyPr/>
                    <a:lstStyle/>
                    <a:p>
                      <a:r>
                        <a:rPr lang="en-US" dirty="0"/>
                        <a:t>61.48</a:t>
                      </a:r>
                    </a:p>
                  </a:txBody>
                  <a:tcPr/>
                </a:tc>
                <a:extLst>
                  <a:ext uri="{0D108BD9-81ED-4DB2-BD59-A6C34878D82A}">
                    <a16:rowId xmlns:a16="http://schemas.microsoft.com/office/drawing/2014/main" val="1993408695"/>
                  </a:ext>
                </a:extLst>
              </a:tr>
            </a:tbl>
          </a:graphicData>
        </a:graphic>
      </p:graphicFrame>
      <p:sp>
        <p:nvSpPr>
          <p:cNvPr id="10" name="Title 10">
            <a:extLst>
              <a:ext uri="{FF2B5EF4-FFF2-40B4-BE49-F238E27FC236}">
                <a16:creationId xmlns:a16="http://schemas.microsoft.com/office/drawing/2014/main" id="{13A8283C-177A-E1A1-8416-DBDF8F8C6415}"/>
              </a:ext>
            </a:extLst>
          </p:cNvPr>
          <p:cNvSpPr>
            <a:spLocks noGrp="1"/>
          </p:cNvSpPr>
          <p:nvPr>
            <p:ph type="title"/>
          </p:nvPr>
        </p:nvSpPr>
        <p:spPr>
          <a:xfrm>
            <a:off x="452063" y="276139"/>
            <a:ext cx="10360152" cy="914400"/>
          </a:xfrm>
        </p:spPr>
        <p:txBody>
          <a:bodyPr/>
          <a:lstStyle/>
          <a:p>
            <a:r>
              <a:rPr lang="en-US" sz="4800" dirty="0"/>
              <a:t>Model Comparison</a:t>
            </a:r>
          </a:p>
        </p:txBody>
      </p:sp>
      <p:graphicFrame>
        <p:nvGraphicFramePr>
          <p:cNvPr id="13" name="Table 12">
            <a:extLst>
              <a:ext uri="{FF2B5EF4-FFF2-40B4-BE49-F238E27FC236}">
                <a16:creationId xmlns:a16="http://schemas.microsoft.com/office/drawing/2014/main" id="{F013CCD5-C713-033B-482D-DE6A48E5471B}"/>
              </a:ext>
            </a:extLst>
          </p:cNvPr>
          <p:cNvGraphicFramePr>
            <a:graphicFrameLocks noGrp="1"/>
          </p:cNvGraphicFramePr>
          <p:nvPr/>
        </p:nvGraphicFramePr>
        <p:xfrm>
          <a:off x="1297481" y="4712908"/>
          <a:ext cx="9705300" cy="1523000"/>
        </p:xfrm>
        <a:graphic>
          <a:graphicData uri="http://schemas.openxmlformats.org/drawingml/2006/table">
            <a:tbl>
              <a:tblPr firstRow="1" bandRow="1">
                <a:tableStyleId>{775DCB02-9BB8-47FD-8907-85C794F793BA}</a:tableStyleId>
              </a:tblPr>
              <a:tblGrid>
                <a:gridCol w="1941060">
                  <a:extLst>
                    <a:ext uri="{9D8B030D-6E8A-4147-A177-3AD203B41FA5}">
                      <a16:colId xmlns:a16="http://schemas.microsoft.com/office/drawing/2014/main" val="3858062771"/>
                    </a:ext>
                  </a:extLst>
                </a:gridCol>
                <a:gridCol w="1941060">
                  <a:extLst>
                    <a:ext uri="{9D8B030D-6E8A-4147-A177-3AD203B41FA5}">
                      <a16:colId xmlns:a16="http://schemas.microsoft.com/office/drawing/2014/main" val="2736615446"/>
                    </a:ext>
                  </a:extLst>
                </a:gridCol>
                <a:gridCol w="1941060">
                  <a:extLst>
                    <a:ext uri="{9D8B030D-6E8A-4147-A177-3AD203B41FA5}">
                      <a16:colId xmlns:a16="http://schemas.microsoft.com/office/drawing/2014/main" val="1543292118"/>
                    </a:ext>
                  </a:extLst>
                </a:gridCol>
                <a:gridCol w="1941060">
                  <a:extLst>
                    <a:ext uri="{9D8B030D-6E8A-4147-A177-3AD203B41FA5}">
                      <a16:colId xmlns:a16="http://schemas.microsoft.com/office/drawing/2014/main" val="2287478571"/>
                    </a:ext>
                  </a:extLst>
                </a:gridCol>
                <a:gridCol w="1941060">
                  <a:extLst>
                    <a:ext uri="{9D8B030D-6E8A-4147-A177-3AD203B41FA5}">
                      <a16:colId xmlns:a16="http://schemas.microsoft.com/office/drawing/2014/main" val="181746080"/>
                    </a:ext>
                  </a:extLst>
                </a:gridCol>
              </a:tblGrid>
              <a:tr h="380750">
                <a:tc gridSpan="5">
                  <a:txBody>
                    <a:bodyPr/>
                    <a:lstStyle/>
                    <a:p>
                      <a:r>
                        <a:rPr lang="en-US" dirty="0">
                          <a:latin typeface="Tahoma" panose="020B0604030504040204" pitchFamily="34" charset="0"/>
                          <a:ea typeface="Tahoma" panose="020B0604030504040204" pitchFamily="34" charset="0"/>
                          <a:cs typeface="Tahoma" panose="020B0604030504040204" pitchFamily="34" charset="0"/>
                        </a:rPr>
                        <a:t>Improved Models</a:t>
                      </a:r>
                    </a:p>
                  </a:txBody>
                  <a:tcPr/>
                </a:tc>
                <a:tc hMerge="1">
                  <a:txBody>
                    <a:bodyPr/>
                    <a:lstStyle/>
                    <a:p>
                      <a:endParaRPr lang="en-US" dirty="0"/>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82456557"/>
                  </a:ext>
                </a:extLst>
              </a:tr>
              <a:tr h="380750">
                <a:tc>
                  <a:txBody>
                    <a:bodyPr/>
                    <a:lstStyle/>
                    <a:p>
                      <a:r>
                        <a:rPr lang="en-US" dirty="0"/>
                        <a:t>DenseNet</a:t>
                      </a:r>
                    </a:p>
                  </a:txBody>
                  <a:tcPr/>
                </a:tc>
                <a:tc>
                  <a:txBody>
                    <a:bodyPr/>
                    <a:lstStyle/>
                    <a:p>
                      <a:r>
                        <a:rPr lang="en-US" dirty="0"/>
                        <a:t>80.01</a:t>
                      </a:r>
                    </a:p>
                  </a:txBody>
                  <a:tcPr/>
                </a:tc>
                <a:tc>
                  <a:txBody>
                    <a:bodyPr/>
                    <a:lstStyle/>
                    <a:p>
                      <a:r>
                        <a:rPr lang="en-US" dirty="0"/>
                        <a:t>68.63</a:t>
                      </a:r>
                    </a:p>
                  </a:txBody>
                  <a:tcPr/>
                </a:tc>
                <a:tc>
                  <a:txBody>
                    <a:bodyPr/>
                    <a:lstStyle/>
                    <a:p>
                      <a:r>
                        <a:rPr lang="en-US" dirty="0"/>
                        <a:t>74.82</a:t>
                      </a:r>
                    </a:p>
                  </a:txBody>
                  <a:tcPr/>
                </a:tc>
                <a:tc>
                  <a:txBody>
                    <a:bodyPr/>
                    <a:lstStyle/>
                    <a:p>
                      <a:r>
                        <a:rPr lang="en-US" dirty="0"/>
                        <a:t>65.36</a:t>
                      </a:r>
                    </a:p>
                  </a:txBody>
                  <a:tcPr/>
                </a:tc>
                <a:extLst>
                  <a:ext uri="{0D108BD9-81ED-4DB2-BD59-A6C34878D82A}">
                    <a16:rowId xmlns:a16="http://schemas.microsoft.com/office/drawing/2014/main" val="2206448129"/>
                  </a:ext>
                </a:extLst>
              </a:tr>
              <a:tr h="380750">
                <a:tc>
                  <a:txBody>
                    <a:bodyPr/>
                    <a:lstStyle/>
                    <a:p>
                      <a:r>
                        <a:rPr lang="en-US"/>
                        <a:t>RNN</a:t>
                      </a:r>
                      <a:endParaRPr lang="en-US" dirty="0"/>
                    </a:p>
                  </a:txBody>
                  <a:tcPr/>
                </a:tc>
                <a:tc>
                  <a:txBody>
                    <a:bodyPr/>
                    <a:lstStyle/>
                    <a:p>
                      <a:r>
                        <a:rPr lang="en-US"/>
                        <a:t>81.55</a:t>
                      </a:r>
                      <a:endParaRPr lang="en-US" dirty="0"/>
                    </a:p>
                  </a:txBody>
                  <a:tcPr/>
                </a:tc>
                <a:tc>
                  <a:txBody>
                    <a:bodyPr/>
                    <a:lstStyle/>
                    <a:p>
                      <a:r>
                        <a:rPr lang="en-US"/>
                        <a:t>80.61</a:t>
                      </a:r>
                      <a:endParaRPr lang="en-US" dirty="0"/>
                    </a:p>
                  </a:txBody>
                  <a:tcPr/>
                </a:tc>
                <a:tc>
                  <a:txBody>
                    <a:bodyPr/>
                    <a:lstStyle/>
                    <a:p>
                      <a:r>
                        <a:rPr lang="en-US"/>
                        <a:t>81.55</a:t>
                      </a:r>
                      <a:endParaRPr lang="en-US" dirty="0"/>
                    </a:p>
                  </a:txBody>
                  <a:tcPr/>
                </a:tc>
                <a:tc>
                  <a:txBody>
                    <a:bodyPr/>
                    <a:lstStyle/>
                    <a:p>
                      <a:r>
                        <a:rPr lang="en-US"/>
                        <a:t>80.99</a:t>
                      </a:r>
                      <a:endParaRPr lang="en-US" dirty="0"/>
                    </a:p>
                  </a:txBody>
                  <a:tcPr/>
                </a:tc>
                <a:extLst>
                  <a:ext uri="{0D108BD9-81ED-4DB2-BD59-A6C34878D82A}">
                    <a16:rowId xmlns:a16="http://schemas.microsoft.com/office/drawing/2014/main" val="2285965723"/>
                  </a:ext>
                </a:extLst>
              </a:tr>
              <a:tr h="380750">
                <a:tc>
                  <a:txBody>
                    <a:bodyPr/>
                    <a:lstStyle/>
                    <a:p>
                      <a:r>
                        <a:rPr lang="en-US"/>
                        <a:t>ResNet</a:t>
                      </a:r>
                      <a:endParaRPr lang="en-US" dirty="0"/>
                    </a:p>
                  </a:txBody>
                  <a:tcPr/>
                </a:tc>
                <a:tc>
                  <a:txBody>
                    <a:bodyPr/>
                    <a:lstStyle/>
                    <a:p>
                      <a:r>
                        <a:rPr lang="en-US"/>
                        <a:t>80.58</a:t>
                      </a:r>
                      <a:endParaRPr lang="en-US" dirty="0"/>
                    </a:p>
                  </a:txBody>
                  <a:tcPr/>
                </a:tc>
                <a:tc>
                  <a:txBody>
                    <a:bodyPr/>
                    <a:lstStyle/>
                    <a:p>
                      <a:r>
                        <a:rPr lang="en-US"/>
                        <a:t>84.11</a:t>
                      </a:r>
                      <a:endParaRPr lang="en-US" dirty="0"/>
                    </a:p>
                  </a:txBody>
                  <a:tcPr/>
                </a:tc>
                <a:tc>
                  <a:txBody>
                    <a:bodyPr/>
                    <a:lstStyle/>
                    <a:p>
                      <a:r>
                        <a:rPr lang="en-US"/>
                        <a:t>80.58</a:t>
                      </a:r>
                      <a:endParaRPr lang="en-US" dirty="0"/>
                    </a:p>
                  </a:txBody>
                  <a:tcPr/>
                </a:tc>
                <a:tc>
                  <a:txBody>
                    <a:bodyPr/>
                    <a:lstStyle/>
                    <a:p>
                      <a:r>
                        <a:rPr lang="en-US" dirty="0"/>
                        <a:t>75.15</a:t>
                      </a:r>
                    </a:p>
                  </a:txBody>
                  <a:tcPr/>
                </a:tc>
                <a:extLst>
                  <a:ext uri="{0D108BD9-81ED-4DB2-BD59-A6C34878D82A}">
                    <a16:rowId xmlns:a16="http://schemas.microsoft.com/office/drawing/2014/main" val="475780441"/>
                  </a:ext>
                </a:extLst>
              </a:tr>
            </a:tbl>
          </a:graphicData>
        </a:graphic>
      </p:graphicFrame>
    </p:spTree>
    <p:extLst>
      <p:ext uri="{BB962C8B-B14F-4D97-AF65-F5344CB8AC3E}">
        <p14:creationId xmlns:p14="http://schemas.microsoft.com/office/powerpoint/2010/main" val="28299378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795A3-A5E7-AA98-A276-99E77430172D}"/>
            </a:ext>
          </a:extLst>
        </p:cNvPr>
        <p:cNvGrpSpPr/>
        <p:nvPr/>
      </p:nvGrpSpPr>
      <p:grpSpPr>
        <a:xfrm>
          <a:off x="0" y="0"/>
          <a:ext cx="0" cy="0"/>
          <a:chOff x="0" y="0"/>
          <a:chExt cx="0" cy="0"/>
        </a:xfrm>
      </p:grpSpPr>
      <p:sp>
        <p:nvSpPr>
          <p:cNvPr id="15" name="Title 10">
            <a:extLst>
              <a:ext uri="{FF2B5EF4-FFF2-40B4-BE49-F238E27FC236}">
                <a16:creationId xmlns:a16="http://schemas.microsoft.com/office/drawing/2014/main" id="{CDB48488-D06D-C6B9-0AB5-B67A9E287254}"/>
              </a:ext>
            </a:extLst>
          </p:cNvPr>
          <p:cNvSpPr>
            <a:spLocks noGrp="1"/>
          </p:cNvSpPr>
          <p:nvPr>
            <p:ph type="title"/>
          </p:nvPr>
        </p:nvSpPr>
        <p:spPr>
          <a:xfrm>
            <a:off x="452063" y="276139"/>
            <a:ext cx="10360152" cy="914400"/>
          </a:xfrm>
        </p:spPr>
        <p:txBody>
          <a:bodyPr/>
          <a:lstStyle/>
          <a:p>
            <a:r>
              <a:rPr lang="en-US" sz="4800" dirty="0"/>
              <a:t>Model Comparison for image data</a:t>
            </a:r>
          </a:p>
        </p:txBody>
      </p:sp>
      <p:pic>
        <p:nvPicPr>
          <p:cNvPr id="17" name="Picture 16" descr="A graph of a train loss&#10;&#10;Description automatically generated">
            <a:extLst>
              <a:ext uri="{FF2B5EF4-FFF2-40B4-BE49-F238E27FC236}">
                <a16:creationId xmlns:a16="http://schemas.microsoft.com/office/drawing/2014/main" id="{D6495266-0262-8B11-3141-BE79D18226ED}"/>
              </a:ext>
            </a:extLst>
          </p:cNvPr>
          <p:cNvPicPr>
            <a:picLocks noChangeAspect="1"/>
          </p:cNvPicPr>
          <p:nvPr/>
        </p:nvPicPr>
        <p:blipFill>
          <a:blip r:embed="rId3"/>
          <a:stretch>
            <a:fillRect/>
          </a:stretch>
        </p:blipFill>
        <p:spPr>
          <a:xfrm>
            <a:off x="557664" y="1933657"/>
            <a:ext cx="5393431" cy="4097949"/>
          </a:xfrm>
          <a:prstGeom prst="rect">
            <a:avLst/>
          </a:prstGeom>
        </p:spPr>
      </p:pic>
      <p:pic>
        <p:nvPicPr>
          <p:cNvPr id="19" name="Picture 18" descr="A graph of a graph&#10;&#10;Description automatically generated">
            <a:extLst>
              <a:ext uri="{FF2B5EF4-FFF2-40B4-BE49-F238E27FC236}">
                <a16:creationId xmlns:a16="http://schemas.microsoft.com/office/drawing/2014/main" id="{202B52DB-059E-4E67-0F21-3B2CBA348C36}"/>
              </a:ext>
            </a:extLst>
          </p:cNvPr>
          <p:cNvPicPr>
            <a:picLocks noChangeAspect="1"/>
          </p:cNvPicPr>
          <p:nvPr/>
        </p:nvPicPr>
        <p:blipFill>
          <a:blip r:embed="rId4"/>
          <a:stretch>
            <a:fillRect/>
          </a:stretch>
        </p:blipFill>
        <p:spPr>
          <a:xfrm>
            <a:off x="6463733" y="1946544"/>
            <a:ext cx="5138654" cy="4012374"/>
          </a:xfrm>
          <a:prstGeom prst="rect">
            <a:avLst/>
          </a:prstGeom>
        </p:spPr>
      </p:pic>
    </p:spTree>
    <p:extLst>
      <p:ext uri="{BB962C8B-B14F-4D97-AF65-F5344CB8AC3E}">
        <p14:creationId xmlns:p14="http://schemas.microsoft.com/office/powerpoint/2010/main" val="20166335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0">
            <a:extLst>
              <a:ext uri="{FF2B5EF4-FFF2-40B4-BE49-F238E27FC236}">
                <a16:creationId xmlns:a16="http://schemas.microsoft.com/office/drawing/2014/main" id="{E5DD7E3E-2EDD-31EB-39F7-EFABA0F66CAF}"/>
              </a:ext>
            </a:extLst>
          </p:cNvPr>
          <p:cNvSpPr>
            <a:spLocks noGrp="1"/>
          </p:cNvSpPr>
          <p:nvPr>
            <p:ph type="title"/>
          </p:nvPr>
        </p:nvSpPr>
        <p:spPr>
          <a:xfrm>
            <a:off x="452063" y="276139"/>
            <a:ext cx="10360152" cy="914400"/>
          </a:xfrm>
        </p:spPr>
        <p:txBody>
          <a:bodyPr/>
          <a:lstStyle/>
          <a:p>
            <a:r>
              <a:rPr lang="en-US" sz="4800" dirty="0"/>
              <a:t>Model Comparison for image data</a:t>
            </a:r>
          </a:p>
        </p:txBody>
      </p:sp>
      <p:pic>
        <p:nvPicPr>
          <p:cNvPr id="6" name="Picture 5" descr="A graph of a line&#10;&#10;Description automatically generated">
            <a:extLst>
              <a:ext uri="{FF2B5EF4-FFF2-40B4-BE49-F238E27FC236}">
                <a16:creationId xmlns:a16="http://schemas.microsoft.com/office/drawing/2014/main" id="{C73246E0-A547-8E00-FBB8-437C954E0BCA}"/>
              </a:ext>
            </a:extLst>
          </p:cNvPr>
          <p:cNvPicPr>
            <a:picLocks noChangeAspect="1"/>
          </p:cNvPicPr>
          <p:nvPr/>
        </p:nvPicPr>
        <p:blipFill>
          <a:blip r:embed="rId2"/>
          <a:stretch>
            <a:fillRect/>
          </a:stretch>
        </p:blipFill>
        <p:spPr>
          <a:xfrm>
            <a:off x="550658" y="1851138"/>
            <a:ext cx="4950732" cy="3861911"/>
          </a:xfrm>
          <a:prstGeom prst="rect">
            <a:avLst/>
          </a:prstGeom>
        </p:spPr>
      </p:pic>
      <p:pic>
        <p:nvPicPr>
          <p:cNvPr id="8" name="Picture 7" descr="A graph of a graph&#10;&#10;Description automatically generated">
            <a:extLst>
              <a:ext uri="{FF2B5EF4-FFF2-40B4-BE49-F238E27FC236}">
                <a16:creationId xmlns:a16="http://schemas.microsoft.com/office/drawing/2014/main" id="{6879AF50-5FE3-E11C-BD48-A50AC2F67EEC}"/>
              </a:ext>
            </a:extLst>
          </p:cNvPr>
          <p:cNvPicPr>
            <a:picLocks noChangeAspect="1"/>
          </p:cNvPicPr>
          <p:nvPr/>
        </p:nvPicPr>
        <p:blipFill>
          <a:blip r:embed="rId3"/>
          <a:stretch>
            <a:fillRect/>
          </a:stretch>
        </p:blipFill>
        <p:spPr>
          <a:xfrm>
            <a:off x="6181636" y="1836150"/>
            <a:ext cx="5165917" cy="3895892"/>
          </a:xfrm>
          <a:prstGeom prst="rect">
            <a:avLst/>
          </a:prstGeom>
        </p:spPr>
      </p:pic>
    </p:spTree>
    <p:extLst>
      <p:ext uri="{BB962C8B-B14F-4D97-AF65-F5344CB8AC3E}">
        <p14:creationId xmlns:p14="http://schemas.microsoft.com/office/powerpoint/2010/main" val="36445361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95044F7-BD97-2FDE-4E33-A565BCF0EFEC}"/>
              </a:ext>
            </a:extLst>
          </p:cNvPr>
          <p:cNvSpPr>
            <a:spLocks noGrp="1"/>
          </p:cNvSpPr>
          <p:nvPr>
            <p:ph type="title"/>
          </p:nvPr>
        </p:nvSpPr>
        <p:spPr/>
        <p:txBody>
          <a:bodyPr/>
          <a:lstStyle/>
          <a:p>
            <a:r>
              <a:rPr lang="en-US" sz="4400" dirty="0"/>
              <a:t>Web System Design</a:t>
            </a:r>
          </a:p>
        </p:txBody>
      </p:sp>
      <p:pic>
        <p:nvPicPr>
          <p:cNvPr id="15" name="Picture Placeholder 14" descr="A person in an apron holding a computer">
            <a:extLst>
              <a:ext uri="{FF2B5EF4-FFF2-40B4-BE49-F238E27FC236}">
                <a16:creationId xmlns:a16="http://schemas.microsoft.com/office/drawing/2014/main" id="{48869757-F643-C013-26AA-3DDE95080099}"/>
              </a:ext>
            </a:extLst>
          </p:cNvPr>
          <p:cNvPicPr>
            <a:picLocks noGrp="1" noChangeAspect="1"/>
          </p:cNvPicPr>
          <p:nvPr>
            <p:ph type="pic" sz="quarter" idx="10"/>
          </p:nvPr>
        </p:nvPicPr>
        <p:blipFill>
          <a:blip r:embed="rId3"/>
          <a:srcRect l="331" r="331"/>
          <a:stretch/>
        </p:blipFill>
        <p:spPr>
          <a:xfrm>
            <a:off x="7623125" y="-20757"/>
            <a:ext cx="4589511" cy="6555026"/>
          </a:xfrm>
        </p:spPr>
      </p:pic>
      <p:sp>
        <p:nvSpPr>
          <p:cNvPr id="6" name="Content Placeholder 7">
            <a:extLst>
              <a:ext uri="{FF2B5EF4-FFF2-40B4-BE49-F238E27FC236}">
                <a16:creationId xmlns:a16="http://schemas.microsoft.com/office/drawing/2014/main" id="{C7A50511-249F-551E-8384-DE52C7FF3940}"/>
              </a:ext>
            </a:extLst>
          </p:cNvPr>
          <p:cNvSpPr txBox="1">
            <a:spLocks/>
          </p:cNvSpPr>
          <p:nvPr/>
        </p:nvSpPr>
        <p:spPr>
          <a:xfrm>
            <a:off x="914400" y="2130552"/>
            <a:ext cx="7150608" cy="335657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Web based system implementation</a:t>
            </a:r>
          </a:p>
          <a:p>
            <a:r>
              <a:rPr lang="en-US" dirty="0"/>
              <a:t>Learn tab</a:t>
            </a:r>
          </a:p>
          <a:p>
            <a:r>
              <a:rPr lang="en-US" dirty="0"/>
              <a:t>Prediction tab</a:t>
            </a:r>
          </a:p>
          <a:p>
            <a:r>
              <a:rPr lang="en-US" dirty="0"/>
              <a:t>Visualization tab</a:t>
            </a:r>
          </a:p>
          <a:p>
            <a:r>
              <a:rPr lang="en-US" dirty="0"/>
              <a:t>System Design</a:t>
            </a:r>
          </a:p>
        </p:txBody>
      </p:sp>
    </p:spTree>
    <p:extLst>
      <p:ext uri="{BB962C8B-B14F-4D97-AF65-F5344CB8AC3E}">
        <p14:creationId xmlns:p14="http://schemas.microsoft.com/office/powerpoint/2010/main" val="37039368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31181AF-19CC-05D3-C2E5-CC891CBE6144}"/>
              </a:ext>
            </a:extLst>
          </p:cNvPr>
          <p:cNvSpPr>
            <a:spLocks noGrp="1"/>
          </p:cNvSpPr>
          <p:nvPr>
            <p:ph type="title"/>
          </p:nvPr>
        </p:nvSpPr>
        <p:spPr>
          <a:xfrm>
            <a:off x="153761" y="514304"/>
            <a:ext cx="10361838" cy="873580"/>
          </a:xfrm>
        </p:spPr>
        <p:txBody>
          <a:bodyPr>
            <a:normAutofit fontScale="90000"/>
          </a:bodyPr>
          <a:lstStyle/>
          <a:p>
            <a:r>
              <a:rPr lang="en-US" sz="4400" dirty="0"/>
              <a:t>WEB-BASED SYSTEM IMPLEMENTION</a:t>
            </a:r>
            <a:br>
              <a:rPr lang="en-US" sz="4400" dirty="0"/>
            </a:br>
            <a:endParaRPr lang="en-US" sz="4400" dirty="0"/>
          </a:p>
        </p:txBody>
      </p:sp>
      <p:pic>
        <p:nvPicPr>
          <p:cNvPr id="3" name="Picture 2" descr="A couple of pigs in dirt&#10;&#10;Description automatically generated">
            <a:extLst>
              <a:ext uri="{FF2B5EF4-FFF2-40B4-BE49-F238E27FC236}">
                <a16:creationId xmlns:a16="http://schemas.microsoft.com/office/drawing/2014/main" id="{242B3BFB-9F2F-8993-AE58-15CC5C0DF538}"/>
              </a:ext>
            </a:extLst>
          </p:cNvPr>
          <p:cNvPicPr>
            <a:picLocks noChangeAspect="1"/>
          </p:cNvPicPr>
          <p:nvPr/>
        </p:nvPicPr>
        <p:blipFill>
          <a:blip r:embed="rId3"/>
          <a:stretch>
            <a:fillRect/>
          </a:stretch>
        </p:blipFill>
        <p:spPr>
          <a:xfrm>
            <a:off x="624816" y="2969421"/>
            <a:ext cx="7772400" cy="3782033"/>
          </a:xfrm>
          <a:prstGeom prst="rect">
            <a:avLst/>
          </a:prstGeom>
        </p:spPr>
      </p:pic>
      <p:cxnSp>
        <p:nvCxnSpPr>
          <p:cNvPr id="26" name="Curved Connector 25">
            <a:extLst>
              <a:ext uri="{FF2B5EF4-FFF2-40B4-BE49-F238E27FC236}">
                <a16:creationId xmlns:a16="http://schemas.microsoft.com/office/drawing/2014/main" id="{1D5A24BB-4C78-CA22-FEB5-81C49E6E1A20}"/>
              </a:ext>
            </a:extLst>
          </p:cNvPr>
          <p:cNvCxnSpPr>
            <a:cxnSpLocks/>
          </p:cNvCxnSpPr>
          <p:nvPr/>
        </p:nvCxnSpPr>
        <p:spPr>
          <a:xfrm flipV="1">
            <a:off x="5011882" y="1566778"/>
            <a:ext cx="1776845" cy="1509189"/>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418A4AE0-A3D9-B142-ADD9-00D7974FB7B0}"/>
              </a:ext>
            </a:extLst>
          </p:cNvPr>
          <p:cNvSpPr txBox="1"/>
          <p:nvPr/>
        </p:nvSpPr>
        <p:spPr>
          <a:xfrm>
            <a:off x="6885709" y="1105113"/>
            <a:ext cx="3796145" cy="646331"/>
          </a:xfrm>
          <a:prstGeom prst="rect">
            <a:avLst/>
          </a:prstGeom>
          <a:noFill/>
        </p:spPr>
        <p:txBody>
          <a:bodyPr wrap="square" rtlCol="0">
            <a:spAutoFit/>
          </a:bodyPr>
          <a:lstStyle/>
          <a:p>
            <a:r>
              <a:rPr lang="en-US" b="0" i="0" dirty="0">
                <a:solidFill>
                  <a:srgbClr val="0D0D0D"/>
                </a:solidFill>
                <a:effectLst/>
                <a:latin typeface="Helvetica" pitchFamily="2" charset="0"/>
              </a:rPr>
              <a:t>Learn tab to discover detailed information about all 15 diseases</a:t>
            </a:r>
            <a:endParaRPr lang="en-US" dirty="0"/>
          </a:p>
        </p:txBody>
      </p:sp>
      <p:cxnSp>
        <p:nvCxnSpPr>
          <p:cNvPr id="42" name="Curved Connector 41">
            <a:extLst>
              <a:ext uri="{FF2B5EF4-FFF2-40B4-BE49-F238E27FC236}">
                <a16:creationId xmlns:a16="http://schemas.microsoft.com/office/drawing/2014/main" id="{3C7072FC-2B1B-6EA6-42CC-8186C81F785F}"/>
              </a:ext>
            </a:extLst>
          </p:cNvPr>
          <p:cNvCxnSpPr>
            <a:cxnSpLocks/>
          </p:cNvCxnSpPr>
          <p:nvPr/>
        </p:nvCxnSpPr>
        <p:spPr>
          <a:xfrm flipV="1">
            <a:off x="6096000" y="2524306"/>
            <a:ext cx="1011382" cy="730555"/>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0D951796-80E0-4940-5C65-1E3849B2F80B}"/>
              </a:ext>
            </a:extLst>
          </p:cNvPr>
          <p:cNvSpPr txBox="1"/>
          <p:nvPr/>
        </p:nvSpPr>
        <p:spPr>
          <a:xfrm>
            <a:off x="7107382" y="2046091"/>
            <a:ext cx="4294909" cy="923330"/>
          </a:xfrm>
          <a:prstGeom prst="rect">
            <a:avLst/>
          </a:prstGeom>
          <a:noFill/>
        </p:spPr>
        <p:txBody>
          <a:bodyPr wrap="square" rtlCol="0">
            <a:spAutoFit/>
          </a:bodyPr>
          <a:lstStyle/>
          <a:p>
            <a:r>
              <a:rPr lang="en-US" b="0" i="0" dirty="0">
                <a:solidFill>
                  <a:srgbClr val="0D0D0D"/>
                </a:solidFill>
                <a:effectLst/>
                <a:latin typeface="Helvetica" pitchFamily="2" charset="0"/>
              </a:rPr>
              <a:t>Prediction tab enables disease prediction utilizing a Deep Learning model running in the background.</a:t>
            </a:r>
            <a:endParaRPr lang="en-US" dirty="0"/>
          </a:p>
        </p:txBody>
      </p:sp>
      <p:cxnSp>
        <p:nvCxnSpPr>
          <p:cNvPr id="47" name="Straight Arrow Connector 46">
            <a:extLst>
              <a:ext uri="{FF2B5EF4-FFF2-40B4-BE49-F238E27FC236}">
                <a16:creationId xmlns:a16="http://schemas.microsoft.com/office/drawing/2014/main" id="{FE78A734-540F-A8EC-A4FF-768E4BEC7CDD}"/>
              </a:ext>
            </a:extLst>
          </p:cNvPr>
          <p:cNvCxnSpPr/>
          <p:nvPr/>
        </p:nvCxnSpPr>
        <p:spPr>
          <a:xfrm>
            <a:off x="8295349" y="3254861"/>
            <a:ext cx="746784" cy="4304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8D0DA4FF-CFCA-C45A-0CF2-1629081FD41C}"/>
              </a:ext>
            </a:extLst>
          </p:cNvPr>
          <p:cNvSpPr txBox="1"/>
          <p:nvPr/>
        </p:nvSpPr>
        <p:spPr>
          <a:xfrm>
            <a:off x="9254836" y="3685309"/>
            <a:ext cx="1992853" cy="369332"/>
          </a:xfrm>
          <a:prstGeom prst="rect">
            <a:avLst/>
          </a:prstGeom>
          <a:noFill/>
        </p:spPr>
        <p:txBody>
          <a:bodyPr wrap="none" rtlCol="0">
            <a:spAutoFit/>
          </a:bodyPr>
          <a:lstStyle/>
          <a:p>
            <a:r>
              <a:rPr lang="en-US" b="0" i="0" dirty="0">
                <a:solidFill>
                  <a:srgbClr val="0D0D0D"/>
                </a:solidFill>
                <a:effectLst/>
                <a:latin typeface="Helvetica" pitchFamily="2" charset="0"/>
              </a:rPr>
              <a:t>Data visualization</a:t>
            </a:r>
            <a:endParaRPr lang="en-US" dirty="0"/>
          </a:p>
        </p:txBody>
      </p:sp>
    </p:spTree>
    <p:extLst>
      <p:ext uri="{BB962C8B-B14F-4D97-AF65-F5344CB8AC3E}">
        <p14:creationId xmlns:p14="http://schemas.microsoft.com/office/powerpoint/2010/main" val="12737149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31181AF-19CC-05D3-C2E5-CC891CBE6144}"/>
              </a:ext>
            </a:extLst>
          </p:cNvPr>
          <p:cNvSpPr>
            <a:spLocks noGrp="1"/>
          </p:cNvSpPr>
          <p:nvPr>
            <p:ph type="title"/>
          </p:nvPr>
        </p:nvSpPr>
        <p:spPr>
          <a:xfrm>
            <a:off x="510401" y="161365"/>
            <a:ext cx="7534656" cy="914400"/>
          </a:xfrm>
        </p:spPr>
        <p:txBody>
          <a:bodyPr anchor="b">
            <a:normAutofit/>
          </a:bodyPr>
          <a:lstStyle/>
          <a:p>
            <a:r>
              <a:rPr lang="en-US" dirty="0"/>
              <a:t>Learn Tab</a:t>
            </a:r>
          </a:p>
        </p:txBody>
      </p:sp>
      <p:pic>
        <p:nvPicPr>
          <p:cNvPr id="4" name="Picture 3">
            <a:extLst>
              <a:ext uri="{FF2B5EF4-FFF2-40B4-BE49-F238E27FC236}">
                <a16:creationId xmlns:a16="http://schemas.microsoft.com/office/drawing/2014/main" id="{DC84B8DA-416F-47E7-9EB0-C4CB6CA60A3C}"/>
              </a:ext>
            </a:extLst>
          </p:cNvPr>
          <p:cNvPicPr>
            <a:picLocks noChangeAspect="1"/>
          </p:cNvPicPr>
          <p:nvPr/>
        </p:nvPicPr>
        <p:blipFill>
          <a:blip r:embed="rId3"/>
          <a:stretch>
            <a:fillRect/>
          </a:stretch>
        </p:blipFill>
        <p:spPr>
          <a:xfrm>
            <a:off x="542364" y="2645395"/>
            <a:ext cx="11107271" cy="4051240"/>
          </a:xfrm>
          <a:prstGeom prst="rect">
            <a:avLst/>
          </a:prstGeom>
        </p:spPr>
      </p:pic>
      <p:sp>
        <p:nvSpPr>
          <p:cNvPr id="5" name="TextBox 4">
            <a:extLst>
              <a:ext uri="{FF2B5EF4-FFF2-40B4-BE49-F238E27FC236}">
                <a16:creationId xmlns:a16="http://schemas.microsoft.com/office/drawing/2014/main" id="{966A48F5-BADE-5B39-8BD5-303B718BFA58}"/>
              </a:ext>
            </a:extLst>
          </p:cNvPr>
          <p:cNvSpPr txBox="1"/>
          <p:nvPr/>
        </p:nvSpPr>
        <p:spPr>
          <a:xfrm>
            <a:off x="3229340" y="721015"/>
            <a:ext cx="8452259" cy="1298561"/>
          </a:xfrm>
          <a:prstGeom prst="rect">
            <a:avLst/>
          </a:prstGeom>
          <a:noFill/>
        </p:spPr>
        <p:txBody>
          <a:bodyPr wrap="square" rtlCol="0">
            <a:spAutoFit/>
          </a:bodyPr>
          <a:lstStyle/>
          <a:p>
            <a:pPr marL="285750" indent="-285750">
              <a:lnSpc>
                <a:spcPct val="150000"/>
              </a:lnSpc>
              <a:spcBef>
                <a:spcPts val="0"/>
              </a:spcBef>
              <a:spcAft>
                <a:spcPts val="0"/>
              </a:spcAft>
              <a:buFont typeface="Arial" panose="020B0604020202020204" pitchFamily="34" charset="0"/>
              <a:buChar char="•"/>
            </a:pPr>
            <a:r>
              <a:rPr lang="en-US" b="1" dirty="0">
                <a:solidFill>
                  <a:srgbClr val="0E101A"/>
                </a:solidFill>
              </a:rPr>
              <a:t>Contains basic information about all 15 diseases (Reference: Iowa State University)</a:t>
            </a:r>
            <a:endParaRPr lang="en-US" sz="1800" b="1" dirty="0">
              <a:solidFill>
                <a:srgbClr val="0E101A"/>
              </a:solidFill>
              <a:effectLst/>
            </a:endParaRPr>
          </a:p>
          <a:p>
            <a:pPr marL="285750" indent="-285750">
              <a:lnSpc>
                <a:spcPct val="150000"/>
              </a:lnSpc>
              <a:spcBef>
                <a:spcPts val="0"/>
              </a:spcBef>
              <a:spcAft>
                <a:spcPts val="0"/>
              </a:spcAft>
              <a:buFont typeface="Arial" panose="020B0604020202020204" pitchFamily="34" charset="0"/>
              <a:buChar char="•"/>
            </a:pPr>
            <a:r>
              <a:rPr lang="en-US" sz="1800" b="1" dirty="0">
                <a:solidFill>
                  <a:srgbClr val="0E101A"/>
                </a:solidFill>
                <a:effectLst/>
              </a:rPr>
              <a:t>Enables the farmer to understand the disease better.</a:t>
            </a:r>
          </a:p>
          <a:p>
            <a:pPr marL="285750" indent="-285750">
              <a:lnSpc>
                <a:spcPct val="150000"/>
              </a:lnSpc>
              <a:spcBef>
                <a:spcPts val="0"/>
              </a:spcBef>
              <a:spcAft>
                <a:spcPts val="0"/>
              </a:spcAft>
              <a:buFont typeface="Arial" panose="020B0604020202020204" pitchFamily="34" charset="0"/>
              <a:buChar char="•"/>
            </a:pPr>
            <a:r>
              <a:rPr lang="en-US" sz="1800" b="1" dirty="0">
                <a:solidFill>
                  <a:srgbClr val="0E101A"/>
                </a:solidFill>
                <a:effectLst/>
              </a:rPr>
              <a:t>Helps the user to choose possible immediate action.</a:t>
            </a:r>
          </a:p>
        </p:txBody>
      </p:sp>
    </p:spTree>
    <p:extLst>
      <p:ext uri="{BB962C8B-B14F-4D97-AF65-F5344CB8AC3E}">
        <p14:creationId xmlns:p14="http://schemas.microsoft.com/office/powerpoint/2010/main" val="41321475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31181AF-19CC-05D3-C2E5-CC891CBE6144}"/>
              </a:ext>
            </a:extLst>
          </p:cNvPr>
          <p:cNvSpPr>
            <a:spLocks noGrp="1"/>
          </p:cNvSpPr>
          <p:nvPr>
            <p:ph type="title"/>
          </p:nvPr>
        </p:nvSpPr>
        <p:spPr>
          <a:xfrm>
            <a:off x="268061" y="46713"/>
            <a:ext cx="5111750" cy="873580"/>
          </a:xfrm>
        </p:spPr>
        <p:txBody>
          <a:bodyPr>
            <a:normAutofit/>
          </a:bodyPr>
          <a:lstStyle/>
          <a:p>
            <a:r>
              <a:rPr lang="en-US" sz="4400" dirty="0"/>
              <a:t>Predictions Tab</a:t>
            </a:r>
          </a:p>
        </p:txBody>
      </p:sp>
      <p:pic>
        <p:nvPicPr>
          <p:cNvPr id="4" name="Picture 3" descr="A person holding a clipboard with pigs in it&#10;&#10;Description automatically generated">
            <a:extLst>
              <a:ext uri="{FF2B5EF4-FFF2-40B4-BE49-F238E27FC236}">
                <a16:creationId xmlns:a16="http://schemas.microsoft.com/office/drawing/2014/main" id="{4CA1F896-6A10-1D13-C1F9-5EE8C19CB152}"/>
              </a:ext>
            </a:extLst>
          </p:cNvPr>
          <p:cNvPicPr>
            <a:picLocks noChangeAspect="1"/>
          </p:cNvPicPr>
          <p:nvPr/>
        </p:nvPicPr>
        <p:blipFill>
          <a:blip r:embed="rId3"/>
          <a:stretch>
            <a:fillRect/>
          </a:stretch>
        </p:blipFill>
        <p:spPr>
          <a:xfrm>
            <a:off x="268061" y="2664835"/>
            <a:ext cx="7772400" cy="3787781"/>
          </a:xfrm>
          <a:prstGeom prst="rect">
            <a:avLst/>
          </a:prstGeom>
        </p:spPr>
      </p:pic>
      <p:sp>
        <p:nvSpPr>
          <p:cNvPr id="2" name="TextBox 1">
            <a:extLst>
              <a:ext uri="{FF2B5EF4-FFF2-40B4-BE49-F238E27FC236}">
                <a16:creationId xmlns:a16="http://schemas.microsoft.com/office/drawing/2014/main" id="{137B40BF-FD43-77CF-6D45-F28D9C8EBE88}"/>
              </a:ext>
            </a:extLst>
          </p:cNvPr>
          <p:cNvSpPr txBox="1"/>
          <p:nvPr/>
        </p:nvSpPr>
        <p:spPr>
          <a:xfrm>
            <a:off x="268061" y="1000714"/>
            <a:ext cx="8452259" cy="1298561"/>
          </a:xfrm>
          <a:prstGeom prst="rect">
            <a:avLst/>
          </a:prstGeom>
          <a:noFill/>
        </p:spPr>
        <p:txBody>
          <a:bodyPr wrap="square" rtlCol="0">
            <a:spAutoFit/>
          </a:bodyPr>
          <a:lstStyle/>
          <a:p>
            <a:pPr marL="285750" indent="-285750">
              <a:lnSpc>
                <a:spcPct val="150000"/>
              </a:lnSpc>
              <a:spcBef>
                <a:spcPts val="0"/>
              </a:spcBef>
              <a:spcAft>
                <a:spcPts val="0"/>
              </a:spcAft>
              <a:buFont typeface="Arial" panose="020B0604020202020204" pitchFamily="34" charset="0"/>
              <a:buChar char="•"/>
            </a:pPr>
            <a:r>
              <a:rPr lang="en-US" sz="1800" b="1" dirty="0">
                <a:solidFill>
                  <a:srgbClr val="0E101A"/>
                </a:solidFill>
                <a:effectLst/>
              </a:rPr>
              <a:t>Only authorized user can access this page.</a:t>
            </a:r>
          </a:p>
          <a:p>
            <a:pPr marL="285750" indent="-285750">
              <a:lnSpc>
                <a:spcPct val="150000"/>
              </a:lnSpc>
              <a:spcBef>
                <a:spcPts val="0"/>
              </a:spcBef>
              <a:spcAft>
                <a:spcPts val="0"/>
              </a:spcAft>
              <a:buFont typeface="Arial" panose="020B0604020202020204" pitchFamily="34" charset="0"/>
              <a:buChar char="•"/>
            </a:pPr>
            <a:r>
              <a:rPr lang="en-US" b="1" dirty="0">
                <a:solidFill>
                  <a:srgbClr val="0E101A"/>
                </a:solidFill>
              </a:rPr>
              <a:t>Allow the user to upload audio, images and video data.</a:t>
            </a:r>
          </a:p>
          <a:p>
            <a:pPr marL="285750" indent="-285750">
              <a:lnSpc>
                <a:spcPct val="150000"/>
              </a:lnSpc>
              <a:spcBef>
                <a:spcPts val="0"/>
              </a:spcBef>
              <a:spcAft>
                <a:spcPts val="0"/>
              </a:spcAft>
              <a:buFont typeface="Arial" panose="020B0604020202020204" pitchFamily="34" charset="0"/>
              <a:buChar char="•"/>
            </a:pPr>
            <a:r>
              <a:rPr lang="en-US" sz="1800" b="1" dirty="0">
                <a:solidFill>
                  <a:srgbClr val="0E101A"/>
                </a:solidFill>
                <a:effectLst/>
              </a:rPr>
              <a:t>Classify the disease and displays the statistics.</a:t>
            </a:r>
          </a:p>
        </p:txBody>
      </p:sp>
    </p:spTree>
    <p:extLst>
      <p:ext uri="{BB962C8B-B14F-4D97-AF65-F5344CB8AC3E}">
        <p14:creationId xmlns:p14="http://schemas.microsoft.com/office/powerpoint/2010/main" val="19565645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31181AF-19CC-05D3-C2E5-CC891CBE6144}"/>
              </a:ext>
            </a:extLst>
          </p:cNvPr>
          <p:cNvSpPr>
            <a:spLocks noGrp="1"/>
          </p:cNvSpPr>
          <p:nvPr>
            <p:ph type="title"/>
          </p:nvPr>
        </p:nvSpPr>
        <p:spPr>
          <a:xfrm>
            <a:off x="268061" y="46713"/>
            <a:ext cx="5111750" cy="873580"/>
          </a:xfrm>
        </p:spPr>
        <p:txBody>
          <a:bodyPr>
            <a:normAutofit fontScale="90000"/>
          </a:bodyPr>
          <a:lstStyle/>
          <a:p>
            <a:r>
              <a:rPr lang="en-US" sz="4400" dirty="0"/>
              <a:t>Visualizations Tab</a:t>
            </a:r>
          </a:p>
        </p:txBody>
      </p:sp>
      <p:pic>
        <p:nvPicPr>
          <p:cNvPr id="4" name="Picture 3" descr="A graph of a graph&#10;&#10;Description automatically generated with medium confidence">
            <a:extLst>
              <a:ext uri="{FF2B5EF4-FFF2-40B4-BE49-F238E27FC236}">
                <a16:creationId xmlns:a16="http://schemas.microsoft.com/office/drawing/2014/main" id="{B8D8E62C-8A50-25F9-43C1-49543D327015}"/>
              </a:ext>
            </a:extLst>
          </p:cNvPr>
          <p:cNvPicPr>
            <a:picLocks noChangeAspect="1"/>
          </p:cNvPicPr>
          <p:nvPr/>
        </p:nvPicPr>
        <p:blipFill>
          <a:blip r:embed="rId3"/>
          <a:stretch>
            <a:fillRect/>
          </a:stretch>
        </p:blipFill>
        <p:spPr>
          <a:xfrm>
            <a:off x="268061" y="2356463"/>
            <a:ext cx="10141528" cy="4370979"/>
          </a:xfrm>
          <a:prstGeom prst="rect">
            <a:avLst/>
          </a:prstGeom>
        </p:spPr>
      </p:pic>
      <p:sp>
        <p:nvSpPr>
          <p:cNvPr id="2" name="TextBox 1">
            <a:extLst>
              <a:ext uri="{FF2B5EF4-FFF2-40B4-BE49-F238E27FC236}">
                <a16:creationId xmlns:a16="http://schemas.microsoft.com/office/drawing/2014/main" id="{11905E7D-3683-AAD4-D65D-A4689C3B1D0A}"/>
              </a:ext>
            </a:extLst>
          </p:cNvPr>
          <p:cNvSpPr txBox="1"/>
          <p:nvPr/>
        </p:nvSpPr>
        <p:spPr>
          <a:xfrm>
            <a:off x="268061" y="1000714"/>
            <a:ext cx="8452259" cy="883062"/>
          </a:xfrm>
          <a:prstGeom prst="rect">
            <a:avLst/>
          </a:prstGeom>
          <a:noFill/>
        </p:spPr>
        <p:txBody>
          <a:bodyPr wrap="square" rtlCol="0">
            <a:spAutoFit/>
          </a:bodyPr>
          <a:lstStyle/>
          <a:p>
            <a:pPr marL="285750" indent="-285750">
              <a:lnSpc>
                <a:spcPct val="150000"/>
              </a:lnSpc>
              <a:spcBef>
                <a:spcPts val="0"/>
              </a:spcBef>
              <a:spcAft>
                <a:spcPts val="0"/>
              </a:spcAft>
              <a:buFont typeface="Arial" panose="020B0604020202020204" pitchFamily="34" charset="0"/>
              <a:buChar char="•"/>
            </a:pPr>
            <a:r>
              <a:rPr lang="en-US" sz="1800" b="1" dirty="0">
                <a:solidFill>
                  <a:srgbClr val="0E101A"/>
                </a:solidFill>
                <a:effectLst/>
              </a:rPr>
              <a:t>A dashboard of visualizations related to the results.</a:t>
            </a:r>
          </a:p>
          <a:p>
            <a:pPr marL="285750" indent="-285750">
              <a:lnSpc>
                <a:spcPct val="150000"/>
              </a:lnSpc>
              <a:spcBef>
                <a:spcPts val="0"/>
              </a:spcBef>
              <a:spcAft>
                <a:spcPts val="0"/>
              </a:spcAft>
              <a:buFont typeface="Arial" panose="020B0604020202020204" pitchFamily="34" charset="0"/>
              <a:buChar char="•"/>
            </a:pPr>
            <a:r>
              <a:rPr lang="en-US" b="1" dirty="0">
                <a:solidFill>
                  <a:srgbClr val="0E101A"/>
                </a:solidFill>
              </a:rPr>
              <a:t>Visualizes the model performance.</a:t>
            </a:r>
            <a:endParaRPr lang="en-US" sz="1800" b="1" dirty="0">
              <a:solidFill>
                <a:srgbClr val="0E101A"/>
              </a:solidFill>
              <a:effectLst/>
            </a:endParaRPr>
          </a:p>
        </p:txBody>
      </p:sp>
    </p:spTree>
    <p:extLst>
      <p:ext uri="{BB962C8B-B14F-4D97-AF65-F5344CB8AC3E}">
        <p14:creationId xmlns:p14="http://schemas.microsoft.com/office/powerpoint/2010/main" val="3045831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307CEAD-3BD0-330E-9A8D-D57909FB446C}"/>
              </a:ext>
              <a:ext uri="{C183D7F6-B498-43B3-948B-1728B52AA6E4}">
                <adec:decorative xmlns:adec="http://schemas.microsoft.com/office/drawing/2017/decorative" val="0"/>
              </a:ext>
            </a:extLst>
          </p:cNvPr>
          <p:cNvSpPr>
            <a:spLocks noGrp="1"/>
          </p:cNvSpPr>
          <p:nvPr>
            <p:ph type="title"/>
          </p:nvPr>
        </p:nvSpPr>
        <p:spPr>
          <a:xfrm>
            <a:off x="3460280" y="159309"/>
            <a:ext cx="4193998" cy="548030"/>
          </a:xfrm>
        </p:spPr>
        <p:txBody>
          <a:bodyPr>
            <a:noAutofit/>
          </a:bodyPr>
          <a:lstStyle/>
          <a:p>
            <a:r>
              <a:rPr lang="en-US" sz="4000" dirty="0"/>
              <a:t>Introduction</a:t>
            </a:r>
          </a:p>
        </p:txBody>
      </p:sp>
      <p:sp>
        <p:nvSpPr>
          <p:cNvPr id="9" name="Subtitle 2">
            <a:extLst>
              <a:ext uri="{FF2B5EF4-FFF2-40B4-BE49-F238E27FC236}">
                <a16:creationId xmlns:a16="http://schemas.microsoft.com/office/drawing/2014/main" id="{154D8CA6-08C8-081D-56E3-653B9DA49FAD}"/>
              </a:ext>
              <a:ext uri="{C183D7F6-B498-43B3-948B-1728B52AA6E4}">
                <adec:decorative xmlns:adec="http://schemas.microsoft.com/office/drawing/2017/decorative" val="0"/>
              </a:ext>
            </a:extLst>
          </p:cNvPr>
          <p:cNvSpPr txBox="1">
            <a:spLocks/>
          </p:cNvSpPr>
          <p:nvPr/>
        </p:nvSpPr>
        <p:spPr>
          <a:xfrm>
            <a:off x="254713" y="875675"/>
            <a:ext cx="10605132" cy="590002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600"/>
              </a:spcBef>
              <a:spcAft>
                <a:spcPts val="600"/>
              </a:spcAft>
              <a:buNone/>
            </a:pPr>
            <a:r>
              <a:rPr lang="en-US" sz="2600" b="1" dirty="0">
                <a:solidFill>
                  <a:srgbClr val="0E101A"/>
                </a:solidFill>
              </a:rPr>
              <a:t>Swine Respiratory Diseases:</a:t>
            </a:r>
          </a:p>
          <a:p>
            <a:pPr>
              <a:lnSpc>
                <a:spcPct val="110000"/>
              </a:lnSpc>
              <a:spcBef>
                <a:spcPts val="600"/>
              </a:spcBef>
              <a:spcAft>
                <a:spcPts val="600"/>
              </a:spcAft>
              <a:buFont typeface="+mj-lt"/>
              <a:buAutoNum type="arabicPeriod"/>
            </a:pPr>
            <a:r>
              <a:rPr lang="en-US" sz="1800" dirty="0">
                <a:solidFill>
                  <a:srgbClr val="0E101A"/>
                </a:solidFill>
              </a:rPr>
              <a:t> Significant agricultural sector challenges impact animal welfare and industry economics.</a:t>
            </a:r>
          </a:p>
          <a:p>
            <a:pPr>
              <a:lnSpc>
                <a:spcPct val="110000"/>
              </a:lnSpc>
              <a:spcBef>
                <a:spcPts val="600"/>
              </a:spcBef>
              <a:spcAft>
                <a:spcPts val="600"/>
              </a:spcAft>
              <a:buFont typeface="+mj-lt"/>
              <a:buAutoNum type="arabicPeriod"/>
            </a:pPr>
            <a:r>
              <a:rPr lang="en-US" sz="1800" dirty="0">
                <a:solidFill>
                  <a:srgbClr val="0E101A"/>
                </a:solidFill>
              </a:rPr>
              <a:t>Accurate and timely disease identification is crucial for effective disease management.</a:t>
            </a:r>
          </a:p>
          <a:p>
            <a:pPr marL="0" indent="0">
              <a:lnSpc>
                <a:spcPct val="110000"/>
              </a:lnSpc>
              <a:spcBef>
                <a:spcPts val="600"/>
              </a:spcBef>
              <a:spcAft>
                <a:spcPts val="600"/>
              </a:spcAft>
              <a:buNone/>
            </a:pPr>
            <a:r>
              <a:rPr lang="en-US" sz="2600" b="1" dirty="0">
                <a:solidFill>
                  <a:srgbClr val="0E101A"/>
                </a:solidFill>
              </a:rPr>
              <a:t>Deep Learning Application:</a:t>
            </a:r>
          </a:p>
          <a:p>
            <a:pPr>
              <a:lnSpc>
                <a:spcPct val="110000"/>
              </a:lnSpc>
              <a:spcBef>
                <a:spcPts val="600"/>
              </a:spcBef>
              <a:spcAft>
                <a:spcPts val="600"/>
              </a:spcAft>
              <a:buFont typeface="+mj-lt"/>
              <a:buAutoNum type="arabicPeriod"/>
            </a:pPr>
            <a:r>
              <a:rPr lang="en-US" sz="1800" dirty="0">
                <a:solidFill>
                  <a:srgbClr val="0E101A"/>
                </a:solidFill>
              </a:rPr>
              <a:t>Showcases promising applications in veterinary science.</a:t>
            </a:r>
          </a:p>
          <a:p>
            <a:pPr>
              <a:lnSpc>
                <a:spcPct val="110000"/>
              </a:lnSpc>
              <a:spcBef>
                <a:spcPts val="600"/>
              </a:spcBef>
              <a:spcAft>
                <a:spcPts val="600"/>
              </a:spcAft>
              <a:buFont typeface="+mj-lt"/>
              <a:buAutoNum type="arabicPeriod"/>
            </a:pPr>
            <a:r>
              <a:rPr lang="en-US" sz="1800" dirty="0">
                <a:solidFill>
                  <a:srgbClr val="0E101A"/>
                </a:solidFill>
              </a:rPr>
              <a:t>Its ability to process complex data, such as audio signals, enables advanced analysis and classification.</a:t>
            </a:r>
          </a:p>
          <a:p>
            <a:pPr marL="0" indent="0">
              <a:lnSpc>
                <a:spcPct val="110000"/>
              </a:lnSpc>
              <a:spcBef>
                <a:spcPts val="600"/>
              </a:spcBef>
              <a:spcAft>
                <a:spcPts val="600"/>
              </a:spcAft>
              <a:buNone/>
            </a:pPr>
            <a:r>
              <a:rPr lang="en-US" sz="2600" b="1" dirty="0">
                <a:solidFill>
                  <a:srgbClr val="0E101A"/>
                </a:solidFill>
              </a:rPr>
              <a:t>Project Objective:</a:t>
            </a:r>
            <a:endParaRPr lang="en-US" sz="2600" dirty="0">
              <a:solidFill>
                <a:srgbClr val="0E101A"/>
              </a:solidFill>
            </a:endParaRPr>
          </a:p>
          <a:p>
            <a:pPr>
              <a:lnSpc>
                <a:spcPct val="110000"/>
              </a:lnSpc>
              <a:spcBef>
                <a:spcPts val="600"/>
              </a:spcBef>
              <a:spcAft>
                <a:spcPts val="600"/>
              </a:spcAft>
              <a:buFont typeface="+mj-lt"/>
              <a:buAutoNum type="arabicPeriod"/>
            </a:pPr>
            <a:r>
              <a:rPr lang="en-US" sz="1800" dirty="0">
                <a:solidFill>
                  <a:srgbClr val="0E101A"/>
                </a:solidFill>
              </a:rPr>
              <a:t>To employ and develop a robust deep learning methodology to classify accurately.</a:t>
            </a:r>
          </a:p>
          <a:p>
            <a:pPr>
              <a:lnSpc>
                <a:spcPct val="110000"/>
              </a:lnSpc>
              <a:spcBef>
                <a:spcPts val="600"/>
              </a:spcBef>
              <a:spcAft>
                <a:spcPts val="600"/>
              </a:spcAft>
              <a:buFont typeface="+mj-lt"/>
              <a:buAutoNum type="arabicPeriod"/>
            </a:pPr>
            <a:r>
              <a:rPr lang="en-US" sz="1800" dirty="0">
                <a:solidFill>
                  <a:srgbClr val="0E101A"/>
                </a:solidFill>
              </a:rPr>
              <a:t>It is to develop a user interface for efficient and easy disease identification.</a:t>
            </a:r>
          </a:p>
          <a:p>
            <a:pPr marL="0" indent="0">
              <a:lnSpc>
                <a:spcPct val="110000"/>
              </a:lnSpc>
              <a:spcBef>
                <a:spcPts val="600"/>
              </a:spcBef>
              <a:spcAft>
                <a:spcPts val="600"/>
              </a:spcAft>
              <a:buNone/>
            </a:pPr>
            <a:r>
              <a:rPr lang="en-US" sz="2600" b="1" dirty="0">
                <a:solidFill>
                  <a:srgbClr val="0E101A"/>
                </a:solidFill>
              </a:rPr>
              <a:t>Challenges in Swine Disease Diagnosis:</a:t>
            </a:r>
            <a:endParaRPr lang="en-US" sz="2600" dirty="0">
              <a:solidFill>
                <a:srgbClr val="0E101A"/>
              </a:solidFill>
            </a:endParaRPr>
          </a:p>
          <a:p>
            <a:pPr>
              <a:lnSpc>
                <a:spcPct val="110000"/>
              </a:lnSpc>
              <a:spcBef>
                <a:spcPts val="600"/>
              </a:spcBef>
              <a:spcAft>
                <a:spcPts val="600"/>
              </a:spcAft>
              <a:buFont typeface="+mj-lt"/>
              <a:buAutoNum type="arabicPeriod"/>
            </a:pPr>
            <a:r>
              <a:rPr lang="en-US" sz="1800" dirty="0">
                <a:solidFill>
                  <a:srgbClr val="0E101A"/>
                </a:solidFill>
              </a:rPr>
              <a:t>Traditional diagnostic methods often need more speed, accuracy, and scalability.</a:t>
            </a:r>
          </a:p>
          <a:p>
            <a:pPr marL="0" indent="0">
              <a:lnSpc>
                <a:spcPct val="110000"/>
              </a:lnSpc>
              <a:spcBef>
                <a:spcPts val="600"/>
              </a:spcBef>
              <a:spcAft>
                <a:spcPts val="600"/>
              </a:spcAft>
              <a:buNone/>
            </a:pPr>
            <a:r>
              <a:rPr lang="en-US" sz="2600" b="1" dirty="0">
                <a:solidFill>
                  <a:srgbClr val="0E101A"/>
                </a:solidFill>
              </a:rPr>
              <a:t>Significance and Impact:</a:t>
            </a:r>
            <a:endParaRPr lang="en-US" sz="2600" dirty="0">
              <a:solidFill>
                <a:srgbClr val="0E101A"/>
              </a:solidFill>
            </a:endParaRPr>
          </a:p>
          <a:p>
            <a:pPr>
              <a:lnSpc>
                <a:spcPct val="110000"/>
              </a:lnSpc>
              <a:spcBef>
                <a:spcPts val="600"/>
              </a:spcBef>
              <a:spcAft>
                <a:spcPts val="600"/>
              </a:spcAft>
              <a:buFont typeface="+mj-lt"/>
              <a:buAutoNum type="arabicPeriod"/>
            </a:pPr>
            <a:r>
              <a:rPr lang="en-US" sz="1800" dirty="0">
                <a:solidFill>
                  <a:srgbClr val="0E101A"/>
                </a:solidFill>
              </a:rPr>
              <a:t>Can revolutionize disease monitoring, prevention, and treatment strategies.</a:t>
            </a:r>
          </a:p>
          <a:p>
            <a:pPr>
              <a:lnSpc>
                <a:spcPct val="110000"/>
              </a:lnSpc>
              <a:spcBef>
                <a:spcPts val="600"/>
              </a:spcBef>
              <a:spcAft>
                <a:spcPts val="600"/>
              </a:spcAft>
              <a:buFont typeface="+mj-lt"/>
              <a:buAutoNum type="arabicPeriod"/>
            </a:pPr>
            <a:r>
              <a:rPr lang="en-US" sz="1800" dirty="0">
                <a:solidFill>
                  <a:srgbClr val="0E101A"/>
                </a:solidFill>
              </a:rPr>
              <a:t>Holds tremendous potential for enhancing livestock health and agricultural productivity.</a:t>
            </a:r>
          </a:p>
        </p:txBody>
      </p:sp>
    </p:spTree>
    <p:extLst>
      <p:ext uri="{BB962C8B-B14F-4D97-AF65-F5344CB8AC3E}">
        <p14:creationId xmlns:p14="http://schemas.microsoft.com/office/powerpoint/2010/main" val="20665993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31181AF-19CC-05D3-C2E5-CC891CBE6144}"/>
              </a:ext>
            </a:extLst>
          </p:cNvPr>
          <p:cNvSpPr>
            <a:spLocks noGrp="1"/>
          </p:cNvSpPr>
          <p:nvPr>
            <p:ph type="title"/>
          </p:nvPr>
        </p:nvSpPr>
        <p:spPr>
          <a:xfrm>
            <a:off x="309624" y="296095"/>
            <a:ext cx="5111750" cy="873580"/>
          </a:xfrm>
        </p:spPr>
        <p:txBody>
          <a:bodyPr>
            <a:normAutofit fontScale="90000"/>
          </a:bodyPr>
          <a:lstStyle/>
          <a:p>
            <a:r>
              <a:rPr lang="en-US" sz="4400" dirty="0"/>
              <a:t>Web Based Implementation</a:t>
            </a:r>
          </a:p>
        </p:txBody>
      </p:sp>
      <p:pic>
        <p:nvPicPr>
          <p:cNvPr id="3" name="Picture 2" descr="A computer screen shot of a computer screen&#10;&#10;Description automatically generated">
            <a:extLst>
              <a:ext uri="{FF2B5EF4-FFF2-40B4-BE49-F238E27FC236}">
                <a16:creationId xmlns:a16="http://schemas.microsoft.com/office/drawing/2014/main" id="{677632CF-1D78-C36D-5446-CA3CBE4CCCE2}"/>
              </a:ext>
            </a:extLst>
          </p:cNvPr>
          <p:cNvPicPr>
            <a:picLocks noChangeAspect="1"/>
          </p:cNvPicPr>
          <p:nvPr/>
        </p:nvPicPr>
        <p:blipFill>
          <a:blip r:embed="rId3"/>
          <a:stretch>
            <a:fillRect/>
          </a:stretch>
        </p:blipFill>
        <p:spPr>
          <a:xfrm>
            <a:off x="928255" y="1943100"/>
            <a:ext cx="8520545" cy="3889664"/>
          </a:xfrm>
          <a:prstGeom prst="rect">
            <a:avLst/>
          </a:prstGeom>
        </p:spPr>
      </p:pic>
    </p:spTree>
    <p:extLst>
      <p:ext uri="{BB962C8B-B14F-4D97-AF65-F5344CB8AC3E}">
        <p14:creationId xmlns:p14="http://schemas.microsoft.com/office/powerpoint/2010/main" val="17950288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768D9-E3C3-92F0-35E4-1603EE6AB0B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58F20DE-8CE1-5F29-C594-C78E8706020F}"/>
              </a:ext>
            </a:extLst>
          </p:cNvPr>
          <p:cNvSpPr>
            <a:spLocks noGrp="1"/>
          </p:cNvSpPr>
          <p:nvPr>
            <p:ph sz="quarter" idx="12"/>
          </p:nvPr>
        </p:nvSpPr>
        <p:spPr/>
        <p:txBody>
          <a:bodyPr/>
          <a:lstStyle/>
          <a:p>
            <a:endParaRPr lang="en-US" dirty="0"/>
          </a:p>
        </p:txBody>
      </p:sp>
      <p:sp>
        <p:nvSpPr>
          <p:cNvPr id="4" name="Picture Placeholder 3">
            <a:extLst>
              <a:ext uri="{FF2B5EF4-FFF2-40B4-BE49-F238E27FC236}">
                <a16:creationId xmlns:a16="http://schemas.microsoft.com/office/drawing/2014/main" id="{BE46CB2C-F065-CEA5-288E-13224E81F124}"/>
              </a:ext>
            </a:extLst>
          </p:cNvPr>
          <p:cNvSpPr>
            <a:spLocks noGrp="1"/>
          </p:cNvSpPr>
          <p:nvPr>
            <p:ph type="pic" sz="quarter" idx="10"/>
          </p:nvPr>
        </p:nvSpPr>
        <p:spPr/>
        <p:txBody>
          <a:bodyPr/>
          <a:lstStyle/>
          <a:p>
            <a:endParaRPr lang="en-US"/>
          </a:p>
        </p:txBody>
      </p:sp>
      <p:sp>
        <p:nvSpPr>
          <p:cNvPr id="5" name="Slide Number Placeholder 4">
            <a:extLst>
              <a:ext uri="{FF2B5EF4-FFF2-40B4-BE49-F238E27FC236}">
                <a16:creationId xmlns:a16="http://schemas.microsoft.com/office/drawing/2014/main" id="{878EE2AD-FC0F-6024-FB2D-3A4FB0CEE823}"/>
              </a:ext>
            </a:extLst>
          </p:cNvPr>
          <p:cNvSpPr>
            <a:spLocks noGrp="1"/>
          </p:cNvSpPr>
          <p:nvPr>
            <p:ph type="sldNum" sz="quarter" idx="4"/>
          </p:nvPr>
        </p:nvSpPr>
        <p:spPr/>
        <p:txBody>
          <a:bodyPr/>
          <a:lstStyle/>
          <a:p>
            <a:fld id="{58FB4751-880F-D840-AAA9-3A15815CC996}" type="slidenum">
              <a:rPr lang="en-US" smtClean="0"/>
              <a:pPr/>
              <a:t>41</a:t>
            </a:fld>
            <a:endParaRPr lang="en-US" dirty="0"/>
          </a:p>
        </p:txBody>
      </p:sp>
      <p:sp>
        <p:nvSpPr>
          <p:cNvPr id="94" name="Rectangle 93">
            <a:extLst>
              <a:ext uri="{FF2B5EF4-FFF2-40B4-BE49-F238E27FC236}">
                <a16:creationId xmlns:a16="http://schemas.microsoft.com/office/drawing/2014/main" id="{FD25381E-71F5-EEC2-97FE-E3E358ED08B8}"/>
              </a:ext>
            </a:extLst>
          </p:cNvPr>
          <p:cNvSpPr/>
          <p:nvPr/>
        </p:nvSpPr>
        <p:spPr>
          <a:xfrm>
            <a:off x="-13535" y="1319466"/>
            <a:ext cx="12219069" cy="5481335"/>
          </a:xfrm>
          <a:prstGeom prst="rect">
            <a:avLst/>
          </a:prstGeom>
          <a:gradFill flip="none" rotWithShape="1">
            <a:gsLst>
              <a:gs pos="0">
                <a:srgbClr val="A5A5A5">
                  <a:lumMod val="67000"/>
                </a:srgbClr>
              </a:gs>
              <a:gs pos="48000">
                <a:srgbClr val="A5A5A5">
                  <a:lumMod val="97000"/>
                  <a:lumOff val="3000"/>
                </a:srgbClr>
              </a:gs>
              <a:gs pos="100000">
                <a:srgbClr val="A5A5A5">
                  <a:lumMod val="60000"/>
                  <a:lumOff val="40000"/>
                </a:srgb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95" name="Rectangle 94">
            <a:extLst>
              <a:ext uri="{FF2B5EF4-FFF2-40B4-BE49-F238E27FC236}">
                <a16:creationId xmlns:a16="http://schemas.microsoft.com/office/drawing/2014/main" id="{64E3BFF6-706C-1467-A196-F27D3EAB1513}"/>
              </a:ext>
            </a:extLst>
          </p:cNvPr>
          <p:cNvSpPr/>
          <p:nvPr/>
        </p:nvSpPr>
        <p:spPr>
          <a:xfrm>
            <a:off x="84343" y="1445947"/>
            <a:ext cx="4065709" cy="2749618"/>
          </a:xfrm>
          <a:prstGeom prst="rect">
            <a:avLst/>
          </a:prstGeom>
          <a:gradFill rotWithShape="1">
            <a:gsLst>
              <a:gs pos="0">
                <a:srgbClr val="A5A5A5">
                  <a:tint val="50000"/>
                  <a:satMod val="300000"/>
                </a:srgbClr>
              </a:gs>
              <a:gs pos="35000">
                <a:srgbClr val="A5A5A5">
                  <a:tint val="37000"/>
                  <a:satMod val="300000"/>
                </a:srgbClr>
              </a:gs>
              <a:gs pos="100000">
                <a:srgbClr val="A5A5A5">
                  <a:tint val="15000"/>
                  <a:satMod val="350000"/>
                </a:srgbClr>
              </a:gs>
            </a:gsLst>
            <a:lin ang="16200000" scaled="1"/>
          </a:gradFill>
          <a:ln w="9525" cap="flat" cmpd="sng" algn="ctr">
            <a:solidFill>
              <a:srgbClr val="A5A5A5">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96" name="Cube 95">
            <a:extLst>
              <a:ext uri="{FF2B5EF4-FFF2-40B4-BE49-F238E27FC236}">
                <a16:creationId xmlns:a16="http://schemas.microsoft.com/office/drawing/2014/main" id="{15E30C79-B8BC-DD40-EE86-4CC22D3C9EDB}"/>
              </a:ext>
            </a:extLst>
          </p:cNvPr>
          <p:cNvSpPr/>
          <p:nvPr/>
        </p:nvSpPr>
        <p:spPr>
          <a:xfrm rot="10800000">
            <a:off x="10455066" y="5822561"/>
            <a:ext cx="1588465" cy="822960"/>
          </a:xfrm>
          <a:prstGeom prst="cube">
            <a:avLst/>
          </a:prstGeom>
          <a:solidFill>
            <a:srgbClr val="FFC000">
              <a:lumMod val="20000"/>
              <a:lumOff val="80000"/>
            </a:srgbClr>
          </a:solidFill>
          <a:ln w="25400" cap="flat" cmpd="sng" algn="ctr">
            <a:solidFill>
              <a:srgbClr val="4472C4">
                <a:shade val="15000"/>
              </a:srgbClr>
            </a:solidFill>
            <a:prstDash val="solid"/>
          </a:ln>
          <a:effectLst>
            <a:innerShdw blurRad="63500" dist="50800" dir="2700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E7E6E6">
                  <a:lumMod val="75000"/>
                </a:srgbClr>
              </a:solidFill>
              <a:effectLst/>
              <a:uLnTx/>
              <a:uFillTx/>
              <a:latin typeface="Arial"/>
              <a:ea typeface="+mn-ea"/>
              <a:cs typeface="+mn-cs"/>
              <a:sym typeface="Arial"/>
            </a:endParaRPr>
          </a:p>
        </p:txBody>
      </p:sp>
      <p:sp>
        <p:nvSpPr>
          <p:cNvPr id="97" name="Cube 96">
            <a:extLst>
              <a:ext uri="{FF2B5EF4-FFF2-40B4-BE49-F238E27FC236}">
                <a16:creationId xmlns:a16="http://schemas.microsoft.com/office/drawing/2014/main" id="{91EC3F7C-284F-13DF-3CB1-1A906128AEFD}"/>
              </a:ext>
            </a:extLst>
          </p:cNvPr>
          <p:cNvSpPr/>
          <p:nvPr/>
        </p:nvSpPr>
        <p:spPr>
          <a:xfrm rot="10800000">
            <a:off x="413963" y="222810"/>
            <a:ext cx="1588465" cy="822960"/>
          </a:xfrm>
          <a:prstGeom prst="cube">
            <a:avLst/>
          </a:prstGeom>
          <a:solidFill>
            <a:srgbClr val="FFC000">
              <a:lumMod val="20000"/>
              <a:lumOff val="80000"/>
            </a:srgbClr>
          </a:solidFill>
          <a:ln w="25400" cap="flat" cmpd="sng" algn="ctr">
            <a:solidFill>
              <a:srgbClr val="4472C4">
                <a:shade val="15000"/>
              </a:srgbClr>
            </a:solidFill>
            <a:prstDash val="solid"/>
          </a:ln>
          <a:effectLst>
            <a:innerShdw blurRad="63500" dist="508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4472C4"/>
              </a:solidFill>
              <a:effectLst/>
              <a:uLnTx/>
              <a:uFillTx/>
              <a:latin typeface="Arial"/>
              <a:ea typeface="+mn-ea"/>
              <a:cs typeface="+mn-cs"/>
              <a:sym typeface="Arial"/>
            </a:endParaRPr>
          </a:p>
        </p:txBody>
      </p:sp>
      <p:sp>
        <p:nvSpPr>
          <p:cNvPr id="98" name="TextBox 97">
            <a:extLst>
              <a:ext uri="{FF2B5EF4-FFF2-40B4-BE49-F238E27FC236}">
                <a16:creationId xmlns:a16="http://schemas.microsoft.com/office/drawing/2014/main" id="{3AA28C9B-4482-79E4-0B4E-A4569C77600C}"/>
              </a:ext>
            </a:extLst>
          </p:cNvPr>
          <p:cNvSpPr txBox="1"/>
          <p:nvPr/>
        </p:nvSpPr>
        <p:spPr>
          <a:xfrm>
            <a:off x="10901076" y="6023007"/>
            <a:ext cx="1037230" cy="307777"/>
          </a:xfrm>
          <a:prstGeom prst="rect">
            <a:avLst/>
          </a:prstGeom>
          <a:noFill/>
        </p:spPr>
        <p:txBody>
          <a:bodyPr wrap="square" rtlCol="0">
            <a:spAutoFit/>
          </a:bodyPr>
          <a:lstStyle/>
          <a:p>
            <a:pPr>
              <a:buClr>
                <a:srgbClr val="000000"/>
              </a:buClr>
              <a:buFont typeface="Arial"/>
              <a:buNone/>
            </a:pPr>
            <a:r>
              <a:rPr lang="en-US" sz="1400" b="1" kern="0" dirty="0">
                <a:solidFill>
                  <a:srgbClr val="000000"/>
                </a:solidFill>
                <a:latin typeface="Bahnschrift Light" panose="020B0502040204020203" pitchFamily="34" charset="0"/>
                <a:cs typeface="DokChampa" panose="020B0604020202020204" pitchFamily="34" charset="-34"/>
                <a:sym typeface="Arial"/>
              </a:rPr>
              <a:t>Back End</a:t>
            </a:r>
          </a:p>
        </p:txBody>
      </p:sp>
      <p:sp>
        <p:nvSpPr>
          <p:cNvPr id="99" name="TextBox 98">
            <a:extLst>
              <a:ext uri="{FF2B5EF4-FFF2-40B4-BE49-F238E27FC236}">
                <a16:creationId xmlns:a16="http://schemas.microsoft.com/office/drawing/2014/main" id="{E972ECBF-D5B6-7635-574E-2A2E31BBE001}"/>
              </a:ext>
            </a:extLst>
          </p:cNvPr>
          <p:cNvSpPr txBox="1"/>
          <p:nvPr/>
        </p:nvSpPr>
        <p:spPr>
          <a:xfrm>
            <a:off x="731520" y="423080"/>
            <a:ext cx="1037230" cy="307777"/>
          </a:xfrm>
          <a:prstGeom prst="rect">
            <a:avLst/>
          </a:prstGeom>
          <a:noFill/>
        </p:spPr>
        <p:txBody>
          <a:bodyPr wrap="square" rtlCol="0">
            <a:spAutoFit/>
          </a:bodyPr>
          <a:lstStyle/>
          <a:p>
            <a:pPr>
              <a:buClr>
                <a:srgbClr val="000000"/>
              </a:buClr>
              <a:buFont typeface="Arial"/>
              <a:buNone/>
            </a:pPr>
            <a:r>
              <a:rPr lang="en-US" sz="1400" b="1" kern="0" dirty="0">
                <a:solidFill>
                  <a:srgbClr val="000000"/>
                </a:solidFill>
                <a:latin typeface="Bahnschrift Light" panose="020B0502040204020203" pitchFamily="34" charset="0"/>
                <a:cs typeface="DokChampa" panose="020B0502040204020203" pitchFamily="34" charset="-34"/>
                <a:sym typeface="Arial"/>
              </a:rPr>
              <a:t>Front End</a:t>
            </a:r>
          </a:p>
        </p:txBody>
      </p:sp>
      <p:pic>
        <p:nvPicPr>
          <p:cNvPr id="100" name="Picture 99" descr="A black background with a black square&#10;&#10;Description automatically generated with medium confidence">
            <a:extLst>
              <a:ext uri="{FF2B5EF4-FFF2-40B4-BE49-F238E27FC236}">
                <a16:creationId xmlns:a16="http://schemas.microsoft.com/office/drawing/2014/main" id="{FF18E933-4544-A96F-FD90-C8C1B0606C4B}"/>
              </a:ext>
            </a:extLst>
          </p:cNvPr>
          <p:cNvPicPr>
            <a:picLocks noChangeAspect="1"/>
          </p:cNvPicPr>
          <p:nvPr/>
        </p:nvPicPr>
        <p:blipFill>
          <a:blip r:embed="rId3"/>
          <a:stretch>
            <a:fillRect/>
          </a:stretch>
        </p:blipFill>
        <p:spPr>
          <a:xfrm>
            <a:off x="7587862" y="95534"/>
            <a:ext cx="1133864" cy="1133864"/>
          </a:xfrm>
          <a:prstGeom prst="rect">
            <a:avLst/>
          </a:prstGeom>
        </p:spPr>
      </p:pic>
      <p:pic>
        <p:nvPicPr>
          <p:cNvPr id="101" name="Picture 100" descr="A magnifying glass over a globe&#10;&#10;Description automatically generated">
            <a:extLst>
              <a:ext uri="{FF2B5EF4-FFF2-40B4-BE49-F238E27FC236}">
                <a16:creationId xmlns:a16="http://schemas.microsoft.com/office/drawing/2014/main" id="{26D9A070-D50F-436B-3C16-D9B5ECD2FDD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143" b="94286" l="3571" r="97143">
                        <a14:foregroundMark x1="90357" y1="94286" x2="78929" y2="75714"/>
                        <a14:foregroundMark x1="78929" y1="75714" x2="93571" y2="89286"/>
                        <a14:foregroundMark x1="93571" y1="89286" x2="77857" y2="81071"/>
                        <a14:foregroundMark x1="77857" y1="81071" x2="83571" y2="63214"/>
                        <a14:foregroundMark x1="83571" y1="63214" x2="76786" y2="46429"/>
                        <a14:foregroundMark x1="76786" y1="46429" x2="58571" y2="41071"/>
                        <a14:foregroundMark x1="58571" y1="41071" x2="41071" y2="50714"/>
                        <a14:foregroundMark x1="41071" y1="50714" x2="42143" y2="72857"/>
                        <a14:foregroundMark x1="42143" y1="72857" x2="62857" y2="82500"/>
                        <a14:foregroundMark x1="62857" y1="82500" x2="62500" y2="82143"/>
                        <a14:foregroundMark x1="56786" y1="12143" x2="35000" y2="7500"/>
                        <a14:foregroundMark x1="35000" y1="7500" x2="62143" y2="7143"/>
                        <a14:foregroundMark x1="62143" y1="7143" x2="64643" y2="9286"/>
                        <a14:foregroundMark x1="92857" y1="33929" x2="97143" y2="56071"/>
                        <a14:foregroundMark x1="97143" y1="56071" x2="89286" y2="73929"/>
                        <a14:foregroundMark x1="89286" y1="73929" x2="91071" y2="34643"/>
                        <a14:foregroundMark x1="91071" y1="34643" x2="90357" y2="34643"/>
                        <a14:foregroundMark x1="10714" y1="29286" x2="7143" y2="49286"/>
                        <a14:foregroundMark x1="7143" y1="49286" x2="10714" y2="71071"/>
                        <a14:foregroundMark x1="10714" y1="71071" x2="5714" y2="52143"/>
                        <a14:foregroundMark x1="5714" y1="52143" x2="7500" y2="33214"/>
                        <a14:foregroundMark x1="7500" y1="33214" x2="6786" y2="56071"/>
                        <a14:foregroundMark x1="6786" y1="56071" x2="8214" y2="33929"/>
                        <a14:foregroundMark x1="8214" y1="33929" x2="8929" y2="32857"/>
                        <a14:foregroundMark x1="26786" y1="89286" x2="47143" y2="92143"/>
                        <a14:foregroundMark x1="47143" y1="92143" x2="68571" y2="91786"/>
                        <a14:foregroundMark x1="68571" y1="91786" x2="48929" y2="96429"/>
                        <a14:foregroundMark x1="48929" y1="96429" x2="28929" y2="91786"/>
                        <a14:foregroundMark x1="28929" y1="91786" x2="47143" y2="95357"/>
                        <a14:foregroundMark x1="47143" y1="95357" x2="67857" y2="93571"/>
                        <a14:foregroundMark x1="67857" y1="93571" x2="46429" y2="91429"/>
                        <a14:foregroundMark x1="46429" y1="91429" x2="74286" y2="88571"/>
                        <a14:foregroundMark x1="74286" y1="88571" x2="71786" y2="87143"/>
                        <a14:foregroundMark x1="88214" y1="94286" x2="92500" y2="94286"/>
                        <a14:foregroundMark x1="6786" y1="63571" x2="3571" y2="43214"/>
                        <a14:foregroundMark x1="3571" y1="43214" x2="6071" y2="63929"/>
                      </a14:backgroundRemoval>
                    </a14:imgEffect>
                  </a14:imgLayer>
                </a14:imgProps>
              </a:ext>
            </a:extLst>
          </a:blip>
          <a:stretch>
            <a:fillRect/>
          </a:stretch>
        </p:blipFill>
        <p:spPr>
          <a:xfrm>
            <a:off x="5572759" y="222810"/>
            <a:ext cx="822961" cy="822961"/>
          </a:xfrm>
          <a:prstGeom prst="rect">
            <a:avLst/>
          </a:prstGeom>
        </p:spPr>
      </p:pic>
      <p:pic>
        <p:nvPicPr>
          <p:cNvPr id="102" name="Graphic 101">
            <a:extLst>
              <a:ext uri="{FF2B5EF4-FFF2-40B4-BE49-F238E27FC236}">
                <a16:creationId xmlns:a16="http://schemas.microsoft.com/office/drawing/2014/main" id="{7BC5163B-7B62-E597-E1A9-1083C606390D}"/>
              </a:ext>
            </a:extLst>
          </p:cNvPr>
          <p:cNvPicPr>
            <a:picLocks noChangeAspect="1"/>
          </p:cNvPicPr>
          <p:nvPr/>
        </p:nvPicPr>
        <p:blipFill>
          <a:blip r:embed="rId6">
            <a:extLst>
              <a:ext uri="{96DAC541-7B7A-43D3-8B79-37D633B846F1}">
                <asvg:svgBlip xmlns:asvg="http://schemas.microsoft.com/office/drawing/2016/SVG/main" r:embed="rId7"/>
              </a:ext>
              <a:ext uri="{837473B0-CC2E-450A-ABE3-18F120FF3D39}">
                <a1611:picAttrSrcUrl xmlns:a1611="http://schemas.microsoft.com/office/drawing/2016/11/main" r:id="rId8"/>
              </a:ext>
            </a:extLst>
          </a:blip>
          <a:stretch>
            <a:fillRect/>
          </a:stretch>
        </p:blipFill>
        <p:spPr>
          <a:xfrm>
            <a:off x="2472737" y="259907"/>
            <a:ext cx="1268985" cy="634121"/>
          </a:xfrm>
          <a:prstGeom prst="rect">
            <a:avLst/>
          </a:prstGeom>
        </p:spPr>
      </p:pic>
      <p:sp>
        <p:nvSpPr>
          <p:cNvPr id="103" name="Rectangle: Diagonal Corners Snipped 11">
            <a:extLst>
              <a:ext uri="{FF2B5EF4-FFF2-40B4-BE49-F238E27FC236}">
                <a16:creationId xmlns:a16="http://schemas.microsoft.com/office/drawing/2014/main" id="{3A5B9589-C3B9-2BB1-204C-1CB90313C447}"/>
              </a:ext>
            </a:extLst>
          </p:cNvPr>
          <p:cNvSpPr/>
          <p:nvPr/>
        </p:nvSpPr>
        <p:spPr>
          <a:xfrm>
            <a:off x="481271" y="6395199"/>
            <a:ext cx="1409509" cy="359146"/>
          </a:xfrm>
          <a:prstGeom prst="snip2Diag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104" name="TextBox 103">
            <a:extLst>
              <a:ext uri="{FF2B5EF4-FFF2-40B4-BE49-F238E27FC236}">
                <a16:creationId xmlns:a16="http://schemas.microsoft.com/office/drawing/2014/main" id="{6D2BF035-C965-AFF6-DC01-08279376F507}"/>
              </a:ext>
            </a:extLst>
          </p:cNvPr>
          <p:cNvSpPr txBox="1"/>
          <p:nvPr/>
        </p:nvSpPr>
        <p:spPr>
          <a:xfrm>
            <a:off x="677356" y="6408895"/>
            <a:ext cx="2270695" cy="307777"/>
          </a:xfrm>
          <a:prstGeom prst="rect">
            <a:avLst/>
          </a:prstGeom>
          <a:noFill/>
        </p:spPr>
        <p:txBody>
          <a:bodyPr wrap="square" rtlCol="0">
            <a:spAutoFit/>
          </a:bodyPr>
          <a:lstStyle/>
          <a:p>
            <a:pPr>
              <a:buClr>
                <a:srgbClr val="000000"/>
              </a:buClr>
              <a:buFont typeface="Arial"/>
              <a:buNone/>
            </a:pPr>
            <a:r>
              <a:rPr lang="en-US" sz="1400" b="1" kern="0" dirty="0">
                <a:solidFill>
                  <a:srgbClr val="000000"/>
                </a:solidFill>
                <a:latin typeface="Bahnschrift Light" panose="020B0502040204020203" pitchFamily="34" charset="0"/>
                <a:cs typeface="Arial"/>
                <a:sym typeface="Arial"/>
              </a:rPr>
              <a:t>Database</a:t>
            </a:r>
          </a:p>
        </p:txBody>
      </p:sp>
      <p:sp>
        <p:nvSpPr>
          <p:cNvPr id="105" name="Rectangle: Rounded Corners 13">
            <a:extLst>
              <a:ext uri="{FF2B5EF4-FFF2-40B4-BE49-F238E27FC236}">
                <a16:creationId xmlns:a16="http://schemas.microsoft.com/office/drawing/2014/main" id="{A9EA13E2-CDB4-B00A-A8BA-F111B2B7AD6F}"/>
              </a:ext>
            </a:extLst>
          </p:cNvPr>
          <p:cNvSpPr/>
          <p:nvPr/>
        </p:nvSpPr>
        <p:spPr>
          <a:xfrm>
            <a:off x="9421260" y="57199"/>
            <a:ext cx="2391253" cy="978204"/>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1" i="0" u="sng" strike="noStrike" kern="0" cap="none" spc="0" normalizeH="0" baseline="0" noProof="0" dirty="0">
                <a:ln>
                  <a:noFill/>
                </a:ln>
                <a:solidFill>
                  <a:srgbClr val="000000"/>
                </a:solidFill>
                <a:effectLst/>
                <a:uLnTx/>
                <a:uFillTx/>
                <a:latin typeface="Bahnschrift Light" panose="020B0502040204020203" pitchFamily="34" charset="0"/>
                <a:ea typeface="+mn-ea"/>
                <a:cs typeface="+mn-cs"/>
                <a:sym typeface="Arial"/>
              </a:rPr>
              <a:t>System Design Architecture</a:t>
            </a:r>
          </a:p>
        </p:txBody>
      </p:sp>
      <p:sp>
        <p:nvSpPr>
          <p:cNvPr id="106" name="Rectangle 105">
            <a:extLst>
              <a:ext uri="{FF2B5EF4-FFF2-40B4-BE49-F238E27FC236}">
                <a16:creationId xmlns:a16="http://schemas.microsoft.com/office/drawing/2014/main" id="{54AFA3F5-613A-95C7-C682-E303DB8D8EAE}"/>
              </a:ext>
            </a:extLst>
          </p:cNvPr>
          <p:cNvSpPr/>
          <p:nvPr/>
        </p:nvSpPr>
        <p:spPr>
          <a:xfrm>
            <a:off x="293260" y="5265854"/>
            <a:ext cx="2021904" cy="824433"/>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cxnSp>
        <p:nvCxnSpPr>
          <p:cNvPr id="107" name="Straight Connector 106">
            <a:extLst>
              <a:ext uri="{FF2B5EF4-FFF2-40B4-BE49-F238E27FC236}">
                <a16:creationId xmlns:a16="http://schemas.microsoft.com/office/drawing/2014/main" id="{84522C89-379A-47D0-1678-7EA8BFEA1CEA}"/>
              </a:ext>
            </a:extLst>
          </p:cNvPr>
          <p:cNvCxnSpPr>
            <a:cxnSpLocks/>
            <a:stCxn id="106" idx="0"/>
            <a:endCxn id="106" idx="2"/>
          </p:cNvCxnSpPr>
          <p:nvPr/>
        </p:nvCxnSpPr>
        <p:spPr>
          <a:xfrm>
            <a:off x="1304212" y="5265854"/>
            <a:ext cx="0" cy="824433"/>
          </a:xfrm>
          <a:prstGeom prst="line">
            <a:avLst/>
          </a:prstGeom>
          <a:noFill/>
          <a:ln w="25400" cap="flat" cmpd="sng" algn="ctr">
            <a:solidFill>
              <a:srgbClr val="000000"/>
            </a:solidFill>
            <a:prstDash val="solid"/>
            <a:tailEnd w="lg" len="med"/>
          </a:ln>
          <a:effectLst>
            <a:outerShdw blurRad="40000" dist="20000" dir="5400000" rotWithShape="0">
              <a:srgbClr val="000000">
                <a:alpha val="38000"/>
              </a:srgbClr>
            </a:outerShdw>
          </a:effectLst>
        </p:spPr>
      </p:cxnSp>
      <p:pic>
        <p:nvPicPr>
          <p:cNvPr id="108" name="Picture 107" descr="A black sound wave on a black background&#10;&#10;Description automatically generated">
            <a:extLst>
              <a:ext uri="{FF2B5EF4-FFF2-40B4-BE49-F238E27FC236}">
                <a16:creationId xmlns:a16="http://schemas.microsoft.com/office/drawing/2014/main" id="{B77A3093-2B32-8519-4FB1-0E26F28DA775}"/>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481271" y="5395417"/>
            <a:ext cx="725833" cy="725833"/>
          </a:xfrm>
          <a:prstGeom prst="rect">
            <a:avLst/>
          </a:prstGeom>
        </p:spPr>
      </p:pic>
      <p:sp>
        <p:nvSpPr>
          <p:cNvPr id="109" name="Rectangle 108">
            <a:extLst>
              <a:ext uri="{FF2B5EF4-FFF2-40B4-BE49-F238E27FC236}">
                <a16:creationId xmlns:a16="http://schemas.microsoft.com/office/drawing/2014/main" id="{BF3D6FC4-C048-9DE0-3120-BE0F8D51F4A9}"/>
              </a:ext>
            </a:extLst>
          </p:cNvPr>
          <p:cNvSpPr/>
          <p:nvPr/>
        </p:nvSpPr>
        <p:spPr>
          <a:xfrm>
            <a:off x="224827" y="1514918"/>
            <a:ext cx="2603730" cy="2542967"/>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ea typeface="+mn-ea"/>
              <a:cs typeface="+mn-cs"/>
              <a:sym typeface="Arial"/>
            </a:endParaRPr>
          </a:p>
        </p:txBody>
      </p:sp>
      <p:cxnSp>
        <p:nvCxnSpPr>
          <p:cNvPr id="110" name="Straight Connector 109">
            <a:extLst>
              <a:ext uri="{FF2B5EF4-FFF2-40B4-BE49-F238E27FC236}">
                <a16:creationId xmlns:a16="http://schemas.microsoft.com/office/drawing/2014/main" id="{2F702293-55A5-5A85-48D2-DD4597CE4928}"/>
              </a:ext>
            </a:extLst>
          </p:cNvPr>
          <p:cNvCxnSpPr>
            <a:cxnSpLocks/>
            <a:stCxn id="109" idx="0"/>
            <a:endCxn id="109" idx="2"/>
          </p:cNvCxnSpPr>
          <p:nvPr/>
        </p:nvCxnSpPr>
        <p:spPr>
          <a:xfrm>
            <a:off x="1526692" y="1514918"/>
            <a:ext cx="0" cy="2542967"/>
          </a:xfrm>
          <a:prstGeom prst="line">
            <a:avLst/>
          </a:prstGeom>
          <a:noFill/>
          <a:ln w="25400" cap="flat" cmpd="sng" algn="ctr">
            <a:solidFill>
              <a:srgbClr val="000000"/>
            </a:solidFill>
            <a:prstDash val="solid"/>
          </a:ln>
          <a:effectLst>
            <a:outerShdw blurRad="40000" dist="20000" dir="5400000" rotWithShape="0">
              <a:srgbClr val="000000">
                <a:alpha val="38000"/>
              </a:srgbClr>
            </a:outerShdw>
          </a:effectLst>
        </p:spPr>
      </p:cxnSp>
      <p:pic>
        <p:nvPicPr>
          <p:cNvPr id="111" name="Picture 110" descr="A black background with a black square&#10;&#10;Description automatically generated with medium confidence">
            <a:extLst>
              <a:ext uri="{FF2B5EF4-FFF2-40B4-BE49-F238E27FC236}">
                <a16:creationId xmlns:a16="http://schemas.microsoft.com/office/drawing/2014/main" id="{F4565692-9FD5-A128-1C49-E11D99184C70}"/>
              </a:ext>
            </a:extLst>
          </p:cNvPr>
          <p:cNvPicPr>
            <a:picLocks noChangeAspect="1"/>
          </p:cNvPicPr>
          <p:nvPr/>
        </p:nvPicPr>
        <p:blipFill>
          <a:blip r:embed="rId11"/>
          <a:stretch>
            <a:fillRect/>
          </a:stretch>
        </p:blipFill>
        <p:spPr>
          <a:xfrm>
            <a:off x="294806" y="4304750"/>
            <a:ext cx="719469" cy="719469"/>
          </a:xfrm>
          <a:prstGeom prst="rect">
            <a:avLst/>
          </a:prstGeom>
        </p:spPr>
      </p:pic>
      <p:pic>
        <p:nvPicPr>
          <p:cNvPr id="112" name="Picture 111" descr="A black background with a black square&#10;&#10;Description automatically generated with medium confidence">
            <a:extLst>
              <a:ext uri="{FF2B5EF4-FFF2-40B4-BE49-F238E27FC236}">
                <a16:creationId xmlns:a16="http://schemas.microsoft.com/office/drawing/2014/main" id="{39F45043-A65F-987F-88EC-C90B1AB62718}"/>
              </a:ext>
            </a:extLst>
          </p:cNvPr>
          <p:cNvPicPr>
            <a:picLocks noChangeAspect="1"/>
          </p:cNvPicPr>
          <p:nvPr/>
        </p:nvPicPr>
        <p:blipFill>
          <a:blip r:embed="rId12"/>
          <a:stretch>
            <a:fillRect/>
          </a:stretch>
        </p:blipFill>
        <p:spPr>
          <a:xfrm>
            <a:off x="8690331" y="4891324"/>
            <a:ext cx="1162022" cy="1162022"/>
          </a:xfrm>
          <a:prstGeom prst="rect">
            <a:avLst/>
          </a:prstGeom>
        </p:spPr>
      </p:pic>
      <p:pic>
        <p:nvPicPr>
          <p:cNvPr id="113" name="Picture 112" descr="A black background with a black square&#10;&#10;Description automatically generated with medium confidence">
            <a:extLst>
              <a:ext uri="{FF2B5EF4-FFF2-40B4-BE49-F238E27FC236}">
                <a16:creationId xmlns:a16="http://schemas.microsoft.com/office/drawing/2014/main" id="{29D648B7-8E7A-1DEC-AD8D-9659542B2356}"/>
              </a:ext>
            </a:extLst>
          </p:cNvPr>
          <p:cNvPicPr>
            <a:picLocks noChangeAspect="1"/>
          </p:cNvPicPr>
          <p:nvPr/>
        </p:nvPicPr>
        <p:blipFill>
          <a:blip r:embed="rId13"/>
          <a:stretch>
            <a:fillRect/>
          </a:stretch>
        </p:blipFill>
        <p:spPr>
          <a:xfrm>
            <a:off x="8637555" y="3335766"/>
            <a:ext cx="1195113" cy="1195113"/>
          </a:xfrm>
          <a:prstGeom prst="rect">
            <a:avLst/>
          </a:prstGeom>
        </p:spPr>
      </p:pic>
      <p:pic>
        <p:nvPicPr>
          <p:cNvPr id="114" name="Picture 113" descr="A black background with a black square&#10;&#10;Description automatically generated with medium confidence">
            <a:extLst>
              <a:ext uri="{FF2B5EF4-FFF2-40B4-BE49-F238E27FC236}">
                <a16:creationId xmlns:a16="http://schemas.microsoft.com/office/drawing/2014/main" id="{EDFA51B7-90D1-7FEC-9156-E9F662B13387}"/>
              </a:ext>
            </a:extLst>
          </p:cNvPr>
          <p:cNvPicPr>
            <a:picLocks noChangeAspect="1"/>
          </p:cNvPicPr>
          <p:nvPr/>
        </p:nvPicPr>
        <p:blipFill>
          <a:blip r:embed="rId14"/>
          <a:stretch>
            <a:fillRect/>
          </a:stretch>
        </p:blipFill>
        <p:spPr>
          <a:xfrm>
            <a:off x="8710962" y="1698984"/>
            <a:ext cx="1065518" cy="1065518"/>
          </a:xfrm>
          <a:prstGeom prst="rect">
            <a:avLst/>
          </a:prstGeom>
        </p:spPr>
      </p:pic>
      <p:sp>
        <p:nvSpPr>
          <p:cNvPr id="115" name="TextBox 114">
            <a:extLst>
              <a:ext uri="{FF2B5EF4-FFF2-40B4-BE49-F238E27FC236}">
                <a16:creationId xmlns:a16="http://schemas.microsoft.com/office/drawing/2014/main" id="{49265C7D-84F0-9DA3-EED2-75D6E98ED18A}"/>
              </a:ext>
            </a:extLst>
          </p:cNvPr>
          <p:cNvSpPr txBox="1"/>
          <p:nvPr/>
        </p:nvSpPr>
        <p:spPr>
          <a:xfrm>
            <a:off x="293260" y="5231882"/>
            <a:ext cx="1138993" cy="307777"/>
          </a:xfrm>
          <a:prstGeom prst="rect">
            <a:avLst/>
          </a:prstGeom>
          <a:noFill/>
        </p:spPr>
        <p:txBody>
          <a:bodyPr wrap="square" rtlCol="0">
            <a:spAutoFit/>
          </a:bodyPr>
          <a:lstStyle/>
          <a:p>
            <a:pPr>
              <a:buClr>
                <a:srgbClr val="000000"/>
              </a:buClr>
              <a:buFont typeface="Arial"/>
              <a:buNone/>
            </a:pPr>
            <a:r>
              <a:rPr lang="en-US" sz="1400" b="1" kern="0" dirty="0">
                <a:solidFill>
                  <a:srgbClr val="000000"/>
                </a:solidFill>
                <a:latin typeface="Bahnschrift Light" panose="020B0502040204020203" pitchFamily="34" charset="0"/>
                <a:cs typeface="Arial"/>
                <a:sym typeface="Arial"/>
              </a:rPr>
              <a:t>Audio Data</a:t>
            </a:r>
          </a:p>
        </p:txBody>
      </p:sp>
      <p:sp>
        <p:nvSpPr>
          <p:cNvPr id="116" name="TextBox 115">
            <a:extLst>
              <a:ext uri="{FF2B5EF4-FFF2-40B4-BE49-F238E27FC236}">
                <a16:creationId xmlns:a16="http://schemas.microsoft.com/office/drawing/2014/main" id="{4C92850B-5D7E-3738-3FA6-F4E0B24F020D}"/>
              </a:ext>
            </a:extLst>
          </p:cNvPr>
          <p:cNvSpPr txBox="1"/>
          <p:nvPr/>
        </p:nvSpPr>
        <p:spPr>
          <a:xfrm>
            <a:off x="1279609" y="5224178"/>
            <a:ext cx="1133864" cy="314858"/>
          </a:xfrm>
          <a:prstGeom prst="rect">
            <a:avLst/>
          </a:prstGeom>
          <a:noFill/>
        </p:spPr>
        <p:txBody>
          <a:bodyPr wrap="square" rtlCol="0">
            <a:spAutoFit/>
          </a:bodyPr>
          <a:lstStyle/>
          <a:p>
            <a:pPr>
              <a:buClr>
                <a:srgbClr val="000000"/>
              </a:buClr>
              <a:buFont typeface="Arial"/>
              <a:buNone/>
            </a:pPr>
            <a:r>
              <a:rPr lang="en-US" sz="1400" b="1" kern="0" dirty="0">
                <a:solidFill>
                  <a:srgbClr val="000000"/>
                </a:solidFill>
                <a:latin typeface="Bahnschrift Light" panose="020B0502040204020203" pitchFamily="34" charset="0"/>
                <a:cs typeface="Arial"/>
                <a:sym typeface="Arial"/>
              </a:rPr>
              <a:t>Image Data</a:t>
            </a:r>
          </a:p>
        </p:txBody>
      </p:sp>
      <p:sp>
        <p:nvSpPr>
          <p:cNvPr id="117" name="TextBox 116">
            <a:extLst>
              <a:ext uri="{FF2B5EF4-FFF2-40B4-BE49-F238E27FC236}">
                <a16:creationId xmlns:a16="http://schemas.microsoft.com/office/drawing/2014/main" id="{0C134162-D884-927E-1D80-F55A8462ECAC}"/>
              </a:ext>
            </a:extLst>
          </p:cNvPr>
          <p:cNvSpPr txBox="1"/>
          <p:nvPr/>
        </p:nvSpPr>
        <p:spPr>
          <a:xfrm>
            <a:off x="1270629" y="4429659"/>
            <a:ext cx="1046081" cy="461665"/>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000000"/>
                </a:solidFill>
                <a:effectLst/>
                <a:uLnTx/>
                <a:uFillTx/>
                <a:latin typeface="Bahnschrift Light" panose="020B0502040204020203" pitchFamily="34" charset="0"/>
                <a:ea typeface="+mn-ea"/>
                <a:cs typeface="+mn-cs"/>
                <a:sym typeface="Arial"/>
              </a:rPr>
              <a:t>Data Integration</a:t>
            </a:r>
          </a:p>
        </p:txBody>
      </p:sp>
      <p:sp>
        <p:nvSpPr>
          <p:cNvPr id="118" name="Rectangle: Rounded Corners 31">
            <a:extLst>
              <a:ext uri="{FF2B5EF4-FFF2-40B4-BE49-F238E27FC236}">
                <a16:creationId xmlns:a16="http://schemas.microsoft.com/office/drawing/2014/main" id="{BCB7C960-A1D6-A186-82D6-820CFA3D1F65}"/>
              </a:ext>
            </a:extLst>
          </p:cNvPr>
          <p:cNvSpPr/>
          <p:nvPr/>
        </p:nvSpPr>
        <p:spPr>
          <a:xfrm>
            <a:off x="423278" y="3430901"/>
            <a:ext cx="916735" cy="533018"/>
          </a:xfrm>
          <a:prstGeom prst="roundRect">
            <a:avLst/>
          </a:prstGeom>
          <a:solidFill>
            <a:srgbClr val="A5A5A5"/>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19" name="TextBox 118">
            <a:extLst>
              <a:ext uri="{FF2B5EF4-FFF2-40B4-BE49-F238E27FC236}">
                <a16:creationId xmlns:a16="http://schemas.microsoft.com/office/drawing/2014/main" id="{D3DE5AAD-FBD8-62F1-0F73-BEFA0505E086}"/>
              </a:ext>
            </a:extLst>
          </p:cNvPr>
          <p:cNvSpPr txBox="1"/>
          <p:nvPr/>
        </p:nvSpPr>
        <p:spPr>
          <a:xfrm>
            <a:off x="392613" y="1587468"/>
            <a:ext cx="1006985" cy="523220"/>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Bahnschrift Light" panose="020B0502040204020203" pitchFamily="34" charset="0"/>
                <a:ea typeface="+mn-ea"/>
                <a:cs typeface="+mn-cs"/>
                <a:sym typeface="Arial"/>
              </a:rPr>
              <a:t>Audio Data Type</a:t>
            </a:r>
          </a:p>
        </p:txBody>
      </p:sp>
      <p:sp>
        <p:nvSpPr>
          <p:cNvPr id="120" name="TextBox 119">
            <a:extLst>
              <a:ext uri="{FF2B5EF4-FFF2-40B4-BE49-F238E27FC236}">
                <a16:creationId xmlns:a16="http://schemas.microsoft.com/office/drawing/2014/main" id="{5CD5B075-2CCC-43AF-2DEC-1F815F9BBC71}"/>
              </a:ext>
            </a:extLst>
          </p:cNvPr>
          <p:cNvSpPr txBox="1"/>
          <p:nvPr/>
        </p:nvSpPr>
        <p:spPr>
          <a:xfrm>
            <a:off x="1623153" y="1620653"/>
            <a:ext cx="1074015" cy="523220"/>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Bahnschrift Light" panose="020B0502040204020203" pitchFamily="34" charset="0"/>
                <a:ea typeface="+mn-ea"/>
                <a:cs typeface="+mn-cs"/>
                <a:sym typeface="Arial"/>
              </a:rPr>
              <a:t>Image Data Type</a:t>
            </a:r>
          </a:p>
        </p:txBody>
      </p:sp>
      <p:sp>
        <p:nvSpPr>
          <p:cNvPr id="121" name="TextBox 120">
            <a:extLst>
              <a:ext uri="{FF2B5EF4-FFF2-40B4-BE49-F238E27FC236}">
                <a16:creationId xmlns:a16="http://schemas.microsoft.com/office/drawing/2014/main" id="{A8278962-A0BA-442D-A0CE-66EE0AACA3C4}"/>
              </a:ext>
            </a:extLst>
          </p:cNvPr>
          <p:cNvSpPr txBox="1"/>
          <p:nvPr/>
        </p:nvSpPr>
        <p:spPr>
          <a:xfrm>
            <a:off x="10279003" y="5198030"/>
            <a:ext cx="1553604" cy="307777"/>
          </a:xfrm>
          <a:prstGeom prst="rect">
            <a:avLst/>
          </a:prstGeom>
          <a:gradFill rotWithShape="1">
            <a:gsLst>
              <a:gs pos="0">
                <a:srgbClr val="A5A5A5">
                  <a:tint val="50000"/>
                  <a:satMod val="300000"/>
                </a:srgbClr>
              </a:gs>
              <a:gs pos="35000">
                <a:srgbClr val="A5A5A5">
                  <a:tint val="37000"/>
                  <a:satMod val="300000"/>
                </a:srgbClr>
              </a:gs>
              <a:gs pos="100000">
                <a:srgbClr val="A5A5A5">
                  <a:tint val="15000"/>
                  <a:satMod val="350000"/>
                </a:srgbClr>
              </a:gs>
            </a:gsLst>
            <a:lin ang="16200000" scaled="1"/>
          </a:gradFill>
          <a:ln w="9525" cap="flat" cmpd="sng" algn="ctr">
            <a:solidFill>
              <a:srgbClr val="A5A5A5">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Bahnschrift Light" panose="020B0502040204020203" pitchFamily="34" charset="0"/>
                <a:ea typeface="+mn-ea"/>
                <a:cs typeface="+mn-cs"/>
                <a:sym typeface="Arial"/>
              </a:rPr>
              <a:t>Model Evaluation</a:t>
            </a:r>
          </a:p>
        </p:txBody>
      </p:sp>
      <p:sp>
        <p:nvSpPr>
          <p:cNvPr id="122" name="TextBox 121">
            <a:extLst>
              <a:ext uri="{FF2B5EF4-FFF2-40B4-BE49-F238E27FC236}">
                <a16:creationId xmlns:a16="http://schemas.microsoft.com/office/drawing/2014/main" id="{1440DC87-68DA-8EE7-C754-B4AE9500750E}"/>
              </a:ext>
            </a:extLst>
          </p:cNvPr>
          <p:cNvSpPr txBox="1"/>
          <p:nvPr/>
        </p:nvSpPr>
        <p:spPr>
          <a:xfrm>
            <a:off x="10164124" y="1989984"/>
            <a:ext cx="1783362" cy="307777"/>
          </a:xfrm>
          <a:prstGeom prst="rect">
            <a:avLst/>
          </a:prstGeom>
          <a:gradFill rotWithShape="1">
            <a:gsLst>
              <a:gs pos="0">
                <a:srgbClr val="A5A5A5">
                  <a:tint val="50000"/>
                  <a:satMod val="300000"/>
                </a:srgbClr>
              </a:gs>
              <a:gs pos="35000">
                <a:srgbClr val="A5A5A5">
                  <a:tint val="37000"/>
                  <a:satMod val="300000"/>
                </a:srgbClr>
              </a:gs>
              <a:gs pos="100000">
                <a:srgbClr val="A5A5A5">
                  <a:tint val="15000"/>
                  <a:satMod val="350000"/>
                </a:srgbClr>
              </a:gs>
            </a:gsLst>
            <a:lin ang="16200000" scaled="1"/>
          </a:gradFill>
          <a:ln w="9525" cap="flat" cmpd="sng" algn="ctr">
            <a:solidFill>
              <a:srgbClr val="A5A5A5">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Bahnschrift Light" panose="020B0502040204020203" pitchFamily="34" charset="0"/>
                <a:ea typeface="+mn-ea"/>
                <a:cs typeface="+mn-cs"/>
                <a:sym typeface="Arial"/>
              </a:rPr>
              <a:t>Prediction Results</a:t>
            </a:r>
          </a:p>
        </p:txBody>
      </p:sp>
      <p:cxnSp>
        <p:nvCxnSpPr>
          <p:cNvPr id="123" name="Straight Arrow Connector 122">
            <a:extLst>
              <a:ext uri="{FF2B5EF4-FFF2-40B4-BE49-F238E27FC236}">
                <a16:creationId xmlns:a16="http://schemas.microsoft.com/office/drawing/2014/main" id="{E62947D0-B0CB-156A-5044-68781BAF8DE0}"/>
              </a:ext>
            </a:extLst>
          </p:cNvPr>
          <p:cNvCxnSpPr>
            <a:cxnSpLocks/>
          </p:cNvCxnSpPr>
          <p:nvPr/>
        </p:nvCxnSpPr>
        <p:spPr>
          <a:xfrm>
            <a:off x="3979499" y="662466"/>
            <a:ext cx="1416894" cy="0"/>
          </a:xfrm>
          <a:prstGeom prst="straightConnector1">
            <a:avLst/>
          </a:prstGeom>
          <a:noFill/>
          <a:ln w="25400" cap="flat" cmpd="sng" algn="ctr">
            <a:solidFill>
              <a:srgbClr val="000000"/>
            </a:solidFill>
            <a:prstDash val="solid"/>
            <a:headEnd type="triangle"/>
            <a:tailEnd type="triangle"/>
          </a:ln>
          <a:effectLst>
            <a:outerShdw blurRad="40000" dist="20000" dir="5400000" rotWithShape="0">
              <a:srgbClr val="000000">
                <a:alpha val="38000"/>
              </a:srgbClr>
            </a:outerShdw>
          </a:effectLst>
        </p:spPr>
      </p:cxnSp>
      <p:cxnSp>
        <p:nvCxnSpPr>
          <p:cNvPr id="124" name="Straight Arrow Connector 123">
            <a:extLst>
              <a:ext uri="{FF2B5EF4-FFF2-40B4-BE49-F238E27FC236}">
                <a16:creationId xmlns:a16="http://schemas.microsoft.com/office/drawing/2014/main" id="{C4F18EBE-92E4-CB3F-2D12-3B6888339FDA}"/>
              </a:ext>
            </a:extLst>
          </p:cNvPr>
          <p:cNvCxnSpPr>
            <a:cxnSpLocks/>
          </p:cNvCxnSpPr>
          <p:nvPr/>
        </p:nvCxnSpPr>
        <p:spPr>
          <a:xfrm>
            <a:off x="6622421" y="662466"/>
            <a:ext cx="902906" cy="0"/>
          </a:xfrm>
          <a:prstGeom prst="straightConnector1">
            <a:avLst/>
          </a:prstGeom>
          <a:noFill/>
          <a:ln w="25400" cap="flat" cmpd="sng" algn="ctr">
            <a:solidFill>
              <a:srgbClr val="000000"/>
            </a:solidFill>
            <a:prstDash val="solid"/>
            <a:headEnd type="triangle"/>
            <a:tailEnd type="triangle"/>
          </a:ln>
          <a:effectLst>
            <a:outerShdw blurRad="40000" dist="20000" dir="5400000" rotWithShape="0">
              <a:srgbClr val="000000">
                <a:alpha val="38000"/>
              </a:srgbClr>
            </a:outerShdw>
          </a:effectLst>
        </p:spPr>
      </p:cxnSp>
      <p:sp>
        <p:nvSpPr>
          <p:cNvPr id="125" name="TextBox 124">
            <a:extLst>
              <a:ext uri="{FF2B5EF4-FFF2-40B4-BE49-F238E27FC236}">
                <a16:creationId xmlns:a16="http://schemas.microsoft.com/office/drawing/2014/main" id="{CAA0BDA3-D9C9-DD2A-3C2F-99A8E948D361}"/>
              </a:ext>
            </a:extLst>
          </p:cNvPr>
          <p:cNvSpPr txBox="1"/>
          <p:nvPr/>
        </p:nvSpPr>
        <p:spPr>
          <a:xfrm>
            <a:off x="2865420" y="943141"/>
            <a:ext cx="798736" cy="307777"/>
          </a:xfrm>
          <a:prstGeom prst="rect">
            <a:avLst/>
          </a:prstGeom>
          <a:noFill/>
        </p:spPr>
        <p:txBody>
          <a:bodyPr wrap="square" rtlCol="0">
            <a:spAutoFit/>
          </a:bodyPr>
          <a:lstStyle/>
          <a:p>
            <a:pPr>
              <a:buClr>
                <a:srgbClr val="000000"/>
              </a:buClr>
              <a:buFont typeface="Arial"/>
              <a:buNone/>
            </a:pPr>
            <a:r>
              <a:rPr lang="en-US" sz="1400" b="1" kern="0" dirty="0">
                <a:solidFill>
                  <a:srgbClr val="000000"/>
                </a:solidFill>
                <a:latin typeface="Bahnschrift Light" panose="020B0502040204020203" pitchFamily="34" charset="0"/>
                <a:cs typeface="Arial"/>
                <a:sym typeface="Arial"/>
              </a:rPr>
              <a:t>User</a:t>
            </a:r>
          </a:p>
        </p:txBody>
      </p:sp>
      <p:sp>
        <p:nvSpPr>
          <p:cNvPr id="126" name="TextBox 125">
            <a:extLst>
              <a:ext uri="{FF2B5EF4-FFF2-40B4-BE49-F238E27FC236}">
                <a16:creationId xmlns:a16="http://schemas.microsoft.com/office/drawing/2014/main" id="{C4DB3147-0AB7-6F03-90D7-3187336B39B8}"/>
              </a:ext>
            </a:extLst>
          </p:cNvPr>
          <p:cNvSpPr txBox="1"/>
          <p:nvPr/>
        </p:nvSpPr>
        <p:spPr>
          <a:xfrm>
            <a:off x="4320328" y="259907"/>
            <a:ext cx="937798" cy="307777"/>
          </a:xfrm>
          <a:prstGeom prst="rect">
            <a:avLst/>
          </a:prstGeom>
          <a:noFill/>
        </p:spPr>
        <p:txBody>
          <a:bodyPr wrap="square" rtlCol="0">
            <a:spAutoFit/>
          </a:bodyPr>
          <a:lstStyle/>
          <a:p>
            <a:pPr>
              <a:buClr>
                <a:srgbClr val="000000"/>
              </a:buClr>
              <a:buFont typeface="Arial"/>
              <a:buNone/>
            </a:pPr>
            <a:r>
              <a:rPr lang="en-US" sz="1400" b="1" kern="0" dirty="0">
                <a:solidFill>
                  <a:srgbClr val="000000"/>
                </a:solidFill>
                <a:latin typeface="Bahnschrift Light" panose="020B0502040204020203" pitchFamily="34" charset="0"/>
                <a:cs typeface="Arial"/>
                <a:sym typeface="Arial"/>
              </a:rPr>
              <a:t>Request</a:t>
            </a:r>
          </a:p>
        </p:txBody>
      </p:sp>
      <p:sp>
        <p:nvSpPr>
          <p:cNvPr id="127" name="TextBox 126">
            <a:extLst>
              <a:ext uri="{FF2B5EF4-FFF2-40B4-BE49-F238E27FC236}">
                <a16:creationId xmlns:a16="http://schemas.microsoft.com/office/drawing/2014/main" id="{0A9136EE-2529-AAE2-3B93-D767DD44AA1D}"/>
              </a:ext>
            </a:extLst>
          </p:cNvPr>
          <p:cNvSpPr txBox="1"/>
          <p:nvPr/>
        </p:nvSpPr>
        <p:spPr>
          <a:xfrm>
            <a:off x="4288093" y="784877"/>
            <a:ext cx="1049180" cy="307777"/>
          </a:xfrm>
          <a:prstGeom prst="rect">
            <a:avLst/>
          </a:prstGeom>
          <a:noFill/>
        </p:spPr>
        <p:txBody>
          <a:bodyPr wrap="square" rtlCol="0">
            <a:spAutoFit/>
          </a:bodyPr>
          <a:lstStyle/>
          <a:p>
            <a:pPr>
              <a:buClr>
                <a:srgbClr val="000000"/>
              </a:buClr>
              <a:buFont typeface="Arial"/>
              <a:buNone/>
            </a:pPr>
            <a:r>
              <a:rPr lang="en-US" sz="1400" b="1" kern="0" dirty="0">
                <a:solidFill>
                  <a:srgbClr val="000000"/>
                </a:solidFill>
                <a:latin typeface="Bahnschrift Light" panose="020B0502040204020203" pitchFamily="34" charset="0"/>
                <a:cs typeface="Arial"/>
                <a:sym typeface="Arial"/>
              </a:rPr>
              <a:t>Response</a:t>
            </a:r>
          </a:p>
        </p:txBody>
      </p:sp>
      <p:sp>
        <p:nvSpPr>
          <p:cNvPr id="128" name="TextBox 127">
            <a:extLst>
              <a:ext uri="{FF2B5EF4-FFF2-40B4-BE49-F238E27FC236}">
                <a16:creationId xmlns:a16="http://schemas.microsoft.com/office/drawing/2014/main" id="{E8BAF940-B6B3-35C6-2195-07040B2D6EC6}"/>
              </a:ext>
            </a:extLst>
          </p:cNvPr>
          <p:cNvSpPr txBox="1"/>
          <p:nvPr/>
        </p:nvSpPr>
        <p:spPr>
          <a:xfrm>
            <a:off x="6795662" y="290177"/>
            <a:ext cx="937798" cy="307777"/>
          </a:xfrm>
          <a:prstGeom prst="rect">
            <a:avLst/>
          </a:prstGeom>
          <a:noFill/>
        </p:spPr>
        <p:txBody>
          <a:bodyPr wrap="square" rtlCol="0">
            <a:spAutoFit/>
          </a:bodyPr>
          <a:lstStyle/>
          <a:p>
            <a:pPr>
              <a:buClr>
                <a:srgbClr val="000000"/>
              </a:buClr>
              <a:buFont typeface="Arial"/>
              <a:buNone/>
            </a:pPr>
            <a:r>
              <a:rPr lang="en-US" sz="1400" b="1" kern="0" dirty="0">
                <a:solidFill>
                  <a:srgbClr val="000000"/>
                </a:solidFill>
                <a:latin typeface="Bahnschrift Light" panose="020B0502040204020203" pitchFamily="34" charset="0"/>
                <a:cs typeface="Arial"/>
                <a:sym typeface="Arial"/>
              </a:rPr>
              <a:t>HTML</a:t>
            </a:r>
          </a:p>
        </p:txBody>
      </p:sp>
      <p:sp>
        <p:nvSpPr>
          <p:cNvPr id="129" name="TextBox 128">
            <a:extLst>
              <a:ext uri="{FF2B5EF4-FFF2-40B4-BE49-F238E27FC236}">
                <a16:creationId xmlns:a16="http://schemas.microsoft.com/office/drawing/2014/main" id="{71B009D2-BD8F-FE95-84B3-8FD182380242}"/>
              </a:ext>
            </a:extLst>
          </p:cNvPr>
          <p:cNvSpPr txBox="1"/>
          <p:nvPr/>
        </p:nvSpPr>
        <p:spPr>
          <a:xfrm>
            <a:off x="6783073" y="720398"/>
            <a:ext cx="937798" cy="307777"/>
          </a:xfrm>
          <a:prstGeom prst="rect">
            <a:avLst/>
          </a:prstGeom>
          <a:noFill/>
        </p:spPr>
        <p:txBody>
          <a:bodyPr wrap="square" rtlCol="0">
            <a:spAutoFit/>
          </a:bodyPr>
          <a:lstStyle/>
          <a:p>
            <a:pPr>
              <a:buClr>
                <a:srgbClr val="000000"/>
              </a:buClr>
              <a:buFont typeface="Arial"/>
              <a:buNone/>
            </a:pPr>
            <a:r>
              <a:rPr lang="en-US" sz="1400" b="1" kern="0" dirty="0">
                <a:solidFill>
                  <a:srgbClr val="000000"/>
                </a:solidFill>
                <a:latin typeface="Bahnschrift Light" panose="020B0502040204020203" pitchFamily="34" charset="0"/>
                <a:cs typeface="Arial"/>
                <a:sym typeface="Arial"/>
              </a:rPr>
              <a:t>JSON</a:t>
            </a:r>
          </a:p>
        </p:txBody>
      </p:sp>
      <p:cxnSp>
        <p:nvCxnSpPr>
          <p:cNvPr id="130" name="Straight Arrow Connector 129">
            <a:extLst>
              <a:ext uri="{FF2B5EF4-FFF2-40B4-BE49-F238E27FC236}">
                <a16:creationId xmlns:a16="http://schemas.microsoft.com/office/drawing/2014/main" id="{D8920367-4B6D-B20F-6A00-6852F191E68A}"/>
              </a:ext>
            </a:extLst>
          </p:cNvPr>
          <p:cNvCxnSpPr>
            <a:cxnSpLocks/>
          </p:cNvCxnSpPr>
          <p:nvPr/>
        </p:nvCxnSpPr>
        <p:spPr>
          <a:xfrm flipH="1" flipV="1">
            <a:off x="766094" y="6113690"/>
            <a:ext cx="5421" cy="265480"/>
          </a:xfrm>
          <a:prstGeom prst="straightConnector1">
            <a:avLst/>
          </a:prstGeom>
          <a:noFill/>
          <a:ln w="25400" cap="flat" cmpd="sng" algn="ctr">
            <a:solidFill>
              <a:srgbClr val="000000"/>
            </a:solidFill>
            <a:prstDash val="solid"/>
            <a:tailEnd type="triangle"/>
          </a:ln>
          <a:effectLst>
            <a:outerShdw blurRad="40000" dist="20000" dir="5400000" rotWithShape="0">
              <a:srgbClr val="000000">
                <a:alpha val="38000"/>
              </a:srgbClr>
            </a:outerShdw>
          </a:effectLst>
        </p:spPr>
      </p:cxnSp>
      <p:cxnSp>
        <p:nvCxnSpPr>
          <p:cNvPr id="131" name="Straight Arrow Connector 130">
            <a:extLst>
              <a:ext uri="{FF2B5EF4-FFF2-40B4-BE49-F238E27FC236}">
                <a16:creationId xmlns:a16="http://schemas.microsoft.com/office/drawing/2014/main" id="{68B4A010-7D95-ECED-A0D8-B46D0C10E593}"/>
              </a:ext>
            </a:extLst>
          </p:cNvPr>
          <p:cNvCxnSpPr>
            <a:cxnSpLocks/>
          </p:cNvCxnSpPr>
          <p:nvPr/>
        </p:nvCxnSpPr>
        <p:spPr>
          <a:xfrm flipH="1" flipV="1">
            <a:off x="942701" y="6121082"/>
            <a:ext cx="5421" cy="265480"/>
          </a:xfrm>
          <a:prstGeom prst="straightConnector1">
            <a:avLst/>
          </a:prstGeom>
          <a:noFill/>
          <a:ln w="25400" cap="flat" cmpd="sng" algn="ctr">
            <a:solidFill>
              <a:srgbClr val="000000"/>
            </a:solidFill>
            <a:prstDash val="solid"/>
            <a:tailEnd type="triangle"/>
          </a:ln>
          <a:effectLst>
            <a:outerShdw blurRad="40000" dist="20000" dir="5400000" rotWithShape="0">
              <a:srgbClr val="000000">
                <a:alpha val="38000"/>
              </a:srgbClr>
            </a:outerShdw>
          </a:effectLst>
        </p:spPr>
      </p:cxnSp>
      <p:cxnSp>
        <p:nvCxnSpPr>
          <p:cNvPr id="132" name="Straight Arrow Connector 131">
            <a:extLst>
              <a:ext uri="{FF2B5EF4-FFF2-40B4-BE49-F238E27FC236}">
                <a16:creationId xmlns:a16="http://schemas.microsoft.com/office/drawing/2014/main" id="{01477953-CFAC-224E-0E05-8036A88F2C6C}"/>
              </a:ext>
            </a:extLst>
          </p:cNvPr>
          <p:cNvCxnSpPr>
            <a:cxnSpLocks/>
          </p:cNvCxnSpPr>
          <p:nvPr/>
        </p:nvCxnSpPr>
        <p:spPr>
          <a:xfrm flipH="1" flipV="1">
            <a:off x="1593491" y="6121082"/>
            <a:ext cx="5421" cy="265480"/>
          </a:xfrm>
          <a:prstGeom prst="straightConnector1">
            <a:avLst/>
          </a:prstGeom>
          <a:noFill/>
          <a:ln w="25400" cap="flat" cmpd="sng" algn="ctr">
            <a:solidFill>
              <a:srgbClr val="000000"/>
            </a:solidFill>
            <a:prstDash val="solid"/>
            <a:tailEnd type="triangle"/>
          </a:ln>
          <a:effectLst>
            <a:outerShdw blurRad="40000" dist="20000" dir="5400000" rotWithShape="0">
              <a:srgbClr val="000000">
                <a:alpha val="38000"/>
              </a:srgbClr>
            </a:outerShdw>
          </a:effectLst>
        </p:spPr>
      </p:cxnSp>
      <p:cxnSp>
        <p:nvCxnSpPr>
          <p:cNvPr id="133" name="Straight Arrow Connector 132">
            <a:extLst>
              <a:ext uri="{FF2B5EF4-FFF2-40B4-BE49-F238E27FC236}">
                <a16:creationId xmlns:a16="http://schemas.microsoft.com/office/drawing/2014/main" id="{73EF68E6-E169-4190-6847-2B002E4B1C56}"/>
              </a:ext>
            </a:extLst>
          </p:cNvPr>
          <p:cNvCxnSpPr>
            <a:cxnSpLocks/>
          </p:cNvCxnSpPr>
          <p:nvPr/>
        </p:nvCxnSpPr>
        <p:spPr>
          <a:xfrm flipH="1" flipV="1">
            <a:off x="618043" y="6113690"/>
            <a:ext cx="5421" cy="265480"/>
          </a:xfrm>
          <a:prstGeom prst="straightConnector1">
            <a:avLst/>
          </a:prstGeom>
          <a:noFill/>
          <a:ln w="25400" cap="flat" cmpd="sng" algn="ctr">
            <a:solidFill>
              <a:srgbClr val="000000"/>
            </a:solidFill>
            <a:prstDash val="solid"/>
            <a:tailEnd type="triangle"/>
          </a:ln>
          <a:effectLst>
            <a:outerShdw blurRad="40000" dist="20000" dir="5400000" rotWithShape="0">
              <a:srgbClr val="000000">
                <a:alpha val="38000"/>
              </a:srgbClr>
            </a:outerShdw>
          </a:effectLst>
        </p:spPr>
      </p:cxnSp>
      <p:pic>
        <p:nvPicPr>
          <p:cNvPr id="134" name="Graphic 133" descr="Images with solid fill">
            <a:extLst>
              <a:ext uri="{FF2B5EF4-FFF2-40B4-BE49-F238E27FC236}">
                <a16:creationId xmlns:a16="http://schemas.microsoft.com/office/drawing/2014/main" id="{1735DBA7-EE26-22EE-A7A5-189F5455684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525146" y="5558112"/>
            <a:ext cx="528899" cy="528899"/>
          </a:xfrm>
          <a:prstGeom prst="rect">
            <a:avLst/>
          </a:prstGeom>
        </p:spPr>
      </p:pic>
      <p:sp>
        <p:nvSpPr>
          <p:cNvPr id="135" name="Rectangle: Rounded Corners 91">
            <a:extLst>
              <a:ext uri="{FF2B5EF4-FFF2-40B4-BE49-F238E27FC236}">
                <a16:creationId xmlns:a16="http://schemas.microsoft.com/office/drawing/2014/main" id="{99E9BD74-5648-4D85-56FE-FEDCA929EF56}"/>
              </a:ext>
            </a:extLst>
          </p:cNvPr>
          <p:cNvSpPr/>
          <p:nvPr/>
        </p:nvSpPr>
        <p:spPr>
          <a:xfrm>
            <a:off x="1598912" y="3170970"/>
            <a:ext cx="1157426" cy="784606"/>
          </a:xfrm>
          <a:prstGeom prst="roundRect">
            <a:avLst/>
          </a:prstGeom>
          <a:solidFill>
            <a:srgbClr val="A5A5A5"/>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6" name="TextBox 135">
            <a:extLst>
              <a:ext uri="{FF2B5EF4-FFF2-40B4-BE49-F238E27FC236}">
                <a16:creationId xmlns:a16="http://schemas.microsoft.com/office/drawing/2014/main" id="{11A31BF4-82C0-64BD-52EB-07D5505A26DF}"/>
              </a:ext>
            </a:extLst>
          </p:cNvPr>
          <p:cNvSpPr txBox="1"/>
          <p:nvPr/>
        </p:nvSpPr>
        <p:spPr>
          <a:xfrm>
            <a:off x="1726263" y="3237049"/>
            <a:ext cx="838911" cy="307777"/>
          </a:xfrm>
          <a:prstGeom prst="rect">
            <a:avLst/>
          </a:prstGeom>
          <a:noFill/>
        </p:spPr>
        <p:txBody>
          <a:bodyPr wrap="square" rtlCol="0">
            <a:spAutoFit/>
          </a:bodyPr>
          <a:lstStyle/>
          <a:p>
            <a:pPr>
              <a:buClr>
                <a:srgbClr val="000000"/>
              </a:buClr>
              <a:buFont typeface="Arial"/>
              <a:buNone/>
            </a:pPr>
            <a:r>
              <a:rPr lang="en-US" sz="1400" b="1" kern="0" dirty="0">
                <a:solidFill>
                  <a:srgbClr val="000000"/>
                </a:solidFill>
                <a:latin typeface="Bahnschrift Light" panose="020B0502040204020203" pitchFamily="34" charset="0"/>
                <a:cs typeface="Arial"/>
                <a:sym typeface="Arial"/>
              </a:rPr>
              <a:t>Model 2</a:t>
            </a:r>
          </a:p>
        </p:txBody>
      </p:sp>
      <p:sp>
        <p:nvSpPr>
          <p:cNvPr id="137" name="Rectangle: Rounded Corners 97">
            <a:extLst>
              <a:ext uri="{FF2B5EF4-FFF2-40B4-BE49-F238E27FC236}">
                <a16:creationId xmlns:a16="http://schemas.microsoft.com/office/drawing/2014/main" id="{3BBA90FE-D9FB-E0D0-5C2F-40A4362CA134}"/>
              </a:ext>
            </a:extLst>
          </p:cNvPr>
          <p:cNvSpPr/>
          <p:nvPr/>
        </p:nvSpPr>
        <p:spPr>
          <a:xfrm>
            <a:off x="1669246" y="2433245"/>
            <a:ext cx="1057460" cy="539845"/>
          </a:xfrm>
          <a:prstGeom prst="roundRect">
            <a:avLst/>
          </a:prstGeom>
          <a:solidFill>
            <a:srgbClr val="A5A5A5"/>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138" name="TextBox 137">
            <a:extLst>
              <a:ext uri="{FF2B5EF4-FFF2-40B4-BE49-F238E27FC236}">
                <a16:creationId xmlns:a16="http://schemas.microsoft.com/office/drawing/2014/main" id="{E269C755-B37A-C7AD-3035-754E3C597AA9}"/>
              </a:ext>
            </a:extLst>
          </p:cNvPr>
          <p:cNvSpPr txBox="1"/>
          <p:nvPr/>
        </p:nvSpPr>
        <p:spPr>
          <a:xfrm>
            <a:off x="1568411" y="3525703"/>
            <a:ext cx="1191754" cy="307777"/>
          </a:xfrm>
          <a:prstGeom prst="rect">
            <a:avLst/>
          </a:prstGeom>
          <a:noFill/>
        </p:spPr>
        <p:txBody>
          <a:bodyPr wrap="square" rtlCol="0">
            <a:spAutoFit/>
          </a:bodyPr>
          <a:lstStyle/>
          <a:p>
            <a:pPr>
              <a:buClr>
                <a:srgbClr val="000000"/>
              </a:buClr>
              <a:buFont typeface="Arial"/>
              <a:buNone/>
            </a:pPr>
            <a:r>
              <a:rPr lang="en-US" sz="1400" b="1" kern="0" dirty="0">
                <a:solidFill>
                  <a:srgbClr val="000000"/>
                </a:solidFill>
                <a:latin typeface="Bahnschrift Light" panose="020B0502040204020203" pitchFamily="34" charset="0"/>
                <a:cs typeface="Arial"/>
                <a:sym typeface="Arial"/>
              </a:rPr>
              <a:t>MobileNetV2</a:t>
            </a:r>
          </a:p>
        </p:txBody>
      </p:sp>
      <p:sp>
        <p:nvSpPr>
          <p:cNvPr id="139" name="TextBox 138">
            <a:extLst>
              <a:ext uri="{FF2B5EF4-FFF2-40B4-BE49-F238E27FC236}">
                <a16:creationId xmlns:a16="http://schemas.microsoft.com/office/drawing/2014/main" id="{852ECCAC-024F-C802-3818-5F6139B3D67D}"/>
              </a:ext>
            </a:extLst>
          </p:cNvPr>
          <p:cNvSpPr txBox="1"/>
          <p:nvPr/>
        </p:nvSpPr>
        <p:spPr>
          <a:xfrm>
            <a:off x="1829019" y="2399297"/>
            <a:ext cx="803416" cy="307777"/>
          </a:xfrm>
          <a:prstGeom prst="rect">
            <a:avLst/>
          </a:prstGeom>
          <a:noFill/>
        </p:spPr>
        <p:txBody>
          <a:bodyPr wrap="square" rtlCol="0">
            <a:spAutoFit/>
          </a:bodyPr>
          <a:lstStyle/>
          <a:p>
            <a:pPr>
              <a:buClr>
                <a:srgbClr val="000000"/>
              </a:buClr>
              <a:buFont typeface="Arial"/>
              <a:buNone/>
            </a:pPr>
            <a:r>
              <a:rPr lang="en-US" sz="1400" b="1" kern="0" dirty="0">
                <a:solidFill>
                  <a:srgbClr val="000000"/>
                </a:solidFill>
                <a:latin typeface="Bahnschrift Light" panose="020B0502040204020203" pitchFamily="34" charset="0"/>
                <a:cs typeface="Arial"/>
                <a:sym typeface="Arial"/>
              </a:rPr>
              <a:t>Model 1</a:t>
            </a:r>
          </a:p>
        </p:txBody>
      </p:sp>
      <p:sp>
        <p:nvSpPr>
          <p:cNvPr id="140" name="TextBox 139">
            <a:extLst>
              <a:ext uri="{FF2B5EF4-FFF2-40B4-BE49-F238E27FC236}">
                <a16:creationId xmlns:a16="http://schemas.microsoft.com/office/drawing/2014/main" id="{200A7397-EA9A-28F6-4936-306BA6649C8A}"/>
              </a:ext>
            </a:extLst>
          </p:cNvPr>
          <p:cNvSpPr txBox="1"/>
          <p:nvPr/>
        </p:nvSpPr>
        <p:spPr>
          <a:xfrm>
            <a:off x="1847991" y="2637592"/>
            <a:ext cx="863881" cy="307777"/>
          </a:xfrm>
          <a:prstGeom prst="rect">
            <a:avLst/>
          </a:prstGeom>
          <a:noFill/>
        </p:spPr>
        <p:txBody>
          <a:bodyPr wrap="square" rtlCol="0">
            <a:spAutoFit/>
          </a:bodyPr>
          <a:lstStyle/>
          <a:p>
            <a:pPr>
              <a:buClr>
                <a:srgbClr val="000000"/>
              </a:buClr>
              <a:buFont typeface="Arial"/>
              <a:buNone/>
            </a:pPr>
            <a:r>
              <a:rPr lang="en-US" sz="1400" b="1" kern="0" dirty="0">
                <a:solidFill>
                  <a:srgbClr val="000000"/>
                </a:solidFill>
                <a:latin typeface="Bahnschrift Light" panose="020B0502040204020203" pitchFamily="34" charset="0"/>
                <a:cs typeface="Arial"/>
                <a:sym typeface="Arial"/>
              </a:rPr>
              <a:t>LSTM</a:t>
            </a:r>
          </a:p>
        </p:txBody>
      </p:sp>
      <p:sp>
        <p:nvSpPr>
          <p:cNvPr id="141" name="TextBox 140">
            <a:extLst>
              <a:ext uri="{FF2B5EF4-FFF2-40B4-BE49-F238E27FC236}">
                <a16:creationId xmlns:a16="http://schemas.microsoft.com/office/drawing/2014/main" id="{54A6346A-5793-593F-B69F-83FB8011D060}"/>
              </a:ext>
            </a:extLst>
          </p:cNvPr>
          <p:cNvSpPr txBox="1"/>
          <p:nvPr/>
        </p:nvSpPr>
        <p:spPr>
          <a:xfrm>
            <a:off x="431587" y="2190430"/>
            <a:ext cx="803416" cy="307777"/>
          </a:xfrm>
          <a:prstGeom prst="rect">
            <a:avLst/>
          </a:prstGeom>
          <a:noFill/>
        </p:spPr>
        <p:txBody>
          <a:bodyPr wrap="square" rtlCol="0">
            <a:spAutoFit/>
          </a:bodyPr>
          <a:lstStyle/>
          <a:p>
            <a:pPr>
              <a:buClr>
                <a:srgbClr val="000000"/>
              </a:buClr>
              <a:buFont typeface="Arial"/>
              <a:buNone/>
            </a:pPr>
            <a:r>
              <a:rPr lang="en-US" sz="1400" b="1" kern="0" dirty="0">
                <a:solidFill>
                  <a:srgbClr val="000000"/>
                </a:solidFill>
                <a:latin typeface="Bahnschrift Light" panose="020B0502040204020203" pitchFamily="34" charset="0"/>
                <a:cs typeface="Arial"/>
                <a:sym typeface="Arial"/>
              </a:rPr>
              <a:t>Model 3</a:t>
            </a:r>
          </a:p>
        </p:txBody>
      </p:sp>
      <p:sp>
        <p:nvSpPr>
          <p:cNvPr id="142" name="TextBox 141">
            <a:extLst>
              <a:ext uri="{FF2B5EF4-FFF2-40B4-BE49-F238E27FC236}">
                <a16:creationId xmlns:a16="http://schemas.microsoft.com/office/drawing/2014/main" id="{CD365E4B-4641-D6D7-7491-DF2D8FF8239D}"/>
              </a:ext>
            </a:extLst>
          </p:cNvPr>
          <p:cNvSpPr txBox="1"/>
          <p:nvPr/>
        </p:nvSpPr>
        <p:spPr>
          <a:xfrm>
            <a:off x="481671" y="3642111"/>
            <a:ext cx="1035062" cy="307777"/>
          </a:xfrm>
          <a:prstGeom prst="rect">
            <a:avLst/>
          </a:prstGeom>
          <a:noFill/>
        </p:spPr>
        <p:txBody>
          <a:bodyPr wrap="square" rtlCol="0">
            <a:spAutoFit/>
          </a:bodyPr>
          <a:lstStyle/>
          <a:p>
            <a:pPr>
              <a:buClr>
                <a:srgbClr val="000000"/>
              </a:buClr>
              <a:buFont typeface="Arial"/>
              <a:buNone/>
            </a:pPr>
            <a:r>
              <a:rPr lang="en-US" sz="1400" b="1" kern="0" dirty="0">
                <a:solidFill>
                  <a:srgbClr val="000000"/>
                </a:solidFill>
                <a:latin typeface="Bahnschrift Light" panose="020B0502040204020203" pitchFamily="34" charset="0"/>
                <a:cs typeface="Arial"/>
                <a:sym typeface="Arial"/>
              </a:rPr>
              <a:t>Res Net</a:t>
            </a:r>
          </a:p>
        </p:txBody>
      </p:sp>
      <p:sp>
        <p:nvSpPr>
          <p:cNvPr id="143" name="Rectangle 142">
            <a:extLst>
              <a:ext uri="{FF2B5EF4-FFF2-40B4-BE49-F238E27FC236}">
                <a16:creationId xmlns:a16="http://schemas.microsoft.com/office/drawing/2014/main" id="{0607CBF2-C234-F7F5-5B70-CB3F91C3134C}"/>
              </a:ext>
            </a:extLst>
          </p:cNvPr>
          <p:cNvSpPr/>
          <p:nvPr/>
        </p:nvSpPr>
        <p:spPr>
          <a:xfrm>
            <a:off x="2886479" y="2380972"/>
            <a:ext cx="1130996" cy="849262"/>
          </a:xfrm>
          <a:prstGeom prst="rect">
            <a:avLst/>
          </a:prstGeom>
          <a:solidFill>
            <a:srgbClr val="FFFFFF">
              <a:lumMod val="95000"/>
            </a:srgbClr>
          </a:solidFill>
          <a:ln w="25400" cap="flat" cmpd="sng" algn="ctr">
            <a:solidFill>
              <a:srgbClr val="000000"/>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Bahnschrift Light" panose="020B0502040204020203" pitchFamily="34" charset="0"/>
                <a:ea typeface="+mn-ea"/>
                <a:cs typeface="+mn-cs"/>
                <a:sym typeface="Arial"/>
              </a:rPr>
              <a:t>GUI Detection</a:t>
            </a:r>
          </a:p>
        </p:txBody>
      </p:sp>
      <p:sp>
        <p:nvSpPr>
          <p:cNvPr id="144" name="TextBox 143">
            <a:extLst>
              <a:ext uri="{FF2B5EF4-FFF2-40B4-BE49-F238E27FC236}">
                <a16:creationId xmlns:a16="http://schemas.microsoft.com/office/drawing/2014/main" id="{B15D6B8E-08BF-8791-3799-AE5CA8EC40D5}"/>
              </a:ext>
            </a:extLst>
          </p:cNvPr>
          <p:cNvSpPr txBox="1"/>
          <p:nvPr/>
        </p:nvSpPr>
        <p:spPr>
          <a:xfrm>
            <a:off x="10316579" y="3810030"/>
            <a:ext cx="1395625" cy="307777"/>
          </a:xfrm>
          <a:prstGeom prst="rect">
            <a:avLst/>
          </a:prstGeom>
          <a:gradFill rotWithShape="1">
            <a:gsLst>
              <a:gs pos="0">
                <a:srgbClr val="A5A5A5">
                  <a:tint val="50000"/>
                  <a:satMod val="300000"/>
                </a:srgbClr>
              </a:gs>
              <a:gs pos="35000">
                <a:srgbClr val="A5A5A5">
                  <a:tint val="37000"/>
                  <a:satMod val="300000"/>
                </a:srgbClr>
              </a:gs>
              <a:gs pos="100000">
                <a:srgbClr val="A5A5A5">
                  <a:tint val="15000"/>
                  <a:satMod val="350000"/>
                </a:srgbClr>
              </a:gs>
            </a:gsLst>
            <a:lin ang="16200000" scaled="1"/>
          </a:gradFill>
          <a:ln w="9525" cap="flat" cmpd="sng" algn="ctr">
            <a:solidFill>
              <a:srgbClr val="A5A5A5">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Bahnschrift Light" panose="020B0502040204020203" pitchFamily="34" charset="0"/>
                <a:ea typeface="+mn-ea"/>
                <a:cs typeface="+mn-cs"/>
                <a:sym typeface="Arial"/>
              </a:rPr>
              <a:t>Error Handling</a:t>
            </a:r>
          </a:p>
        </p:txBody>
      </p:sp>
      <p:sp>
        <p:nvSpPr>
          <p:cNvPr id="145" name="Rectangle 144">
            <a:extLst>
              <a:ext uri="{FF2B5EF4-FFF2-40B4-BE49-F238E27FC236}">
                <a16:creationId xmlns:a16="http://schemas.microsoft.com/office/drawing/2014/main" id="{F36A514B-8314-05C0-D7B2-3AC781FE555A}"/>
              </a:ext>
            </a:extLst>
          </p:cNvPr>
          <p:cNvSpPr/>
          <p:nvPr/>
        </p:nvSpPr>
        <p:spPr>
          <a:xfrm>
            <a:off x="4448284" y="1440229"/>
            <a:ext cx="2581836" cy="1223149"/>
          </a:xfrm>
          <a:prstGeom prst="rect">
            <a:avLst/>
          </a:prstGeom>
          <a:gradFill rotWithShape="1">
            <a:gsLst>
              <a:gs pos="0">
                <a:srgbClr val="A5A5A5">
                  <a:tint val="50000"/>
                  <a:satMod val="300000"/>
                </a:srgbClr>
              </a:gs>
              <a:gs pos="35000">
                <a:srgbClr val="A5A5A5">
                  <a:tint val="37000"/>
                  <a:satMod val="300000"/>
                </a:srgbClr>
              </a:gs>
              <a:gs pos="100000">
                <a:srgbClr val="A5A5A5">
                  <a:tint val="15000"/>
                  <a:satMod val="350000"/>
                </a:srgbClr>
              </a:gs>
            </a:gsLst>
            <a:lin ang="16200000" scaled="1"/>
          </a:gradFill>
          <a:ln w="9525" cap="flat" cmpd="sng" algn="ctr">
            <a:solidFill>
              <a:srgbClr val="A5A5A5">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146" name="Rectangle 145">
            <a:extLst>
              <a:ext uri="{FF2B5EF4-FFF2-40B4-BE49-F238E27FC236}">
                <a16:creationId xmlns:a16="http://schemas.microsoft.com/office/drawing/2014/main" id="{24C6DF32-DAAC-E800-AB2D-2929EA407360}"/>
              </a:ext>
            </a:extLst>
          </p:cNvPr>
          <p:cNvSpPr/>
          <p:nvPr/>
        </p:nvSpPr>
        <p:spPr>
          <a:xfrm>
            <a:off x="4568052" y="1535273"/>
            <a:ext cx="1380147" cy="253651"/>
          </a:xfrm>
          <a:prstGeom prst="rect">
            <a:avLst/>
          </a:prstGeom>
          <a:solidFill>
            <a:srgbClr val="FFFFFF">
              <a:lumMod val="95000"/>
            </a:srgbClr>
          </a:solidFill>
          <a:ln w="25400" cap="flat" cmpd="sng" algn="ctr">
            <a:solidFill>
              <a:srgbClr val="000000"/>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Arial"/>
                <a:ea typeface="+mn-ea"/>
                <a:cs typeface="+mn-cs"/>
                <a:sym typeface="Arial"/>
              </a:rPr>
              <a:t>Link Classification</a:t>
            </a:r>
          </a:p>
        </p:txBody>
      </p:sp>
      <p:sp>
        <p:nvSpPr>
          <p:cNvPr id="147" name="Rectangle: Rounded Corners 135">
            <a:extLst>
              <a:ext uri="{FF2B5EF4-FFF2-40B4-BE49-F238E27FC236}">
                <a16:creationId xmlns:a16="http://schemas.microsoft.com/office/drawing/2014/main" id="{C76294E5-878D-DBF0-2BA4-C092A197EA36}"/>
              </a:ext>
            </a:extLst>
          </p:cNvPr>
          <p:cNvSpPr/>
          <p:nvPr/>
        </p:nvSpPr>
        <p:spPr>
          <a:xfrm>
            <a:off x="5205270" y="1919161"/>
            <a:ext cx="1190449" cy="568447"/>
          </a:xfrm>
          <a:prstGeom prst="roundRect">
            <a:avLst/>
          </a:prstGeom>
          <a:solidFill>
            <a:srgbClr val="A5A5A5"/>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148" name="Rectangle 147">
            <a:extLst>
              <a:ext uri="{FF2B5EF4-FFF2-40B4-BE49-F238E27FC236}">
                <a16:creationId xmlns:a16="http://schemas.microsoft.com/office/drawing/2014/main" id="{CFD4F11C-751F-F3D6-B572-609F61D616C8}"/>
              </a:ext>
            </a:extLst>
          </p:cNvPr>
          <p:cNvSpPr/>
          <p:nvPr/>
        </p:nvSpPr>
        <p:spPr>
          <a:xfrm>
            <a:off x="5058264" y="2977350"/>
            <a:ext cx="1380147" cy="253651"/>
          </a:xfrm>
          <a:prstGeom prst="rect">
            <a:avLst/>
          </a:prstGeom>
          <a:gradFill rotWithShape="1">
            <a:gsLst>
              <a:gs pos="0">
                <a:srgbClr val="A5A5A5">
                  <a:tint val="50000"/>
                  <a:satMod val="300000"/>
                </a:srgbClr>
              </a:gs>
              <a:gs pos="35000">
                <a:srgbClr val="A5A5A5">
                  <a:tint val="37000"/>
                  <a:satMod val="300000"/>
                </a:srgbClr>
              </a:gs>
              <a:gs pos="100000">
                <a:srgbClr val="A5A5A5">
                  <a:tint val="15000"/>
                  <a:satMod val="350000"/>
                </a:srgbClr>
              </a:gs>
            </a:gsLst>
            <a:lin ang="16200000" scaled="1"/>
          </a:gradFill>
          <a:ln w="9525" cap="flat" cmpd="sng" algn="ctr">
            <a:solidFill>
              <a:srgbClr val="A5A5A5">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Bahnschrift Light" panose="020B0502040204020203" pitchFamily="34" charset="0"/>
                <a:ea typeface="+mn-ea"/>
                <a:cs typeface="+mn-cs"/>
                <a:sym typeface="Arial"/>
              </a:rPr>
              <a:t>Visualizations</a:t>
            </a:r>
          </a:p>
        </p:txBody>
      </p:sp>
      <p:sp>
        <p:nvSpPr>
          <p:cNvPr id="149" name="Rectangle 148">
            <a:extLst>
              <a:ext uri="{FF2B5EF4-FFF2-40B4-BE49-F238E27FC236}">
                <a16:creationId xmlns:a16="http://schemas.microsoft.com/office/drawing/2014/main" id="{D6894376-C908-136E-5A9C-5FB305376B82}"/>
              </a:ext>
            </a:extLst>
          </p:cNvPr>
          <p:cNvSpPr/>
          <p:nvPr/>
        </p:nvSpPr>
        <p:spPr>
          <a:xfrm>
            <a:off x="4335522" y="3569676"/>
            <a:ext cx="3319576" cy="3140043"/>
          </a:xfrm>
          <a:prstGeom prst="rect">
            <a:avLst/>
          </a:prstGeom>
          <a:gradFill rotWithShape="1">
            <a:gsLst>
              <a:gs pos="0">
                <a:srgbClr val="A5A5A5">
                  <a:tint val="50000"/>
                  <a:satMod val="300000"/>
                </a:srgbClr>
              </a:gs>
              <a:gs pos="35000">
                <a:srgbClr val="A5A5A5">
                  <a:tint val="37000"/>
                  <a:satMod val="300000"/>
                </a:srgbClr>
              </a:gs>
              <a:gs pos="100000">
                <a:srgbClr val="A5A5A5">
                  <a:tint val="15000"/>
                  <a:satMod val="350000"/>
                </a:srgbClr>
              </a:gs>
            </a:gsLst>
            <a:lin ang="16200000" scaled="1"/>
          </a:gradFill>
          <a:ln w="9525" cap="flat" cmpd="sng" algn="ctr">
            <a:solidFill>
              <a:srgbClr val="A5A5A5">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150" name="Rectangle 149">
            <a:extLst>
              <a:ext uri="{FF2B5EF4-FFF2-40B4-BE49-F238E27FC236}">
                <a16:creationId xmlns:a16="http://schemas.microsoft.com/office/drawing/2014/main" id="{98F351BC-D156-13C8-420A-C997EEB4BCCE}"/>
              </a:ext>
            </a:extLst>
          </p:cNvPr>
          <p:cNvSpPr/>
          <p:nvPr/>
        </p:nvSpPr>
        <p:spPr>
          <a:xfrm>
            <a:off x="4411613" y="3685272"/>
            <a:ext cx="1486285" cy="372613"/>
          </a:xfrm>
          <a:prstGeom prst="rect">
            <a:avLst/>
          </a:prstGeom>
          <a:gradFill rotWithShape="1">
            <a:gsLst>
              <a:gs pos="0">
                <a:srgbClr val="A5A5A5">
                  <a:tint val="50000"/>
                  <a:satMod val="300000"/>
                </a:srgbClr>
              </a:gs>
              <a:gs pos="35000">
                <a:srgbClr val="A5A5A5">
                  <a:tint val="37000"/>
                  <a:satMod val="300000"/>
                </a:srgbClr>
              </a:gs>
              <a:gs pos="100000">
                <a:srgbClr val="A5A5A5">
                  <a:tint val="15000"/>
                  <a:satMod val="350000"/>
                </a:srgbClr>
              </a:gs>
            </a:gsLst>
            <a:lin ang="16200000" scaled="1"/>
          </a:gradFill>
          <a:ln w="9525" cap="flat" cmpd="sng" algn="ctr">
            <a:solidFill>
              <a:srgbClr val="A5A5A5">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Bahnschrift Light" panose="020B0502040204020203" pitchFamily="34" charset="0"/>
                <a:ea typeface="+mn-ea"/>
                <a:cs typeface="+mn-cs"/>
                <a:sym typeface="Arial"/>
              </a:rPr>
              <a:t>Pipelines to develop simulations</a:t>
            </a:r>
          </a:p>
        </p:txBody>
      </p:sp>
      <p:sp>
        <p:nvSpPr>
          <p:cNvPr id="151" name="Rectangle 150">
            <a:extLst>
              <a:ext uri="{FF2B5EF4-FFF2-40B4-BE49-F238E27FC236}">
                <a16:creationId xmlns:a16="http://schemas.microsoft.com/office/drawing/2014/main" id="{6A2E68DD-61EB-CC7B-DE82-7F125E93EAAB}"/>
              </a:ext>
            </a:extLst>
          </p:cNvPr>
          <p:cNvSpPr/>
          <p:nvPr/>
        </p:nvSpPr>
        <p:spPr>
          <a:xfrm>
            <a:off x="4461914" y="4800600"/>
            <a:ext cx="3063413" cy="1737945"/>
          </a:xfrm>
          <a:prstGeom prst="rect">
            <a:avLst/>
          </a:prstGeom>
          <a:solidFill>
            <a:srgbClr val="FFFFFF"/>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152" name="Rectangle: Rounded Corners 142">
            <a:extLst>
              <a:ext uri="{FF2B5EF4-FFF2-40B4-BE49-F238E27FC236}">
                <a16:creationId xmlns:a16="http://schemas.microsoft.com/office/drawing/2014/main" id="{56B6DA99-5746-27C9-CA41-89F4E737655C}"/>
              </a:ext>
            </a:extLst>
          </p:cNvPr>
          <p:cNvSpPr/>
          <p:nvPr/>
        </p:nvSpPr>
        <p:spPr>
          <a:xfrm>
            <a:off x="4544989" y="4194170"/>
            <a:ext cx="2880292" cy="486026"/>
          </a:xfrm>
          <a:prstGeom prst="roundRect">
            <a:avLst/>
          </a:prstGeom>
          <a:solidFill>
            <a:srgbClr val="A5A5A5"/>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Bahnschrift Light" panose="020B0502040204020203" pitchFamily="34" charset="0"/>
                <a:ea typeface="+mn-ea"/>
                <a:cs typeface="+mn-cs"/>
                <a:sym typeface="Arial"/>
              </a:rPr>
              <a:t>Virtual graphs of both Image &amp; Audio</a:t>
            </a:r>
          </a:p>
        </p:txBody>
      </p:sp>
      <p:cxnSp>
        <p:nvCxnSpPr>
          <p:cNvPr id="153" name="Straight Connector 152">
            <a:extLst>
              <a:ext uri="{FF2B5EF4-FFF2-40B4-BE49-F238E27FC236}">
                <a16:creationId xmlns:a16="http://schemas.microsoft.com/office/drawing/2014/main" id="{C6A0910B-84AD-2BF7-C49A-D256B16612A3}"/>
              </a:ext>
            </a:extLst>
          </p:cNvPr>
          <p:cNvCxnSpPr>
            <a:endCxn id="151" idx="2"/>
          </p:cNvCxnSpPr>
          <p:nvPr/>
        </p:nvCxnSpPr>
        <p:spPr>
          <a:xfrm flipH="1">
            <a:off x="5993621" y="4800600"/>
            <a:ext cx="779" cy="1737945"/>
          </a:xfrm>
          <a:prstGeom prst="line">
            <a:avLst/>
          </a:prstGeom>
          <a:noFill/>
          <a:ln w="25400" cap="flat" cmpd="sng" algn="ctr">
            <a:solidFill>
              <a:srgbClr val="000000"/>
            </a:solidFill>
            <a:prstDash val="solid"/>
          </a:ln>
          <a:effectLst>
            <a:outerShdw blurRad="40000" dist="20000" dir="5400000" rotWithShape="0">
              <a:srgbClr val="000000">
                <a:alpha val="38000"/>
              </a:srgbClr>
            </a:outerShdw>
          </a:effectLst>
        </p:spPr>
      </p:cxnSp>
      <p:sp>
        <p:nvSpPr>
          <p:cNvPr id="154" name="TextBox 153">
            <a:extLst>
              <a:ext uri="{FF2B5EF4-FFF2-40B4-BE49-F238E27FC236}">
                <a16:creationId xmlns:a16="http://schemas.microsoft.com/office/drawing/2014/main" id="{9C71FD92-D11F-D800-64D5-F7D084C3A32D}"/>
              </a:ext>
            </a:extLst>
          </p:cNvPr>
          <p:cNvSpPr txBox="1"/>
          <p:nvPr/>
        </p:nvSpPr>
        <p:spPr>
          <a:xfrm>
            <a:off x="5556724" y="2036542"/>
            <a:ext cx="1517150" cy="307777"/>
          </a:xfrm>
          <a:prstGeom prst="rect">
            <a:avLst/>
          </a:prstGeom>
          <a:noFill/>
        </p:spPr>
        <p:txBody>
          <a:bodyPr wrap="square" rtlCol="0">
            <a:spAutoFit/>
          </a:bodyPr>
          <a:lstStyle/>
          <a:p>
            <a:pPr>
              <a:buClr>
                <a:srgbClr val="000000"/>
              </a:buClr>
              <a:buFont typeface="Arial"/>
              <a:buNone/>
            </a:pPr>
            <a:r>
              <a:rPr lang="en-US" sz="1400" b="1" kern="0" dirty="0">
                <a:solidFill>
                  <a:srgbClr val="000000"/>
                </a:solidFill>
                <a:latin typeface="Bahnschrift Light" panose="020B0502040204020203" pitchFamily="34" charset="0"/>
                <a:cs typeface="Arial"/>
                <a:sym typeface="Arial"/>
              </a:rPr>
              <a:t>.Py</a:t>
            </a:r>
          </a:p>
        </p:txBody>
      </p:sp>
      <p:sp>
        <p:nvSpPr>
          <p:cNvPr id="155" name="TextBox 154">
            <a:extLst>
              <a:ext uri="{FF2B5EF4-FFF2-40B4-BE49-F238E27FC236}">
                <a16:creationId xmlns:a16="http://schemas.microsoft.com/office/drawing/2014/main" id="{F402ED30-F4B5-F465-F097-C37AE1517065}"/>
              </a:ext>
            </a:extLst>
          </p:cNvPr>
          <p:cNvSpPr txBox="1"/>
          <p:nvPr/>
        </p:nvSpPr>
        <p:spPr>
          <a:xfrm>
            <a:off x="451388" y="3398650"/>
            <a:ext cx="1326991" cy="307777"/>
          </a:xfrm>
          <a:prstGeom prst="rect">
            <a:avLst/>
          </a:prstGeom>
          <a:noFill/>
        </p:spPr>
        <p:txBody>
          <a:bodyPr wrap="square" rtlCol="0">
            <a:spAutoFit/>
          </a:bodyPr>
          <a:lstStyle/>
          <a:p>
            <a:pPr>
              <a:buClr>
                <a:srgbClr val="000000"/>
              </a:buClr>
              <a:buFont typeface="Arial"/>
              <a:buNone/>
            </a:pPr>
            <a:r>
              <a:rPr lang="en-US" sz="1400" b="1" kern="0" dirty="0">
                <a:solidFill>
                  <a:srgbClr val="000000"/>
                </a:solidFill>
                <a:latin typeface="Bahnschrift Light" panose="020B0502040204020203" pitchFamily="34" charset="0"/>
                <a:cs typeface="Arial"/>
                <a:sym typeface="Arial"/>
              </a:rPr>
              <a:t>Model 3</a:t>
            </a:r>
          </a:p>
        </p:txBody>
      </p:sp>
      <p:sp>
        <p:nvSpPr>
          <p:cNvPr id="156" name="TextBox 155">
            <a:extLst>
              <a:ext uri="{FF2B5EF4-FFF2-40B4-BE49-F238E27FC236}">
                <a16:creationId xmlns:a16="http://schemas.microsoft.com/office/drawing/2014/main" id="{AE2A4E00-15A1-5F9F-2509-4BD4A9BCFD47}"/>
              </a:ext>
            </a:extLst>
          </p:cNvPr>
          <p:cNvSpPr txBox="1"/>
          <p:nvPr/>
        </p:nvSpPr>
        <p:spPr>
          <a:xfrm>
            <a:off x="413962" y="2406738"/>
            <a:ext cx="1247329" cy="307777"/>
          </a:xfrm>
          <a:prstGeom prst="rect">
            <a:avLst/>
          </a:prstGeom>
          <a:noFill/>
        </p:spPr>
        <p:txBody>
          <a:bodyPr wrap="square" rtlCol="0">
            <a:spAutoFit/>
          </a:bodyPr>
          <a:lstStyle/>
          <a:p>
            <a:pPr>
              <a:buClr>
                <a:srgbClr val="000000"/>
              </a:buClr>
              <a:buFont typeface="Arial"/>
              <a:buNone/>
            </a:pPr>
            <a:r>
              <a:rPr lang="en-US" sz="1400" b="1" kern="0" dirty="0">
                <a:solidFill>
                  <a:srgbClr val="000000"/>
                </a:solidFill>
                <a:latin typeface="Bahnschrift Light" panose="020B0502040204020203" pitchFamily="34" charset="0"/>
                <a:cs typeface="Arial"/>
                <a:sym typeface="Arial"/>
              </a:rPr>
              <a:t>Dense Net</a:t>
            </a:r>
          </a:p>
        </p:txBody>
      </p:sp>
      <p:cxnSp>
        <p:nvCxnSpPr>
          <p:cNvPr id="157" name="Straight Connector 156">
            <a:extLst>
              <a:ext uri="{FF2B5EF4-FFF2-40B4-BE49-F238E27FC236}">
                <a16:creationId xmlns:a16="http://schemas.microsoft.com/office/drawing/2014/main" id="{02CA1C1F-C366-18BE-C856-690BEAA844B9}"/>
              </a:ext>
            </a:extLst>
          </p:cNvPr>
          <p:cNvCxnSpPr>
            <a:cxnSpLocks/>
          </p:cNvCxnSpPr>
          <p:nvPr/>
        </p:nvCxnSpPr>
        <p:spPr>
          <a:xfrm>
            <a:off x="1818382" y="3504201"/>
            <a:ext cx="613790" cy="155"/>
          </a:xfrm>
          <a:prstGeom prst="line">
            <a:avLst/>
          </a:prstGeom>
          <a:noFill/>
          <a:ln w="9525" cap="flat" cmpd="sng" algn="ctr">
            <a:solidFill>
              <a:srgbClr val="000000"/>
            </a:solidFill>
            <a:prstDash val="solid"/>
          </a:ln>
          <a:effectLst/>
        </p:spPr>
      </p:cxnSp>
      <p:cxnSp>
        <p:nvCxnSpPr>
          <p:cNvPr id="158" name="Straight Connector 157">
            <a:extLst>
              <a:ext uri="{FF2B5EF4-FFF2-40B4-BE49-F238E27FC236}">
                <a16:creationId xmlns:a16="http://schemas.microsoft.com/office/drawing/2014/main" id="{918F7FD5-FA85-DEF9-2C52-1ECC386F99AF}"/>
              </a:ext>
            </a:extLst>
          </p:cNvPr>
          <p:cNvCxnSpPr>
            <a:cxnSpLocks/>
          </p:cNvCxnSpPr>
          <p:nvPr/>
        </p:nvCxnSpPr>
        <p:spPr>
          <a:xfrm>
            <a:off x="1918551" y="2657189"/>
            <a:ext cx="613790" cy="155"/>
          </a:xfrm>
          <a:prstGeom prst="line">
            <a:avLst/>
          </a:prstGeom>
          <a:noFill/>
          <a:ln w="9525" cap="flat" cmpd="sng" algn="ctr">
            <a:solidFill>
              <a:srgbClr val="000000"/>
            </a:solidFill>
            <a:prstDash val="solid"/>
          </a:ln>
          <a:effectLst/>
        </p:spPr>
      </p:cxnSp>
      <p:cxnSp>
        <p:nvCxnSpPr>
          <p:cNvPr id="159" name="Straight Connector 158">
            <a:extLst>
              <a:ext uri="{FF2B5EF4-FFF2-40B4-BE49-F238E27FC236}">
                <a16:creationId xmlns:a16="http://schemas.microsoft.com/office/drawing/2014/main" id="{204E77B6-FF3C-4BA3-B948-A0D1C64D3B22}"/>
              </a:ext>
            </a:extLst>
          </p:cNvPr>
          <p:cNvCxnSpPr>
            <a:cxnSpLocks/>
          </p:cNvCxnSpPr>
          <p:nvPr/>
        </p:nvCxnSpPr>
        <p:spPr>
          <a:xfrm>
            <a:off x="560883" y="3660335"/>
            <a:ext cx="613790" cy="155"/>
          </a:xfrm>
          <a:prstGeom prst="line">
            <a:avLst/>
          </a:prstGeom>
          <a:noFill/>
          <a:ln w="9525" cap="flat" cmpd="sng" algn="ctr">
            <a:solidFill>
              <a:srgbClr val="000000"/>
            </a:solidFill>
            <a:prstDash val="solid"/>
          </a:ln>
          <a:effectLst/>
        </p:spPr>
      </p:cxnSp>
      <p:cxnSp>
        <p:nvCxnSpPr>
          <p:cNvPr id="160" name="Connector: Elbow 167">
            <a:extLst>
              <a:ext uri="{FF2B5EF4-FFF2-40B4-BE49-F238E27FC236}">
                <a16:creationId xmlns:a16="http://schemas.microsoft.com/office/drawing/2014/main" id="{C2B5CB19-6911-472A-DE6D-C49548F17EDF}"/>
              </a:ext>
            </a:extLst>
          </p:cNvPr>
          <p:cNvCxnSpPr>
            <a:cxnSpLocks/>
          </p:cNvCxnSpPr>
          <p:nvPr/>
        </p:nvCxnSpPr>
        <p:spPr>
          <a:xfrm flipV="1">
            <a:off x="2316710" y="4216912"/>
            <a:ext cx="511847" cy="517092"/>
          </a:xfrm>
          <a:prstGeom prst="bentConnector2">
            <a:avLst/>
          </a:prstGeom>
          <a:noFill/>
          <a:ln w="25400" cap="flat" cmpd="sng" algn="ctr">
            <a:solidFill>
              <a:srgbClr val="000000"/>
            </a:solidFill>
            <a:prstDash val="solid"/>
            <a:tailEnd type="triangle"/>
          </a:ln>
          <a:effectLst>
            <a:outerShdw blurRad="40000" dist="20000" dir="5400000" rotWithShape="0">
              <a:srgbClr val="000000">
                <a:alpha val="38000"/>
              </a:srgbClr>
            </a:outerShdw>
          </a:effectLst>
        </p:spPr>
      </p:cxnSp>
      <p:cxnSp>
        <p:nvCxnSpPr>
          <p:cNvPr id="161" name="Connector: Elbow 173">
            <a:extLst>
              <a:ext uri="{FF2B5EF4-FFF2-40B4-BE49-F238E27FC236}">
                <a16:creationId xmlns:a16="http://schemas.microsoft.com/office/drawing/2014/main" id="{2EDA12BD-2D48-8A66-C3EB-721585442195}"/>
              </a:ext>
            </a:extLst>
          </p:cNvPr>
          <p:cNvCxnSpPr>
            <a:endCxn id="111" idx="2"/>
          </p:cNvCxnSpPr>
          <p:nvPr/>
        </p:nvCxnSpPr>
        <p:spPr>
          <a:xfrm rot="10800000">
            <a:off x="654542" y="5024220"/>
            <a:ext cx="649671" cy="207663"/>
          </a:xfrm>
          <a:prstGeom prst="bentConnector2">
            <a:avLst/>
          </a:prstGeom>
          <a:noFill/>
          <a:ln w="25400" cap="flat" cmpd="sng" algn="ctr">
            <a:solidFill>
              <a:srgbClr val="000000"/>
            </a:solidFill>
            <a:prstDash val="solid"/>
            <a:tailEnd type="triangle"/>
          </a:ln>
          <a:effectLst>
            <a:outerShdw blurRad="40000" dist="20000" dir="5400000" rotWithShape="0">
              <a:srgbClr val="000000">
                <a:alpha val="38000"/>
              </a:srgbClr>
            </a:outerShdw>
          </a:effectLst>
        </p:spPr>
      </p:cxnSp>
      <p:cxnSp>
        <p:nvCxnSpPr>
          <p:cNvPr id="162" name="Connector: Elbow 175">
            <a:extLst>
              <a:ext uri="{FF2B5EF4-FFF2-40B4-BE49-F238E27FC236}">
                <a16:creationId xmlns:a16="http://schemas.microsoft.com/office/drawing/2014/main" id="{82626564-CBF6-4F49-2AB0-A389168B9ED9}"/>
              </a:ext>
            </a:extLst>
          </p:cNvPr>
          <p:cNvCxnSpPr>
            <a:stCxn id="95" idx="3"/>
            <a:endCxn id="145" idx="1"/>
          </p:cNvCxnSpPr>
          <p:nvPr/>
        </p:nvCxnSpPr>
        <p:spPr>
          <a:xfrm flipV="1">
            <a:off x="4150052" y="2051804"/>
            <a:ext cx="298232" cy="768952"/>
          </a:xfrm>
          <a:prstGeom prst="bentConnector3">
            <a:avLst/>
          </a:prstGeom>
          <a:noFill/>
          <a:ln w="25400" cap="flat" cmpd="sng" algn="ctr">
            <a:solidFill>
              <a:srgbClr val="000000"/>
            </a:solidFill>
            <a:prstDash val="solid"/>
            <a:tailEnd type="triangle"/>
          </a:ln>
          <a:effectLst>
            <a:outerShdw blurRad="40000" dist="20000" dir="5400000" rotWithShape="0">
              <a:srgbClr val="000000">
                <a:alpha val="38000"/>
              </a:srgbClr>
            </a:outerShdw>
          </a:effectLst>
        </p:spPr>
      </p:cxnSp>
      <p:cxnSp>
        <p:nvCxnSpPr>
          <p:cNvPr id="163" name="Straight Arrow Connector 162">
            <a:extLst>
              <a:ext uri="{FF2B5EF4-FFF2-40B4-BE49-F238E27FC236}">
                <a16:creationId xmlns:a16="http://schemas.microsoft.com/office/drawing/2014/main" id="{C3B5EE8B-78F6-0530-BF02-F487DCA11196}"/>
              </a:ext>
            </a:extLst>
          </p:cNvPr>
          <p:cNvCxnSpPr>
            <a:stCxn id="145" idx="2"/>
          </p:cNvCxnSpPr>
          <p:nvPr/>
        </p:nvCxnSpPr>
        <p:spPr>
          <a:xfrm>
            <a:off x="5739202" y="2663378"/>
            <a:ext cx="9136" cy="273001"/>
          </a:xfrm>
          <a:prstGeom prst="straightConnector1">
            <a:avLst/>
          </a:prstGeom>
          <a:noFill/>
          <a:ln w="25400" cap="flat" cmpd="sng" algn="ctr">
            <a:solidFill>
              <a:srgbClr val="000000"/>
            </a:solidFill>
            <a:prstDash val="solid"/>
            <a:tailEnd type="triangle"/>
          </a:ln>
          <a:effectLst>
            <a:outerShdw blurRad="40000" dist="20000" dir="5400000" rotWithShape="0">
              <a:srgbClr val="000000">
                <a:alpha val="38000"/>
              </a:srgbClr>
            </a:outerShdw>
          </a:effectLst>
        </p:spPr>
      </p:cxnSp>
      <p:cxnSp>
        <p:nvCxnSpPr>
          <p:cNvPr id="164" name="Straight Arrow Connector 163">
            <a:extLst>
              <a:ext uri="{FF2B5EF4-FFF2-40B4-BE49-F238E27FC236}">
                <a16:creationId xmlns:a16="http://schemas.microsoft.com/office/drawing/2014/main" id="{A17DACEA-3D70-CFB0-6FB9-F34DD496C663}"/>
              </a:ext>
            </a:extLst>
          </p:cNvPr>
          <p:cNvCxnSpPr/>
          <p:nvPr/>
        </p:nvCxnSpPr>
        <p:spPr>
          <a:xfrm>
            <a:off x="5730066" y="3255244"/>
            <a:ext cx="9136" cy="273001"/>
          </a:xfrm>
          <a:prstGeom prst="straightConnector1">
            <a:avLst/>
          </a:prstGeom>
          <a:noFill/>
          <a:ln w="25400" cap="flat" cmpd="sng" algn="ctr">
            <a:solidFill>
              <a:srgbClr val="000000"/>
            </a:solidFill>
            <a:prstDash val="solid"/>
            <a:tailEnd type="triangle"/>
          </a:ln>
          <a:effectLst>
            <a:outerShdw blurRad="40000" dist="20000" dir="5400000" rotWithShape="0">
              <a:srgbClr val="000000">
                <a:alpha val="38000"/>
              </a:srgbClr>
            </a:outerShdw>
          </a:effectLst>
        </p:spPr>
      </p:cxnSp>
      <p:sp>
        <p:nvSpPr>
          <p:cNvPr id="165" name="Rectangle: Rounded Corners 181">
            <a:extLst>
              <a:ext uri="{FF2B5EF4-FFF2-40B4-BE49-F238E27FC236}">
                <a16:creationId xmlns:a16="http://schemas.microsoft.com/office/drawing/2014/main" id="{EC95846A-7319-CF88-D7C6-F550B37C5B97}"/>
              </a:ext>
            </a:extLst>
          </p:cNvPr>
          <p:cNvSpPr/>
          <p:nvPr/>
        </p:nvSpPr>
        <p:spPr>
          <a:xfrm>
            <a:off x="427432" y="2813456"/>
            <a:ext cx="916735" cy="533018"/>
          </a:xfrm>
          <a:prstGeom prst="roundRect">
            <a:avLst/>
          </a:prstGeom>
          <a:solidFill>
            <a:srgbClr val="A5A5A5"/>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66" name="TextBox 165">
            <a:extLst>
              <a:ext uri="{FF2B5EF4-FFF2-40B4-BE49-F238E27FC236}">
                <a16:creationId xmlns:a16="http://schemas.microsoft.com/office/drawing/2014/main" id="{150E082A-72D2-FB03-1C4D-E4D9BB0F17E2}"/>
              </a:ext>
            </a:extLst>
          </p:cNvPr>
          <p:cNvSpPr txBox="1"/>
          <p:nvPr/>
        </p:nvSpPr>
        <p:spPr>
          <a:xfrm>
            <a:off x="488597" y="2775345"/>
            <a:ext cx="1010878" cy="307777"/>
          </a:xfrm>
          <a:prstGeom prst="rect">
            <a:avLst/>
          </a:prstGeom>
          <a:noFill/>
        </p:spPr>
        <p:txBody>
          <a:bodyPr wrap="square" rtlCol="0">
            <a:spAutoFit/>
          </a:bodyPr>
          <a:lstStyle/>
          <a:p>
            <a:pPr>
              <a:buClr>
                <a:srgbClr val="000000"/>
              </a:buClr>
              <a:buFont typeface="Arial"/>
              <a:buNone/>
            </a:pPr>
            <a:r>
              <a:rPr lang="en-US" sz="1400" b="1" kern="0" dirty="0">
                <a:solidFill>
                  <a:srgbClr val="000000"/>
                </a:solidFill>
                <a:latin typeface="Bahnschrift Light" panose="020B0502040204020203" pitchFamily="34" charset="0"/>
                <a:cs typeface="Arial"/>
                <a:sym typeface="Arial"/>
              </a:rPr>
              <a:t>Model 2</a:t>
            </a:r>
          </a:p>
        </p:txBody>
      </p:sp>
      <p:sp>
        <p:nvSpPr>
          <p:cNvPr id="167" name="TextBox 166">
            <a:extLst>
              <a:ext uri="{FF2B5EF4-FFF2-40B4-BE49-F238E27FC236}">
                <a16:creationId xmlns:a16="http://schemas.microsoft.com/office/drawing/2014/main" id="{9F35C337-2389-9DCE-0ED0-2D68BF7804D0}"/>
              </a:ext>
            </a:extLst>
          </p:cNvPr>
          <p:cNvSpPr txBox="1"/>
          <p:nvPr/>
        </p:nvSpPr>
        <p:spPr>
          <a:xfrm>
            <a:off x="577348" y="3032721"/>
            <a:ext cx="643483" cy="307777"/>
          </a:xfrm>
          <a:prstGeom prst="rect">
            <a:avLst/>
          </a:prstGeom>
          <a:noFill/>
        </p:spPr>
        <p:txBody>
          <a:bodyPr wrap="square" rtlCol="0">
            <a:spAutoFit/>
          </a:bodyPr>
          <a:lstStyle/>
          <a:p>
            <a:pPr>
              <a:buClr>
                <a:srgbClr val="000000"/>
              </a:buClr>
              <a:buFont typeface="Arial"/>
              <a:buNone/>
            </a:pPr>
            <a:r>
              <a:rPr lang="en-US" sz="1400" b="1" kern="0" dirty="0">
                <a:solidFill>
                  <a:srgbClr val="000000"/>
                </a:solidFill>
                <a:latin typeface="Bahnschrift Light" panose="020B0502040204020203" pitchFamily="34" charset="0"/>
                <a:cs typeface="Arial"/>
                <a:sym typeface="Arial"/>
              </a:rPr>
              <a:t>RNN</a:t>
            </a:r>
          </a:p>
        </p:txBody>
      </p:sp>
      <p:sp>
        <p:nvSpPr>
          <p:cNvPr id="168" name="Rectangle: Rounded Corners 182">
            <a:extLst>
              <a:ext uri="{FF2B5EF4-FFF2-40B4-BE49-F238E27FC236}">
                <a16:creationId xmlns:a16="http://schemas.microsoft.com/office/drawing/2014/main" id="{C70F9C46-3869-5A43-5C31-113386BE85D2}"/>
              </a:ext>
            </a:extLst>
          </p:cNvPr>
          <p:cNvSpPr/>
          <p:nvPr/>
        </p:nvSpPr>
        <p:spPr>
          <a:xfrm>
            <a:off x="431587" y="2171518"/>
            <a:ext cx="916735" cy="533018"/>
          </a:xfrm>
          <a:prstGeom prst="roundRect">
            <a:avLst/>
          </a:prstGeom>
          <a:solidFill>
            <a:srgbClr val="A5A5A5"/>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69" name="TextBox 168">
            <a:extLst>
              <a:ext uri="{FF2B5EF4-FFF2-40B4-BE49-F238E27FC236}">
                <a16:creationId xmlns:a16="http://schemas.microsoft.com/office/drawing/2014/main" id="{E716EF97-4671-D843-819C-FF56A01F9168}"/>
              </a:ext>
            </a:extLst>
          </p:cNvPr>
          <p:cNvSpPr txBox="1"/>
          <p:nvPr/>
        </p:nvSpPr>
        <p:spPr>
          <a:xfrm>
            <a:off x="378328" y="2398101"/>
            <a:ext cx="1095892" cy="307777"/>
          </a:xfrm>
          <a:prstGeom prst="rect">
            <a:avLst/>
          </a:prstGeom>
          <a:noFill/>
        </p:spPr>
        <p:txBody>
          <a:bodyPr wrap="square" rtlCol="0">
            <a:spAutoFit/>
          </a:bodyPr>
          <a:lstStyle/>
          <a:p>
            <a:pPr>
              <a:buClr>
                <a:srgbClr val="000000"/>
              </a:buClr>
              <a:buFont typeface="Arial"/>
              <a:buNone/>
            </a:pPr>
            <a:r>
              <a:rPr lang="en-US" sz="1400" b="1" kern="0" dirty="0">
                <a:solidFill>
                  <a:srgbClr val="000000"/>
                </a:solidFill>
                <a:latin typeface="Bahnschrift Light" panose="020B0502040204020203" pitchFamily="34" charset="0"/>
                <a:cs typeface="Arial"/>
                <a:sym typeface="Arial"/>
              </a:rPr>
              <a:t>Dense Net</a:t>
            </a:r>
          </a:p>
        </p:txBody>
      </p:sp>
      <p:sp>
        <p:nvSpPr>
          <p:cNvPr id="170" name="TextBox 169">
            <a:extLst>
              <a:ext uri="{FF2B5EF4-FFF2-40B4-BE49-F238E27FC236}">
                <a16:creationId xmlns:a16="http://schemas.microsoft.com/office/drawing/2014/main" id="{4ADEA59C-C030-68D7-3DD2-64BD5DF9CF18}"/>
              </a:ext>
            </a:extLst>
          </p:cNvPr>
          <p:cNvSpPr txBox="1"/>
          <p:nvPr/>
        </p:nvSpPr>
        <p:spPr>
          <a:xfrm>
            <a:off x="493763" y="2150202"/>
            <a:ext cx="1010878" cy="307777"/>
          </a:xfrm>
          <a:prstGeom prst="rect">
            <a:avLst/>
          </a:prstGeom>
          <a:noFill/>
        </p:spPr>
        <p:txBody>
          <a:bodyPr wrap="square" rtlCol="0">
            <a:spAutoFit/>
          </a:bodyPr>
          <a:lstStyle/>
          <a:p>
            <a:pPr>
              <a:buClr>
                <a:srgbClr val="000000"/>
              </a:buClr>
              <a:buFont typeface="Arial"/>
              <a:buNone/>
            </a:pPr>
            <a:r>
              <a:rPr lang="en-US" sz="1400" b="1" kern="0" dirty="0">
                <a:solidFill>
                  <a:srgbClr val="000000"/>
                </a:solidFill>
                <a:latin typeface="Bahnschrift Light" panose="020B0502040204020203" pitchFamily="34" charset="0"/>
                <a:cs typeface="Arial"/>
                <a:sym typeface="Arial"/>
              </a:rPr>
              <a:t>Model 1</a:t>
            </a:r>
          </a:p>
        </p:txBody>
      </p:sp>
      <p:cxnSp>
        <p:nvCxnSpPr>
          <p:cNvPr id="171" name="Straight Connector 170">
            <a:extLst>
              <a:ext uri="{FF2B5EF4-FFF2-40B4-BE49-F238E27FC236}">
                <a16:creationId xmlns:a16="http://schemas.microsoft.com/office/drawing/2014/main" id="{34D45C0F-10BC-BA23-ADDB-43218A7DEA49}"/>
              </a:ext>
            </a:extLst>
          </p:cNvPr>
          <p:cNvCxnSpPr>
            <a:cxnSpLocks/>
          </p:cNvCxnSpPr>
          <p:nvPr/>
        </p:nvCxnSpPr>
        <p:spPr>
          <a:xfrm>
            <a:off x="554482" y="2404168"/>
            <a:ext cx="613790" cy="155"/>
          </a:xfrm>
          <a:prstGeom prst="line">
            <a:avLst/>
          </a:prstGeom>
          <a:noFill/>
          <a:ln w="9525" cap="flat" cmpd="sng" algn="ctr">
            <a:solidFill>
              <a:srgbClr val="000000"/>
            </a:solidFill>
            <a:prstDash val="solid"/>
          </a:ln>
          <a:effectLst/>
        </p:spPr>
      </p:cxnSp>
      <p:cxnSp>
        <p:nvCxnSpPr>
          <p:cNvPr id="172" name="Straight Connector 171">
            <a:extLst>
              <a:ext uri="{FF2B5EF4-FFF2-40B4-BE49-F238E27FC236}">
                <a16:creationId xmlns:a16="http://schemas.microsoft.com/office/drawing/2014/main" id="{30AAEF03-6715-A5AE-DF54-D9E547E2265E}"/>
              </a:ext>
            </a:extLst>
          </p:cNvPr>
          <p:cNvCxnSpPr>
            <a:cxnSpLocks/>
          </p:cNvCxnSpPr>
          <p:nvPr/>
        </p:nvCxnSpPr>
        <p:spPr>
          <a:xfrm>
            <a:off x="568865" y="3019791"/>
            <a:ext cx="613790" cy="155"/>
          </a:xfrm>
          <a:prstGeom prst="line">
            <a:avLst/>
          </a:prstGeom>
          <a:noFill/>
          <a:ln w="9525" cap="flat" cmpd="sng" algn="ctr">
            <a:solidFill>
              <a:srgbClr val="000000"/>
            </a:solidFill>
            <a:prstDash val="solid"/>
          </a:ln>
          <a:effectLst/>
        </p:spPr>
      </p:cxnSp>
      <p:cxnSp>
        <p:nvCxnSpPr>
          <p:cNvPr id="173" name="Straight Arrow Connector 172">
            <a:extLst>
              <a:ext uri="{FF2B5EF4-FFF2-40B4-BE49-F238E27FC236}">
                <a16:creationId xmlns:a16="http://schemas.microsoft.com/office/drawing/2014/main" id="{B3B9C84E-43F5-5011-294A-5AA2EAA1D9C3}"/>
              </a:ext>
            </a:extLst>
          </p:cNvPr>
          <p:cNvCxnSpPr>
            <a:cxnSpLocks/>
          </p:cNvCxnSpPr>
          <p:nvPr/>
        </p:nvCxnSpPr>
        <p:spPr>
          <a:xfrm flipH="1" flipV="1">
            <a:off x="1111184" y="6126296"/>
            <a:ext cx="5421" cy="265480"/>
          </a:xfrm>
          <a:prstGeom prst="straightConnector1">
            <a:avLst/>
          </a:prstGeom>
          <a:noFill/>
          <a:ln w="25400" cap="flat" cmpd="sng" algn="ctr">
            <a:solidFill>
              <a:srgbClr val="000000"/>
            </a:solidFill>
            <a:prstDash val="solid"/>
            <a:tailEnd type="triangle"/>
          </a:ln>
          <a:effectLst>
            <a:outerShdw blurRad="40000" dist="20000" dir="5400000" rotWithShape="0">
              <a:srgbClr val="000000">
                <a:alpha val="38000"/>
              </a:srgbClr>
            </a:outerShdw>
          </a:effectLst>
        </p:spPr>
      </p:cxnSp>
      <p:cxnSp>
        <p:nvCxnSpPr>
          <p:cNvPr id="174" name="Straight Arrow Connector 173">
            <a:extLst>
              <a:ext uri="{FF2B5EF4-FFF2-40B4-BE49-F238E27FC236}">
                <a16:creationId xmlns:a16="http://schemas.microsoft.com/office/drawing/2014/main" id="{C4666DC4-329B-651E-96E2-2650FFA5D84B}"/>
              </a:ext>
            </a:extLst>
          </p:cNvPr>
          <p:cNvCxnSpPr>
            <a:cxnSpLocks/>
          </p:cNvCxnSpPr>
          <p:nvPr/>
        </p:nvCxnSpPr>
        <p:spPr>
          <a:xfrm flipH="1" flipV="1">
            <a:off x="1283285" y="6113690"/>
            <a:ext cx="5421" cy="265480"/>
          </a:xfrm>
          <a:prstGeom prst="straightConnector1">
            <a:avLst/>
          </a:prstGeom>
          <a:noFill/>
          <a:ln w="25400" cap="flat" cmpd="sng" algn="ctr">
            <a:solidFill>
              <a:srgbClr val="000000"/>
            </a:solidFill>
            <a:prstDash val="solid"/>
            <a:tailEnd type="triangle"/>
          </a:ln>
          <a:effectLst>
            <a:outerShdw blurRad="40000" dist="20000" dir="5400000" rotWithShape="0">
              <a:srgbClr val="000000">
                <a:alpha val="38000"/>
              </a:srgbClr>
            </a:outerShdw>
          </a:effectLst>
        </p:spPr>
      </p:cxnSp>
      <p:cxnSp>
        <p:nvCxnSpPr>
          <p:cNvPr id="175" name="Straight Arrow Connector 174">
            <a:extLst>
              <a:ext uri="{FF2B5EF4-FFF2-40B4-BE49-F238E27FC236}">
                <a16:creationId xmlns:a16="http://schemas.microsoft.com/office/drawing/2014/main" id="{C902AE91-262B-382F-80D8-8EFA19A0EAF9}"/>
              </a:ext>
            </a:extLst>
          </p:cNvPr>
          <p:cNvCxnSpPr>
            <a:cxnSpLocks/>
          </p:cNvCxnSpPr>
          <p:nvPr/>
        </p:nvCxnSpPr>
        <p:spPr>
          <a:xfrm flipH="1" flipV="1">
            <a:off x="1437533" y="6130540"/>
            <a:ext cx="5421" cy="265480"/>
          </a:xfrm>
          <a:prstGeom prst="straightConnector1">
            <a:avLst/>
          </a:prstGeom>
          <a:noFill/>
          <a:ln w="25400" cap="flat" cmpd="sng" algn="ctr">
            <a:solidFill>
              <a:srgbClr val="000000"/>
            </a:solidFill>
            <a:prstDash val="solid"/>
            <a:tailEnd type="triangle"/>
          </a:ln>
          <a:effectLst>
            <a:outerShdw blurRad="40000" dist="20000" dir="5400000" rotWithShape="0">
              <a:srgbClr val="000000">
                <a:alpha val="38000"/>
              </a:srgbClr>
            </a:outerShdw>
          </a:effectLst>
        </p:spPr>
      </p:cxnSp>
      <p:pic>
        <p:nvPicPr>
          <p:cNvPr id="176" name="Picture 175">
            <a:extLst>
              <a:ext uri="{FF2B5EF4-FFF2-40B4-BE49-F238E27FC236}">
                <a16:creationId xmlns:a16="http://schemas.microsoft.com/office/drawing/2014/main" id="{15A01F7E-BC44-C1A0-03DB-6CD587EAA033}"/>
              </a:ext>
            </a:extLst>
          </p:cNvPr>
          <p:cNvPicPr>
            <a:picLocks noChangeAspect="1"/>
          </p:cNvPicPr>
          <p:nvPr/>
        </p:nvPicPr>
        <p:blipFill>
          <a:blip r:embed="rId17"/>
          <a:stretch>
            <a:fillRect/>
          </a:stretch>
        </p:blipFill>
        <p:spPr>
          <a:xfrm>
            <a:off x="6077382" y="5082143"/>
            <a:ext cx="1304489" cy="1272692"/>
          </a:xfrm>
          <a:prstGeom prst="rect">
            <a:avLst/>
          </a:prstGeom>
        </p:spPr>
      </p:pic>
      <p:pic>
        <p:nvPicPr>
          <p:cNvPr id="177" name="Picture 176">
            <a:extLst>
              <a:ext uri="{FF2B5EF4-FFF2-40B4-BE49-F238E27FC236}">
                <a16:creationId xmlns:a16="http://schemas.microsoft.com/office/drawing/2014/main" id="{D6054299-E841-0E4F-4304-2CA51E306292}"/>
              </a:ext>
            </a:extLst>
          </p:cNvPr>
          <p:cNvPicPr>
            <a:picLocks noChangeAspect="1"/>
          </p:cNvPicPr>
          <p:nvPr/>
        </p:nvPicPr>
        <p:blipFill rotWithShape="1">
          <a:blip r:embed="rId18"/>
          <a:srcRect t="49588" r="49835"/>
          <a:stretch/>
        </p:blipFill>
        <p:spPr>
          <a:xfrm>
            <a:off x="4505284" y="5024219"/>
            <a:ext cx="1392614" cy="1424427"/>
          </a:xfrm>
          <a:prstGeom prst="rect">
            <a:avLst/>
          </a:prstGeom>
        </p:spPr>
      </p:pic>
      <p:cxnSp>
        <p:nvCxnSpPr>
          <p:cNvPr id="178" name="Connector: Elbow 197">
            <a:extLst>
              <a:ext uri="{FF2B5EF4-FFF2-40B4-BE49-F238E27FC236}">
                <a16:creationId xmlns:a16="http://schemas.microsoft.com/office/drawing/2014/main" id="{4F8FA6DC-9B44-7962-8E68-D473C08111C5}"/>
              </a:ext>
            </a:extLst>
          </p:cNvPr>
          <p:cNvCxnSpPr>
            <a:cxnSpLocks/>
            <a:stCxn id="149" idx="3"/>
          </p:cNvCxnSpPr>
          <p:nvPr/>
        </p:nvCxnSpPr>
        <p:spPr>
          <a:xfrm>
            <a:off x="7655098" y="5139698"/>
            <a:ext cx="1155527" cy="332637"/>
          </a:xfrm>
          <a:prstGeom prst="bentConnector3">
            <a:avLst/>
          </a:prstGeom>
          <a:noFill/>
          <a:ln w="25400" cap="flat" cmpd="sng" algn="ctr">
            <a:solidFill>
              <a:srgbClr val="000000"/>
            </a:solidFill>
            <a:prstDash val="solid"/>
            <a:tailEnd type="triangle"/>
          </a:ln>
          <a:effectLst>
            <a:outerShdw blurRad="40000" dist="20000" dir="5400000" rotWithShape="0">
              <a:srgbClr val="000000">
                <a:alpha val="38000"/>
              </a:srgbClr>
            </a:outerShdw>
          </a:effectLst>
        </p:spPr>
      </p:cxnSp>
      <p:cxnSp>
        <p:nvCxnSpPr>
          <p:cNvPr id="179" name="Straight Arrow Connector 178">
            <a:extLst>
              <a:ext uri="{FF2B5EF4-FFF2-40B4-BE49-F238E27FC236}">
                <a16:creationId xmlns:a16="http://schemas.microsoft.com/office/drawing/2014/main" id="{D55DED03-37A0-F339-95F4-6F69C6D64009}"/>
              </a:ext>
            </a:extLst>
          </p:cNvPr>
          <p:cNvCxnSpPr>
            <a:cxnSpLocks/>
          </p:cNvCxnSpPr>
          <p:nvPr/>
        </p:nvCxnSpPr>
        <p:spPr>
          <a:xfrm flipV="1">
            <a:off x="9221225" y="4429659"/>
            <a:ext cx="0" cy="461665"/>
          </a:xfrm>
          <a:prstGeom prst="straightConnector1">
            <a:avLst/>
          </a:prstGeom>
          <a:noFill/>
          <a:ln w="25400" cap="flat" cmpd="sng" algn="ctr">
            <a:solidFill>
              <a:srgbClr val="000000"/>
            </a:solidFill>
            <a:prstDash val="solid"/>
            <a:tailEnd type="triangle"/>
          </a:ln>
          <a:effectLst>
            <a:outerShdw blurRad="40000" dist="20000" dir="5400000" rotWithShape="0">
              <a:srgbClr val="000000">
                <a:alpha val="38000"/>
              </a:srgbClr>
            </a:outerShdw>
          </a:effectLst>
        </p:spPr>
      </p:cxnSp>
      <p:cxnSp>
        <p:nvCxnSpPr>
          <p:cNvPr id="180" name="Straight Arrow Connector 179">
            <a:extLst>
              <a:ext uri="{FF2B5EF4-FFF2-40B4-BE49-F238E27FC236}">
                <a16:creationId xmlns:a16="http://schemas.microsoft.com/office/drawing/2014/main" id="{1DE59A3B-2896-4C5C-7822-B278773841CB}"/>
              </a:ext>
            </a:extLst>
          </p:cNvPr>
          <p:cNvCxnSpPr>
            <a:cxnSpLocks/>
          </p:cNvCxnSpPr>
          <p:nvPr/>
        </p:nvCxnSpPr>
        <p:spPr>
          <a:xfrm flipV="1">
            <a:off x="9241521" y="2820756"/>
            <a:ext cx="0" cy="461665"/>
          </a:xfrm>
          <a:prstGeom prst="straightConnector1">
            <a:avLst/>
          </a:prstGeom>
          <a:noFill/>
          <a:ln w="25400" cap="flat" cmpd="sng" algn="ctr">
            <a:solidFill>
              <a:srgbClr val="000000"/>
            </a:solidFill>
            <a:prstDash val="solid"/>
            <a:tailEnd type="triangle"/>
          </a:ln>
          <a:effectLst>
            <a:outerShdw blurRad="40000" dist="20000" dir="5400000" rotWithShape="0">
              <a:srgbClr val="000000">
                <a:alpha val="38000"/>
              </a:srgbClr>
            </a:outerShdw>
          </a:effectLst>
        </p:spPr>
      </p:cxnSp>
      <p:cxnSp>
        <p:nvCxnSpPr>
          <p:cNvPr id="181" name="Connector: Elbow 206">
            <a:extLst>
              <a:ext uri="{FF2B5EF4-FFF2-40B4-BE49-F238E27FC236}">
                <a16:creationId xmlns:a16="http://schemas.microsoft.com/office/drawing/2014/main" id="{FDCABC59-B0CC-6159-76AF-7B80C6B238E8}"/>
              </a:ext>
            </a:extLst>
          </p:cNvPr>
          <p:cNvCxnSpPr>
            <a:cxnSpLocks/>
            <a:stCxn id="114" idx="0"/>
            <a:endCxn id="100" idx="2"/>
          </p:cNvCxnSpPr>
          <p:nvPr/>
        </p:nvCxnSpPr>
        <p:spPr>
          <a:xfrm rot="16200000" flipV="1">
            <a:off x="8464465" y="919727"/>
            <a:ext cx="469586" cy="1088927"/>
          </a:xfrm>
          <a:prstGeom prst="bentConnector3">
            <a:avLst/>
          </a:prstGeom>
          <a:noFill/>
          <a:ln w="25400" cap="flat" cmpd="sng" algn="ctr">
            <a:solidFill>
              <a:srgbClr val="000000"/>
            </a:solidFill>
            <a:prstDash val="solid"/>
            <a:tailEnd type="triangle"/>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30705008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DC0028-4150-0F89-E59C-F563C67F6CFD}"/>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2188828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CB12447-5ADB-297C-4108-A9D8E9B08C54}"/>
              </a:ext>
            </a:extLst>
          </p:cNvPr>
          <p:cNvSpPr>
            <a:spLocks noGrp="1"/>
          </p:cNvSpPr>
          <p:nvPr>
            <p:ph type="title"/>
          </p:nvPr>
        </p:nvSpPr>
        <p:spPr>
          <a:xfrm>
            <a:off x="4093297" y="147404"/>
            <a:ext cx="3472152" cy="752472"/>
          </a:xfrm>
        </p:spPr>
        <p:txBody>
          <a:bodyPr>
            <a:normAutofit/>
          </a:bodyPr>
          <a:lstStyle/>
          <a:p>
            <a:r>
              <a:rPr lang="en-US" sz="4000" dirty="0"/>
              <a:t>Background</a:t>
            </a:r>
            <a:endParaRPr lang="en-US" sz="4400" dirty="0"/>
          </a:p>
        </p:txBody>
      </p:sp>
      <p:sp>
        <p:nvSpPr>
          <p:cNvPr id="6" name="Text Placeholder 3">
            <a:extLst>
              <a:ext uri="{FF2B5EF4-FFF2-40B4-BE49-F238E27FC236}">
                <a16:creationId xmlns:a16="http://schemas.microsoft.com/office/drawing/2014/main" id="{E5DD91B3-300B-8017-5F6A-8AEC078029F5}"/>
              </a:ext>
            </a:extLst>
          </p:cNvPr>
          <p:cNvSpPr txBox="1">
            <a:spLocks/>
          </p:cNvSpPr>
          <p:nvPr/>
        </p:nvSpPr>
        <p:spPr>
          <a:xfrm>
            <a:off x="419055" y="960070"/>
            <a:ext cx="10820637" cy="575052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spcAft>
                <a:spcPts val="600"/>
              </a:spcAft>
              <a:buNone/>
            </a:pPr>
            <a:r>
              <a:rPr lang="en-US" sz="2400" b="1" dirty="0">
                <a:solidFill>
                  <a:srgbClr val="0E101A"/>
                </a:solidFill>
              </a:rPr>
              <a:t>Prevalence of Swine Respiratory Diseases</a:t>
            </a:r>
            <a:r>
              <a:rPr lang="en-US" sz="2400" dirty="0">
                <a:solidFill>
                  <a:srgbClr val="0E101A"/>
                </a:solidFill>
              </a:rPr>
              <a:t>:</a:t>
            </a:r>
          </a:p>
          <a:p>
            <a:pPr marL="0" indent="0">
              <a:spcBef>
                <a:spcPts val="600"/>
              </a:spcBef>
              <a:spcAft>
                <a:spcPts val="600"/>
              </a:spcAft>
              <a:buNone/>
            </a:pPr>
            <a:r>
              <a:rPr lang="en-US" sz="1700" dirty="0">
                <a:solidFill>
                  <a:srgbClr val="0E101A"/>
                </a:solidFill>
              </a:rPr>
              <a:t>Respiratory diseases are a leading cause of morbidity and mortality in swine, affecting up to 35% of pigs in some herds (Source: National Pork Board Report, 2021).</a:t>
            </a:r>
          </a:p>
          <a:p>
            <a:pPr marL="0" indent="0">
              <a:spcBef>
                <a:spcPts val="600"/>
              </a:spcBef>
              <a:spcAft>
                <a:spcPts val="600"/>
              </a:spcAft>
              <a:buNone/>
            </a:pPr>
            <a:r>
              <a:rPr lang="en-US" sz="2400" b="1" dirty="0">
                <a:solidFill>
                  <a:srgbClr val="0E101A"/>
                </a:solidFill>
              </a:rPr>
              <a:t>Impact on the Swine Industry</a:t>
            </a:r>
            <a:r>
              <a:rPr lang="en-US" sz="2400" dirty="0">
                <a:solidFill>
                  <a:srgbClr val="0E101A"/>
                </a:solidFill>
              </a:rPr>
              <a:t>:</a:t>
            </a:r>
          </a:p>
          <a:p>
            <a:pPr marL="0" indent="0">
              <a:spcBef>
                <a:spcPts val="600"/>
              </a:spcBef>
              <a:spcAft>
                <a:spcPts val="600"/>
              </a:spcAft>
              <a:buNone/>
            </a:pPr>
            <a:r>
              <a:rPr lang="en-US" sz="1700" dirty="0">
                <a:solidFill>
                  <a:srgbClr val="0E101A"/>
                </a:solidFill>
              </a:rPr>
              <a:t>Estimated annual losses of over $600 million due to respiratory diseases, impacting production efficiency and economic sustainability (Source: USDA Economic Research Service, 2020).</a:t>
            </a:r>
          </a:p>
          <a:p>
            <a:pPr marL="0" indent="0">
              <a:spcBef>
                <a:spcPts val="600"/>
              </a:spcBef>
              <a:spcAft>
                <a:spcPts val="600"/>
              </a:spcAft>
              <a:buNone/>
            </a:pPr>
            <a:r>
              <a:rPr lang="en-US" sz="2400" b="1" dirty="0">
                <a:solidFill>
                  <a:srgbClr val="0E101A"/>
                </a:solidFill>
              </a:rPr>
              <a:t>Challenges in Disease Diagnosis</a:t>
            </a:r>
            <a:r>
              <a:rPr lang="en-US" sz="2400" dirty="0">
                <a:solidFill>
                  <a:srgbClr val="0E101A"/>
                </a:solidFill>
              </a:rPr>
              <a:t>:</a:t>
            </a:r>
          </a:p>
          <a:p>
            <a:pPr marL="0" indent="0">
              <a:spcBef>
                <a:spcPts val="600"/>
              </a:spcBef>
              <a:spcAft>
                <a:spcPts val="600"/>
              </a:spcAft>
              <a:buNone/>
            </a:pPr>
            <a:r>
              <a:rPr lang="en-US" sz="1700" dirty="0">
                <a:solidFill>
                  <a:srgbClr val="0E101A"/>
                </a:solidFill>
              </a:rPr>
              <a:t>Conventional diagnostic methods, such as visual inspection and serological testing, often have limited accuracy rates ranging from 60% to 80% (Source: Journal of Veterinary Diagnostic Investigation, 2019).</a:t>
            </a:r>
          </a:p>
          <a:p>
            <a:pPr marL="0" indent="0">
              <a:spcBef>
                <a:spcPts val="600"/>
              </a:spcBef>
              <a:spcAft>
                <a:spcPts val="600"/>
              </a:spcAft>
              <a:buNone/>
            </a:pPr>
            <a:r>
              <a:rPr lang="en-US" sz="2400" b="1" dirty="0">
                <a:solidFill>
                  <a:srgbClr val="0E101A"/>
                </a:solidFill>
              </a:rPr>
              <a:t>Advancements in Deep Learning</a:t>
            </a:r>
            <a:r>
              <a:rPr lang="en-US" sz="2400" dirty="0">
                <a:solidFill>
                  <a:srgbClr val="0E101A"/>
                </a:solidFill>
              </a:rPr>
              <a:t>:</a:t>
            </a:r>
          </a:p>
          <a:p>
            <a:pPr marL="0" indent="0">
              <a:spcBef>
                <a:spcPts val="600"/>
              </a:spcBef>
              <a:spcAft>
                <a:spcPts val="600"/>
              </a:spcAft>
              <a:buNone/>
            </a:pPr>
            <a:r>
              <a:rPr lang="en-US" sz="1700" dirty="0">
                <a:solidFill>
                  <a:srgbClr val="0E101A"/>
                </a:solidFill>
              </a:rPr>
              <a:t>Convolutional neural networks (CNNs) have shown significant promise in accurately identifying and classifying animal sounds, with accuracy rates exceeding 80% (Source: Journal of Animal Science, 2022).</a:t>
            </a:r>
          </a:p>
          <a:p>
            <a:pPr marL="0" indent="0">
              <a:spcBef>
                <a:spcPts val="600"/>
              </a:spcBef>
              <a:spcAft>
                <a:spcPts val="600"/>
              </a:spcAft>
              <a:buNone/>
            </a:pPr>
            <a:r>
              <a:rPr lang="en-US" sz="2400" b="1" dirty="0">
                <a:solidFill>
                  <a:srgbClr val="0E101A"/>
                </a:solidFill>
              </a:rPr>
              <a:t>Need for Advanced Diagnostic Solutions</a:t>
            </a:r>
            <a:r>
              <a:rPr lang="en-US" sz="2400" dirty="0">
                <a:solidFill>
                  <a:srgbClr val="0E101A"/>
                </a:solidFill>
              </a:rPr>
              <a:t>:</a:t>
            </a:r>
          </a:p>
          <a:p>
            <a:pPr marL="0" indent="0">
              <a:spcBef>
                <a:spcPts val="600"/>
              </a:spcBef>
              <a:spcAft>
                <a:spcPts val="600"/>
              </a:spcAft>
              <a:buNone/>
            </a:pPr>
            <a:r>
              <a:rPr lang="en-US" sz="1700" dirty="0">
                <a:solidFill>
                  <a:srgbClr val="0E101A"/>
                </a:solidFill>
              </a:rPr>
              <a:t>A survey revealed that over 80% of swine veterinarians expressed a critical need for more advanced and efficient diagnostic tools to combat respiratory diseases in swine (Source: American Association of Swine Veterinarians Survey, 2021).</a:t>
            </a:r>
          </a:p>
        </p:txBody>
      </p:sp>
    </p:spTree>
    <p:extLst>
      <p:ext uri="{BB962C8B-B14F-4D97-AF65-F5344CB8AC3E}">
        <p14:creationId xmlns:p14="http://schemas.microsoft.com/office/powerpoint/2010/main" val="3455490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49F43426-B01A-21E7-487C-52983D9FD348}"/>
              </a:ext>
            </a:extLst>
          </p:cNvPr>
          <p:cNvSpPr>
            <a:spLocks noGrp="1"/>
          </p:cNvSpPr>
          <p:nvPr>
            <p:ph type="title"/>
          </p:nvPr>
        </p:nvSpPr>
        <p:spPr>
          <a:xfrm>
            <a:off x="3315148" y="75303"/>
            <a:ext cx="5561704" cy="753035"/>
          </a:xfrm>
        </p:spPr>
        <p:txBody>
          <a:bodyPr anchor="b">
            <a:normAutofit/>
          </a:bodyPr>
          <a:lstStyle/>
          <a:p>
            <a:r>
              <a:rPr lang="en-US" sz="4400" dirty="0"/>
              <a:t>Technology Survey</a:t>
            </a:r>
          </a:p>
        </p:txBody>
      </p:sp>
      <p:graphicFrame>
        <p:nvGraphicFramePr>
          <p:cNvPr id="17" name="Table 16">
            <a:extLst>
              <a:ext uri="{FF2B5EF4-FFF2-40B4-BE49-F238E27FC236}">
                <a16:creationId xmlns:a16="http://schemas.microsoft.com/office/drawing/2014/main" id="{12272C5B-013A-F0D9-9C88-A27236FF20D0}"/>
              </a:ext>
            </a:extLst>
          </p:cNvPr>
          <p:cNvGraphicFramePr>
            <a:graphicFrameLocks noGrp="1"/>
          </p:cNvGraphicFramePr>
          <p:nvPr>
            <p:extLst>
              <p:ext uri="{D42A27DB-BD31-4B8C-83A1-F6EECF244321}">
                <p14:modId xmlns:p14="http://schemas.microsoft.com/office/powerpoint/2010/main" val="2644432048"/>
              </p:ext>
            </p:extLst>
          </p:nvPr>
        </p:nvGraphicFramePr>
        <p:xfrm>
          <a:off x="273423" y="828338"/>
          <a:ext cx="11645154" cy="5716610"/>
        </p:xfrm>
        <a:graphic>
          <a:graphicData uri="http://schemas.openxmlformats.org/drawingml/2006/table">
            <a:tbl>
              <a:tblPr firstRow="1" firstCol="1" bandRow="1">
                <a:solidFill>
                  <a:schemeClr val="bg1"/>
                </a:solidFill>
                <a:tableStyleId>{2D5ABB26-0587-4C30-8999-92F81FD0307C}</a:tableStyleId>
              </a:tblPr>
              <a:tblGrid>
                <a:gridCol w="2694792">
                  <a:extLst>
                    <a:ext uri="{9D8B030D-6E8A-4147-A177-3AD203B41FA5}">
                      <a16:colId xmlns:a16="http://schemas.microsoft.com/office/drawing/2014/main" val="3837137238"/>
                    </a:ext>
                  </a:extLst>
                </a:gridCol>
                <a:gridCol w="961276">
                  <a:extLst>
                    <a:ext uri="{9D8B030D-6E8A-4147-A177-3AD203B41FA5}">
                      <a16:colId xmlns:a16="http://schemas.microsoft.com/office/drawing/2014/main" val="3835351573"/>
                    </a:ext>
                  </a:extLst>
                </a:gridCol>
                <a:gridCol w="1194099">
                  <a:extLst>
                    <a:ext uri="{9D8B030D-6E8A-4147-A177-3AD203B41FA5}">
                      <a16:colId xmlns:a16="http://schemas.microsoft.com/office/drawing/2014/main" val="2758147082"/>
                    </a:ext>
                  </a:extLst>
                </a:gridCol>
                <a:gridCol w="2543341">
                  <a:extLst>
                    <a:ext uri="{9D8B030D-6E8A-4147-A177-3AD203B41FA5}">
                      <a16:colId xmlns:a16="http://schemas.microsoft.com/office/drawing/2014/main" val="3445735317"/>
                    </a:ext>
                  </a:extLst>
                </a:gridCol>
                <a:gridCol w="3261942">
                  <a:extLst>
                    <a:ext uri="{9D8B030D-6E8A-4147-A177-3AD203B41FA5}">
                      <a16:colId xmlns:a16="http://schemas.microsoft.com/office/drawing/2014/main" val="972340242"/>
                    </a:ext>
                  </a:extLst>
                </a:gridCol>
                <a:gridCol w="989704">
                  <a:extLst>
                    <a:ext uri="{9D8B030D-6E8A-4147-A177-3AD203B41FA5}">
                      <a16:colId xmlns:a16="http://schemas.microsoft.com/office/drawing/2014/main" val="631074619"/>
                    </a:ext>
                  </a:extLst>
                </a:gridCol>
              </a:tblGrid>
              <a:tr h="278051">
                <a:tc>
                  <a:txBody>
                    <a:bodyPr/>
                    <a:lstStyle/>
                    <a:p>
                      <a:pPr marL="0" marR="0" algn="ctr">
                        <a:lnSpc>
                          <a:spcPct val="115000"/>
                        </a:lnSpc>
                        <a:spcBef>
                          <a:spcPts val="0"/>
                        </a:spcBef>
                        <a:spcAft>
                          <a:spcPts val="0"/>
                        </a:spcAft>
                      </a:pPr>
                      <a:r>
                        <a:rPr lang="en-US" sz="1800" b="0" cap="none" spc="0" dirty="0">
                          <a:solidFill>
                            <a:schemeClr val="bg1"/>
                          </a:solidFill>
                          <a:effectLst/>
                        </a:rPr>
                        <a:t>Title</a:t>
                      </a:r>
                      <a:endParaRPr lang="en-US" sz="1800" b="0" cap="none" spc="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0683" marR="1908" marT="38987" marB="38987"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marL="0" marR="0" algn="ctr">
                        <a:lnSpc>
                          <a:spcPct val="115000"/>
                        </a:lnSpc>
                        <a:spcBef>
                          <a:spcPts val="0"/>
                        </a:spcBef>
                        <a:spcAft>
                          <a:spcPts val="0"/>
                        </a:spcAft>
                      </a:pPr>
                      <a:r>
                        <a:rPr lang="en-US" sz="1800" b="0" cap="none" spc="0" dirty="0">
                          <a:solidFill>
                            <a:schemeClr val="bg1"/>
                          </a:solidFill>
                          <a:effectLst/>
                        </a:rPr>
                        <a:t>Country</a:t>
                      </a:r>
                      <a:endParaRPr lang="en-US" sz="1800" b="0" cap="none" spc="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0683" marR="1908" marT="38987" marB="389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marL="0" marR="0" algn="ctr">
                        <a:lnSpc>
                          <a:spcPct val="115000"/>
                        </a:lnSpc>
                        <a:spcBef>
                          <a:spcPts val="0"/>
                        </a:spcBef>
                        <a:spcAft>
                          <a:spcPts val="0"/>
                        </a:spcAft>
                      </a:pPr>
                      <a:r>
                        <a:rPr lang="en-US" sz="1800" b="0" cap="none" spc="0" dirty="0">
                          <a:solidFill>
                            <a:schemeClr val="bg1"/>
                          </a:solidFill>
                          <a:effectLst/>
                        </a:rPr>
                        <a:t>Method Employed</a:t>
                      </a:r>
                      <a:endParaRPr lang="en-US" sz="1800" b="0" cap="none" spc="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0683" marR="1908" marT="38987" marB="389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marL="0" marR="0" algn="ctr">
                        <a:lnSpc>
                          <a:spcPct val="115000"/>
                        </a:lnSpc>
                        <a:spcBef>
                          <a:spcPts val="0"/>
                        </a:spcBef>
                        <a:spcAft>
                          <a:spcPts val="0"/>
                        </a:spcAft>
                      </a:pPr>
                      <a:r>
                        <a:rPr lang="en-US" sz="1800" b="0" cap="none" spc="0" dirty="0">
                          <a:solidFill>
                            <a:schemeClr val="bg1"/>
                          </a:solidFill>
                          <a:effectLst/>
                        </a:rPr>
                        <a:t>Data Source</a:t>
                      </a:r>
                      <a:endParaRPr lang="en-US" sz="1800" b="0" cap="none" spc="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0683" marR="1908" marT="38987" marB="389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marL="0" marR="0" algn="ctr">
                        <a:lnSpc>
                          <a:spcPct val="115000"/>
                        </a:lnSpc>
                        <a:spcBef>
                          <a:spcPts val="0"/>
                        </a:spcBef>
                        <a:spcAft>
                          <a:spcPts val="0"/>
                        </a:spcAft>
                      </a:pPr>
                      <a:r>
                        <a:rPr lang="en-US" sz="1800" b="0" cap="none" spc="0" dirty="0">
                          <a:solidFill>
                            <a:schemeClr val="bg1"/>
                          </a:solidFill>
                          <a:effectLst/>
                        </a:rPr>
                        <a:t>Key Findings</a:t>
                      </a:r>
                      <a:endParaRPr lang="en-US" sz="1800" b="0" cap="none" spc="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0683" marR="1908" marT="38987" marB="389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marL="0" marR="0" algn="ctr">
                        <a:lnSpc>
                          <a:spcPct val="115000"/>
                        </a:lnSpc>
                        <a:spcBef>
                          <a:spcPts val="0"/>
                        </a:spcBef>
                        <a:spcAft>
                          <a:spcPts val="0"/>
                        </a:spcAft>
                      </a:pPr>
                      <a:r>
                        <a:rPr lang="en-US" sz="1800" b="0" cap="none" spc="0" dirty="0">
                          <a:solidFill>
                            <a:schemeClr val="bg1"/>
                          </a:solidFill>
                          <a:effectLst/>
                        </a:rPr>
                        <a:t>Accuracy</a:t>
                      </a:r>
                      <a:endParaRPr lang="en-US" sz="1800" b="0" cap="none" spc="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0683" marR="1908" marT="38987" marB="38987"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961313352"/>
                  </a:ext>
                </a:extLst>
              </a:tr>
              <a:tr h="458424">
                <a:tc>
                  <a:txBody>
                    <a:bodyPr/>
                    <a:lstStyle/>
                    <a:p>
                      <a:pPr marL="0" marR="0">
                        <a:lnSpc>
                          <a:spcPct val="115000"/>
                        </a:lnSpc>
                        <a:spcBef>
                          <a:spcPts val="0"/>
                        </a:spcBef>
                        <a:spcAft>
                          <a:spcPts val="0"/>
                        </a:spcAft>
                      </a:pPr>
                      <a:r>
                        <a:rPr lang="en-US" sz="1400" b="0" cap="none" spc="0" dirty="0">
                          <a:solidFill>
                            <a:srgbClr val="000000"/>
                          </a:solidFill>
                          <a:effectLst/>
                          <a:latin typeface="Times New Roman" panose="02020603050405020304" pitchFamily="18" charset="0"/>
                          <a:cs typeface="Times New Roman" panose="02020603050405020304" pitchFamily="18" charset="0"/>
                        </a:rPr>
                        <a:t>Fusion of Acoustics and Deep Features for Pig Cough sound Recognition</a:t>
                      </a:r>
                      <a:endParaRPr lang="en-US" sz="1400" b="0" cap="none" spc="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0683" marR="1908" marT="38987" marB="38987">
                    <a:lnL w="19050" cap="flat" cmpd="sng" algn="ctr">
                      <a:solidFill>
                        <a:schemeClr val="tx1"/>
                      </a:solidFill>
                      <a:prstDash val="solid"/>
                    </a:lnL>
                    <a:lnR w="6350" cap="flat" cmpd="sng" algn="ctr">
                      <a:solidFill>
                        <a:schemeClr val="tx1">
                          <a:lumMod val="50000"/>
                          <a:lumOff val="50000"/>
                        </a:schemeClr>
                      </a:solidFill>
                      <a:prstDash val="solid"/>
                    </a:lnR>
                    <a:lnT w="12700" cap="flat" cmpd="sng" algn="ctr">
                      <a:solidFill>
                        <a:schemeClr val="tx1"/>
                      </a:solidFill>
                      <a:prstDash val="solid"/>
                      <a:round/>
                      <a:headEnd type="none" w="med" len="med"/>
                      <a:tailEnd type="none" w="med" len="med"/>
                    </a:lnT>
                    <a:lnB w="19050" cap="flat" cmpd="sng" algn="ctr">
                      <a:solidFill>
                        <a:schemeClr val="tx1"/>
                      </a:solidFill>
                      <a:prstDash val="solid"/>
                    </a:lnB>
                    <a:noFill/>
                  </a:tcPr>
                </a:tc>
                <a:tc>
                  <a:txBody>
                    <a:bodyPr/>
                    <a:lstStyle/>
                    <a:p>
                      <a:pPr marL="0" marR="0">
                        <a:lnSpc>
                          <a:spcPct val="115000"/>
                        </a:lnSpc>
                        <a:spcBef>
                          <a:spcPts val="0"/>
                        </a:spcBef>
                        <a:spcAft>
                          <a:spcPts val="0"/>
                        </a:spcAft>
                      </a:pPr>
                      <a:r>
                        <a:rPr lang="en-US" sz="1400" b="0" cap="none" spc="0" dirty="0">
                          <a:solidFill>
                            <a:srgbClr val="000000"/>
                          </a:solidFill>
                          <a:effectLst/>
                          <a:latin typeface="Times New Roman" panose="02020603050405020304" pitchFamily="18" charset="0"/>
                          <a:cs typeface="Times New Roman" panose="02020603050405020304" pitchFamily="18" charset="0"/>
                        </a:rPr>
                        <a:t>China</a:t>
                      </a:r>
                      <a:endParaRPr lang="en-US" sz="1400" b="0" cap="none" spc="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0683" marR="1908" marT="38987" marB="38987">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ap="flat" cmpd="sng" algn="ctr">
                      <a:solidFill>
                        <a:schemeClr val="tx1"/>
                      </a:solidFill>
                      <a:prstDash val="solid"/>
                      <a:round/>
                      <a:headEnd type="none" w="med" len="med"/>
                      <a:tailEnd type="none" w="med" len="med"/>
                    </a:lnT>
                    <a:lnB w="19050" cap="flat" cmpd="sng" algn="ctr">
                      <a:solidFill>
                        <a:schemeClr val="tx1"/>
                      </a:solidFill>
                      <a:prstDash val="solid"/>
                    </a:lnB>
                    <a:noFill/>
                  </a:tcPr>
                </a:tc>
                <a:tc>
                  <a:txBody>
                    <a:bodyPr/>
                    <a:lstStyle/>
                    <a:p>
                      <a:pPr marL="0" marR="0">
                        <a:lnSpc>
                          <a:spcPct val="115000"/>
                        </a:lnSpc>
                        <a:spcBef>
                          <a:spcPts val="0"/>
                        </a:spcBef>
                        <a:spcAft>
                          <a:spcPts val="0"/>
                        </a:spcAft>
                      </a:pPr>
                      <a:r>
                        <a:rPr lang="en-US" sz="1400" b="0" cap="none" spc="0">
                          <a:solidFill>
                            <a:srgbClr val="000000"/>
                          </a:solidFill>
                          <a:effectLst/>
                          <a:latin typeface="Times New Roman" panose="02020603050405020304" pitchFamily="18" charset="0"/>
                          <a:cs typeface="Times New Roman" panose="02020603050405020304" pitchFamily="18" charset="0"/>
                        </a:rPr>
                        <a:t>Support Vector Mechanism</a:t>
                      </a:r>
                      <a:endParaRPr lang="en-US" sz="1400" b="0" cap="none" spc="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0683" marR="1908" marT="38987" marB="38987">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ap="flat" cmpd="sng" algn="ctr">
                      <a:solidFill>
                        <a:schemeClr val="tx1"/>
                      </a:solidFill>
                      <a:prstDash val="solid"/>
                      <a:round/>
                      <a:headEnd type="none" w="med" len="med"/>
                      <a:tailEnd type="none" w="med" len="med"/>
                    </a:lnT>
                    <a:lnB w="19050" cap="flat" cmpd="sng" algn="ctr">
                      <a:solidFill>
                        <a:schemeClr val="tx1"/>
                      </a:solidFill>
                      <a:prstDash val="solid"/>
                    </a:lnB>
                    <a:noFill/>
                  </a:tcPr>
                </a:tc>
                <a:tc>
                  <a:txBody>
                    <a:bodyPr/>
                    <a:lstStyle/>
                    <a:p>
                      <a:pPr marL="0" marR="0">
                        <a:lnSpc>
                          <a:spcPct val="115000"/>
                        </a:lnSpc>
                        <a:spcBef>
                          <a:spcPts val="0"/>
                        </a:spcBef>
                        <a:spcAft>
                          <a:spcPts val="0"/>
                        </a:spcAft>
                      </a:pPr>
                      <a:r>
                        <a:rPr lang="en-US" sz="1400" b="0" cap="none" spc="0" dirty="0">
                          <a:solidFill>
                            <a:srgbClr val="000000"/>
                          </a:solidFill>
                          <a:effectLst/>
                          <a:latin typeface="Times New Roman" panose="02020603050405020304" pitchFamily="18" charset="0"/>
                          <a:cs typeface="Times New Roman" panose="02020603050405020304" pitchFamily="18" charset="0"/>
                        </a:rPr>
                        <a:t>Microphones and soundcards </a:t>
                      </a:r>
                      <a:endParaRPr lang="en-US" sz="1400" b="0" cap="none" spc="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0683" marR="1908" marT="38987" marB="38987">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ap="flat" cmpd="sng" algn="ctr">
                      <a:solidFill>
                        <a:schemeClr val="tx1"/>
                      </a:solidFill>
                      <a:prstDash val="solid"/>
                      <a:round/>
                      <a:headEnd type="none" w="med" len="med"/>
                      <a:tailEnd type="none" w="med" len="med"/>
                    </a:lnT>
                    <a:lnB w="19050" cap="flat" cmpd="sng" algn="ctr">
                      <a:solidFill>
                        <a:schemeClr val="tx1"/>
                      </a:solidFill>
                      <a:prstDash val="solid"/>
                    </a:lnB>
                    <a:noFill/>
                  </a:tcPr>
                </a:tc>
                <a:tc>
                  <a:txBody>
                    <a:bodyPr/>
                    <a:lstStyle/>
                    <a:p>
                      <a:pPr marL="0" marR="0" indent="7938">
                        <a:lnSpc>
                          <a:spcPct val="115000"/>
                        </a:lnSpc>
                        <a:spcBef>
                          <a:spcPts val="0"/>
                        </a:spcBef>
                        <a:spcAft>
                          <a:spcPts val="0"/>
                        </a:spcAft>
                      </a:pPr>
                      <a:r>
                        <a:rPr lang="en-US" sz="1400" b="0" cap="none" spc="0" dirty="0">
                          <a:solidFill>
                            <a:srgbClr val="000000"/>
                          </a:solidFill>
                          <a:effectLst/>
                          <a:latin typeface="Times New Roman" panose="02020603050405020304" pitchFamily="18" charset="0"/>
                          <a:cs typeface="Times New Roman" panose="02020603050405020304" pitchFamily="18" charset="0"/>
                        </a:rPr>
                        <a:t>Combining acoustics and deep features improves accuracy. Required substantial amount of labeled data</a:t>
                      </a:r>
                      <a:endParaRPr lang="en-US" sz="1400" b="0" cap="none" spc="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0683" marR="1908" marT="38987" marB="38987">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ap="flat" cmpd="sng" algn="ctr">
                      <a:solidFill>
                        <a:schemeClr val="tx1"/>
                      </a:solidFill>
                      <a:prstDash val="solid"/>
                      <a:round/>
                      <a:headEnd type="none" w="med" len="med"/>
                      <a:tailEnd type="none" w="med" len="med"/>
                    </a:lnT>
                    <a:lnB w="19050" cap="flat" cmpd="sng" algn="ctr">
                      <a:solidFill>
                        <a:schemeClr val="tx1"/>
                      </a:solidFill>
                      <a:prstDash val="solid"/>
                    </a:lnB>
                    <a:noFill/>
                  </a:tcPr>
                </a:tc>
                <a:tc>
                  <a:txBody>
                    <a:bodyPr/>
                    <a:lstStyle/>
                    <a:p>
                      <a:pPr marL="0" marR="0">
                        <a:lnSpc>
                          <a:spcPct val="115000"/>
                        </a:lnSpc>
                        <a:spcBef>
                          <a:spcPts val="0"/>
                        </a:spcBef>
                        <a:spcAft>
                          <a:spcPts val="0"/>
                        </a:spcAft>
                      </a:pPr>
                      <a:r>
                        <a:rPr lang="en-US" sz="1400" b="0" cap="none" spc="0" dirty="0">
                          <a:solidFill>
                            <a:srgbClr val="000000"/>
                          </a:solidFill>
                          <a:effectLst/>
                          <a:latin typeface="Times New Roman" panose="02020603050405020304" pitchFamily="18" charset="0"/>
                          <a:cs typeface="Times New Roman" panose="02020603050405020304" pitchFamily="18" charset="0"/>
                        </a:rPr>
                        <a:t>97.35%</a:t>
                      </a:r>
                      <a:endParaRPr lang="en-US" sz="1400" b="0" cap="none" spc="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0683" marR="1908" marT="38987" marB="38987">
                    <a:lnL w="6350" cap="flat" cmpd="sng" algn="ctr">
                      <a:solidFill>
                        <a:schemeClr val="tx1">
                          <a:lumMod val="50000"/>
                          <a:lumOff val="50000"/>
                        </a:schemeClr>
                      </a:solidFill>
                      <a:prstDash val="solid"/>
                    </a:lnL>
                    <a:lnR w="19050" cap="flat" cmpd="sng" algn="ctr">
                      <a:solidFill>
                        <a:schemeClr val="tx1"/>
                      </a:solidFill>
                      <a:prstDash val="solid"/>
                    </a:lnR>
                    <a:lnT w="12700" cap="flat" cmpd="sng" algn="ctr">
                      <a:solidFill>
                        <a:schemeClr val="tx1"/>
                      </a:solidFill>
                      <a:prstDash val="solid"/>
                      <a:round/>
                      <a:headEnd type="none" w="med" len="med"/>
                      <a:tailEnd type="none" w="med" len="med"/>
                    </a:lnT>
                    <a:lnB w="19050" cap="flat" cmpd="sng" algn="ctr">
                      <a:solidFill>
                        <a:schemeClr val="tx1"/>
                      </a:solidFill>
                      <a:prstDash val="solid"/>
                    </a:lnB>
                    <a:noFill/>
                  </a:tcPr>
                </a:tc>
                <a:extLst>
                  <a:ext uri="{0D108BD9-81ED-4DB2-BD59-A6C34878D82A}">
                    <a16:rowId xmlns:a16="http://schemas.microsoft.com/office/drawing/2014/main" val="2673895610"/>
                  </a:ext>
                </a:extLst>
              </a:tr>
              <a:tr h="653707">
                <a:tc>
                  <a:txBody>
                    <a:bodyPr/>
                    <a:lstStyle/>
                    <a:p>
                      <a:pPr marL="0" marR="0">
                        <a:lnSpc>
                          <a:spcPct val="115000"/>
                        </a:lnSpc>
                        <a:spcBef>
                          <a:spcPts val="1200"/>
                        </a:spcBef>
                        <a:spcAft>
                          <a:spcPts val="0"/>
                        </a:spcAft>
                      </a:pPr>
                      <a:r>
                        <a:rPr lang="en-US" sz="1400" b="0" cap="none" spc="0" dirty="0">
                          <a:solidFill>
                            <a:srgbClr val="000000"/>
                          </a:solidFill>
                          <a:effectLst/>
                          <a:latin typeface="Times New Roman" panose="02020603050405020304" pitchFamily="18" charset="0"/>
                          <a:cs typeface="Times New Roman" panose="02020603050405020304" pitchFamily="18" charset="0"/>
                        </a:rPr>
                        <a:t>Automatic Detection and Recognition of Pig Wasting Diseases using Sound Data in Audio Surveillance System</a:t>
                      </a:r>
                      <a:endParaRPr lang="en-US" sz="1400" b="0" cap="none" spc="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0683" marR="1908" marT="38987" marB="38987">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marL="0" marR="0">
                        <a:lnSpc>
                          <a:spcPct val="115000"/>
                        </a:lnSpc>
                        <a:spcBef>
                          <a:spcPts val="1200"/>
                        </a:spcBef>
                        <a:spcAft>
                          <a:spcPts val="0"/>
                        </a:spcAft>
                      </a:pPr>
                      <a:r>
                        <a:rPr lang="en-US" sz="1400" b="0" cap="none" spc="0" dirty="0">
                          <a:solidFill>
                            <a:srgbClr val="000000"/>
                          </a:solidFill>
                          <a:effectLst/>
                          <a:latin typeface="Times New Roman" panose="02020603050405020304" pitchFamily="18" charset="0"/>
                          <a:cs typeface="Times New Roman" panose="02020603050405020304" pitchFamily="18" charset="0"/>
                        </a:rPr>
                        <a:t>South-Korea</a:t>
                      </a:r>
                      <a:endParaRPr lang="en-US" sz="1400" b="0" cap="none" spc="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0683" marR="1908" marT="38987" marB="38987">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marL="0" marR="0">
                        <a:lnSpc>
                          <a:spcPct val="115000"/>
                        </a:lnSpc>
                        <a:spcBef>
                          <a:spcPts val="1200"/>
                        </a:spcBef>
                        <a:spcAft>
                          <a:spcPts val="0"/>
                        </a:spcAft>
                      </a:pPr>
                      <a:r>
                        <a:rPr lang="en-US" sz="1400" b="0" cap="none" spc="0" dirty="0">
                          <a:solidFill>
                            <a:srgbClr val="000000"/>
                          </a:solidFill>
                          <a:effectLst/>
                          <a:latin typeface="Times New Roman" panose="02020603050405020304" pitchFamily="18" charset="0"/>
                          <a:cs typeface="Times New Roman" panose="02020603050405020304" pitchFamily="18" charset="0"/>
                        </a:rPr>
                        <a:t>Sparse Representation Classifier</a:t>
                      </a:r>
                      <a:endParaRPr lang="en-US" sz="1400" b="0" cap="none" spc="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0683" marR="1908" marT="38987" marB="38987">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marL="0" marR="0">
                        <a:lnSpc>
                          <a:spcPct val="115000"/>
                        </a:lnSpc>
                        <a:spcBef>
                          <a:spcPts val="1200"/>
                        </a:spcBef>
                        <a:spcAft>
                          <a:spcPts val="0"/>
                        </a:spcAft>
                      </a:pPr>
                      <a:r>
                        <a:rPr lang="en-US" sz="1400" b="0" cap="none" spc="0" dirty="0">
                          <a:solidFill>
                            <a:srgbClr val="000000"/>
                          </a:solidFill>
                          <a:effectLst/>
                          <a:latin typeface="Times New Roman" panose="02020603050405020304" pitchFamily="18" charset="0"/>
                          <a:cs typeface="Times New Roman" panose="02020603050405020304" pitchFamily="18" charset="0"/>
                        </a:rPr>
                        <a:t>Wireless Sensor Network, Camcorder</a:t>
                      </a:r>
                      <a:endParaRPr lang="en-US" sz="1400" b="0" cap="none" spc="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0683" marR="1908" marT="38987" marB="38987">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marL="0" marR="0" indent="0">
                        <a:lnSpc>
                          <a:spcPct val="115000"/>
                        </a:lnSpc>
                        <a:spcBef>
                          <a:spcPts val="1200"/>
                        </a:spcBef>
                        <a:spcAft>
                          <a:spcPts val="0"/>
                        </a:spcAft>
                      </a:pPr>
                      <a:r>
                        <a:rPr lang="en-US" sz="1400" b="0" cap="none" spc="0" dirty="0">
                          <a:solidFill>
                            <a:srgbClr val="000000"/>
                          </a:solidFill>
                          <a:effectLst/>
                          <a:latin typeface="Times New Roman" panose="02020603050405020304" pitchFamily="18" charset="0"/>
                          <a:cs typeface="Times New Roman" panose="02020603050405020304" pitchFamily="18" charset="0"/>
                        </a:rPr>
                        <a:t>Eliminating the need for frequent system updates. It stands out for its cost effectiveness</a:t>
                      </a:r>
                      <a:endParaRPr lang="en-US" sz="1400" b="0" cap="none" spc="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0683" marR="1908" marT="38987" marB="38987">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marL="0" marR="0">
                        <a:lnSpc>
                          <a:spcPct val="115000"/>
                        </a:lnSpc>
                        <a:spcBef>
                          <a:spcPts val="1200"/>
                        </a:spcBef>
                        <a:spcAft>
                          <a:spcPts val="0"/>
                        </a:spcAft>
                      </a:pPr>
                      <a:r>
                        <a:rPr lang="en-US" sz="1400" b="0" cap="none" spc="0">
                          <a:solidFill>
                            <a:srgbClr val="000000"/>
                          </a:solidFill>
                          <a:effectLst/>
                          <a:latin typeface="Times New Roman" panose="02020603050405020304" pitchFamily="18" charset="0"/>
                          <a:cs typeface="Times New Roman" panose="02020603050405020304" pitchFamily="18" charset="0"/>
                        </a:rPr>
                        <a:t>94.0%</a:t>
                      </a:r>
                      <a:endParaRPr lang="en-US" sz="1400" b="0" cap="none" spc="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0683" marR="1908" marT="38987" marB="38987">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3735292721"/>
                  </a:ext>
                </a:extLst>
              </a:tr>
              <a:tr h="808081">
                <a:tc>
                  <a:txBody>
                    <a:bodyPr/>
                    <a:lstStyle/>
                    <a:p>
                      <a:pPr marL="0" marR="0">
                        <a:lnSpc>
                          <a:spcPct val="115000"/>
                        </a:lnSpc>
                        <a:spcBef>
                          <a:spcPts val="1200"/>
                        </a:spcBef>
                        <a:spcAft>
                          <a:spcPts val="0"/>
                        </a:spcAft>
                      </a:pPr>
                      <a:r>
                        <a:rPr lang="en-US" sz="1400" b="0" cap="none" spc="0" dirty="0">
                          <a:solidFill>
                            <a:srgbClr val="000000"/>
                          </a:solidFill>
                          <a:effectLst/>
                          <a:latin typeface="Times New Roman" panose="02020603050405020304" pitchFamily="18" charset="0"/>
                          <a:cs typeface="Times New Roman" panose="02020603050405020304" pitchFamily="18" charset="0"/>
                        </a:rPr>
                        <a:t>Investigation of acoustic and visual features for pig cough classification.</a:t>
                      </a:r>
                      <a:endParaRPr lang="en-US" sz="1400" b="0" cap="none" spc="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0683" marR="1908" marT="38987" marB="38987">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19050" cap="flat" cmpd="sng" algn="ctr">
                      <a:noFill/>
                      <a:prstDash val="solid"/>
                    </a:lnT>
                    <a:lnB w="12700" cmpd="sng">
                      <a:noFill/>
                      <a:prstDash val="solid"/>
                    </a:lnB>
                    <a:solidFill>
                      <a:schemeClr val="bg1">
                        <a:lumMod val="85000"/>
                      </a:schemeClr>
                    </a:solidFill>
                  </a:tcPr>
                </a:tc>
                <a:tc>
                  <a:txBody>
                    <a:bodyPr/>
                    <a:lstStyle/>
                    <a:p>
                      <a:pPr marL="0" marR="0">
                        <a:lnSpc>
                          <a:spcPct val="115000"/>
                        </a:lnSpc>
                        <a:spcBef>
                          <a:spcPts val="1200"/>
                        </a:spcBef>
                        <a:spcAft>
                          <a:spcPts val="0"/>
                        </a:spcAft>
                      </a:pPr>
                      <a:r>
                        <a:rPr lang="en-US" sz="1400" b="0" cap="none" spc="0" dirty="0">
                          <a:solidFill>
                            <a:srgbClr val="000000"/>
                          </a:solidFill>
                          <a:effectLst/>
                          <a:latin typeface="Times New Roman" panose="02020603050405020304" pitchFamily="18" charset="0"/>
                          <a:cs typeface="Times New Roman" panose="02020603050405020304" pitchFamily="18" charset="0"/>
                        </a:rPr>
                        <a:t>China</a:t>
                      </a:r>
                      <a:endParaRPr lang="en-US" sz="1400" b="0" cap="none" spc="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0683" marR="1908" marT="38987" marB="38987">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9050" cap="flat" cmpd="sng" algn="ctr">
                      <a:noFill/>
                      <a:prstDash val="solid"/>
                    </a:lnT>
                    <a:lnB w="12700" cmpd="sng">
                      <a:noFill/>
                      <a:prstDash val="solid"/>
                    </a:lnB>
                    <a:solidFill>
                      <a:schemeClr val="bg1">
                        <a:lumMod val="85000"/>
                      </a:schemeClr>
                    </a:solidFill>
                  </a:tcPr>
                </a:tc>
                <a:tc>
                  <a:txBody>
                    <a:bodyPr/>
                    <a:lstStyle/>
                    <a:p>
                      <a:pPr marL="0" marR="0">
                        <a:lnSpc>
                          <a:spcPct val="115000"/>
                        </a:lnSpc>
                        <a:spcBef>
                          <a:spcPts val="1200"/>
                        </a:spcBef>
                        <a:spcAft>
                          <a:spcPts val="0"/>
                        </a:spcAft>
                      </a:pPr>
                      <a:r>
                        <a:rPr lang="en-US" sz="1400" b="0" cap="none" spc="0" dirty="0">
                          <a:solidFill>
                            <a:srgbClr val="000000"/>
                          </a:solidFill>
                          <a:effectLst/>
                          <a:latin typeface="Times New Roman" panose="02020603050405020304" pitchFamily="18" charset="0"/>
                          <a:cs typeface="Times New Roman" panose="02020603050405020304" pitchFamily="18" charset="0"/>
                        </a:rPr>
                        <a:t>SVM, KNN, Random Forest</a:t>
                      </a:r>
                      <a:endParaRPr lang="en-US" sz="1400" b="0" cap="none" spc="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0683" marR="1908" marT="38987" marB="38987">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9050" cap="flat" cmpd="sng" algn="ctr">
                      <a:noFill/>
                      <a:prstDash val="solid"/>
                    </a:lnT>
                    <a:lnB w="12700" cmpd="sng">
                      <a:noFill/>
                      <a:prstDash val="solid"/>
                    </a:lnB>
                    <a:solidFill>
                      <a:schemeClr val="bg1">
                        <a:lumMod val="85000"/>
                      </a:schemeClr>
                    </a:solidFill>
                  </a:tcPr>
                </a:tc>
                <a:tc>
                  <a:txBody>
                    <a:bodyPr/>
                    <a:lstStyle/>
                    <a:p>
                      <a:pPr marL="0" marR="0">
                        <a:lnSpc>
                          <a:spcPct val="115000"/>
                        </a:lnSpc>
                        <a:spcBef>
                          <a:spcPts val="1200"/>
                        </a:spcBef>
                        <a:spcAft>
                          <a:spcPts val="0"/>
                        </a:spcAft>
                      </a:pPr>
                      <a:r>
                        <a:rPr lang="en-US" sz="1400" b="0" cap="none" spc="0" dirty="0">
                          <a:solidFill>
                            <a:srgbClr val="000000"/>
                          </a:solidFill>
                          <a:effectLst/>
                          <a:latin typeface="Times New Roman" panose="02020603050405020304" pitchFamily="18" charset="0"/>
                          <a:cs typeface="Times New Roman" panose="02020603050405020304" pitchFamily="18" charset="0"/>
                        </a:rPr>
                        <a:t>Crowdsourcing from pig house in Harbin, Heilongjiang Province, China </a:t>
                      </a:r>
                    </a:p>
                  </a:txBody>
                  <a:tcPr marL="50683" marR="1908" marT="38987" marB="38987">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9050" cap="flat" cmpd="sng" algn="ctr">
                      <a:noFill/>
                      <a:prstDash val="solid"/>
                    </a:lnT>
                    <a:lnB w="12700" cmpd="sng">
                      <a:noFill/>
                      <a:prstDash val="solid"/>
                    </a:lnB>
                    <a:solidFill>
                      <a:schemeClr val="bg1">
                        <a:lumMod val="85000"/>
                      </a:schemeClr>
                    </a:solidFill>
                  </a:tcPr>
                </a:tc>
                <a:tc>
                  <a:txBody>
                    <a:bodyPr/>
                    <a:lstStyle/>
                    <a:p>
                      <a:pPr marL="0" marR="0" indent="0">
                        <a:lnSpc>
                          <a:spcPct val="115000"/>
                        </a:lnSpc>
                        <a:spcBef>
                          <a:spcPts val="1200"/>
                        </a:spcBef>
                        <a:spcAft>
                          <a:spcPts val="0"/>
                        </a:spcAft>
                      </a:pPr>
                      <a:r>
                        <a:rPr lang="en-US" sz="1400" b="0" cap="none" spc="0" dirty="0">
                          <a:solidFill>
                            <a:srgbClr val="000000"/>
                          </a:solidFill>
                          <a:effectLst/>
                          <a:latin typeface="Times New Roman" panose="02020603050405020304" pitchFamily="18" charset="0"/>
                          <a:cs typeface="Times New Roman" panose="02020603050405020304" pitchFamily="18" charset="0"/>
                        </a:rPr>
                        <a:t>Combined both visual and acoustic features and created a new feature vector by dimension reduction</a:t>
                      </a:r>
                      <a:endParaRPr lang="en-US" sz="1400" b="0" cap="none" spc="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0683" marR="1908" marT="38987" marB="38987">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9050" cap="flat" cmpd="sng" algn="ctr">
                      <a:noFill/>
                      <a:prstDash val="solid"/>
                    </a:lnT>
                    <a:lnB w="12700" cmpd="sng">
                      <a:noFill/>
                      <a:prstDash val="solid"/>
                    </a:lnB>
                    <a:solidFill>
                      <a:schemeClr val="bg1">
                        <a:lumMod val="85000"/>
                      </a:schemeClr>
                    </a:solidFill>
                  </a:tcPr>
                </a:tc>
                <a:tc>
                  <a:txBody>
                    <a:bodyPr/>
                    <a:lstStyle/>
                    <a:p>
                      <a:pPr marL="0" marR="0">
                        <a:lnSpc>
                          <a:spcPct val="115000"/>
                        </a:lnSpc>
                        <a:spcBef>
                          <a:spcPts val="1200"/>
                        </a:spcBef>
                        <a:spcAft>
                          <a:spcPts val="0"/>
                        </a:spcAft>
                      </a:pPr>
                      <a:r>
                        <a:rPr lang="en-US" sz="1400" b="0" cap="none" spc="0" dirty="0">
                          <a:solidFill>
                            <a:srgbClr val="000000"/>
                          </a:solidFill>
                          <a:effectLst/>
                          <a:latin typeface="Times New Roman" panose="02020603050405020304" pitchFamily="18" charset="0"/>
                          <a:cs typeface="Times New Roman" panose="02020603050405020304" pitchFamily="18" charset="0"/>
                        </a:rPr>
                        <a:t>96.45%</a:t>
                      </a:r>
                      <a:endParaRPr lang="en-US" sz="1400" b="0" cap="none" spc="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0683" marR="1908" marT="38987" marB="38987">
                    <a:lnL w="6350" cap="flat" cmpd="sng" algn="ctr">
                      <a:solidFill>
                        <a:schemeClr val="tx1">
                          <a:lumMod val="50000"/>
                          <a:lumOff val="50000"/>
                        </a:schemeClr>
                      </a:solidFill>
                      <a:prstDash val="solid"/>
                      <a:round/>
                      <a:headEnd type="none" w="med" len="med"/>
                      <a:tailEnd type="none" w="med" len="med"/>
                    </a:lnL>
                    <a:lnR w="12700" cmpd="sng">
                      <a:noFill/>
                      <a:prstDash val="solid"/>
                    </a:lnR>
                    <a:lnT w="19050"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1391707600"/>
                  </a:ext>
                </a:extLst>
              </a:tr>
              <a:tr h="458424">
                <a:tc>
                  <a:txBody>
                    <a:bodyPr/>
                    <a:lstStyle/>
                    <a:p>
                      <a:pPr marL="0" marR="0">
                        <a:lnSpc>
                          <a:spcPct val="115000"/>
                        </a:lnSpc>
                        <a:spcBef>
                          <a:spcPts val="1200"/>
                        </a:spcBef>
                        <a:spcAft>
                          <a:spcPts val="0"/>
                        </a:spcAft>
                      </a:pPr>
                      <a:r>
                        <a:rPr lang="en-US" sz="1400" b="0" cap="none" spc="0">
                          <a:solidFill>
                            <a:srgbClr val="000000"/>
                          </a:solidFill>
                          <a:effectLst/>
                          <a:latin typeface="Times New Roman" panose="02020603050405020304" pitchFamily="18" charset="0"/>
                          <a:cs typeface="Times New Roman" panose="02020603050405020304" pitchFamily="18" charset="0"/>
                        </a:rPr>
                        <a:t>Cough sound analysis to identify respiratory infection in pigs</a:t>
                      </a:r>
                      <a:endParaRPr lang="en-US" sz="1400" b="0" cap="none" spc="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0683" marR="1908" marT="38987" marB="38987">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marL="0" marR="0">
                        <a:lnSpc>
                          <a:spcPct val="115000"/>
                        </a:lnSpc>
                        <a:spcBef>
                          <a:spcPts val="1200"/>
                        </a:spcBef>
                        <a:spcAft>
                          <a:spcPts val="0"/>
                        </a:spcAft>
                      </a:pPr>
                      <a:r>
                        <a:rPr lang="en-US" sz="1400" b="0" cap="none" spc="0">
                          <a:solidFill>
                            <a:srgbClr val="000000"/>
                          </a:solidFill>
                          <a:effectLst/>
                          <a:latin typeface="Times New Roman" panose="02020603050405020304" pitchFamily="18" charset="0"/>
                          <a:cs typeface="Times New Roman" panose="02020603050405020304" pitchFamily="18" charset="0"/>
                        </a:rPr>
                        <a:t>Italy</a:t>
                      </a:r>
                      <a:endParaRPr lang="en-US" sz="1400" b="0" cap="none" spc="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0683" marR="1908" marT="38987" marB="38987">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marL="0" marR="0">
                        <a:lnSpc>
                          <a:spcPct val="115000"/>
                        </a:lnSpc>
                        <a:spcBef>
                          <a:spcPts val="1200"/>
                        </a:spcBef>
                        <a:spcAft>
                          <a:spcPts val="0"/>
                        </a:spcAft>
                      </a:pPr>
                      <a:r>
                        <a:rPr lang="en-US" sz="1400" b="0" cap="none" spc="0">
                          <a:solidFill>
                            <a:srgbClr val="000000"/>
                          </a:solidFill>
                          <a:effectLst/>
                          <a:latin typeface="Times New Roman" panose="02020603050405020304" pitchFamily="18" charset="0"/>
                          <a:cs typeface="Times New Roman" panose="02020603050405020304" pitchFamily="18" charset="0"/>
                        </a:rPr>
                        <a:t>FET, RMS</a:t>
                      </a:r>
                      <a:endParaRPr lang="en-US" sz="1400" b="0" cap="none" spc="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0683" marR="1908" marT="38987" marB="38987">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marL="0" marR="0">
                        <a:lnSpc>
                          <a:spcPct val="115000"/>
                        </a:lnSpc>
                        <a:spcBef>
                          <a:spcPts val="1200"/>
                        </a:spcBef>
                        <a:spcAft>
                          <a:spcPts val="0"/>
                        </a:spcAft>
                      </a:pPr>
                      <a:r>
                        <a:rPr lang="en-US" sz="1400" b="0" cap="none" spc="0" dirty="0">
                          <a:solidFill>
                            <a:srgbClr val="000000"/>
                          </a:solidFill>
                          <a:effectLst/>
                          <a:latin typeface="Times New Roman" panose="02020603050405020304" pitchFamily="18" charset="0"/>
                          <a:cs typeface="Times New Roman" panose="02020603050405020304" pitchFamily="18" charset="0"/>
                        </a:rPr>
                        <a:t>Crowd sourcing from lab and field</a:t>
                      </a:r>
                      <a:endParaRPr lang="en-US" sz="1400" b="0" cap="none" spc="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683" marR="1908" marT="38987" marB="38987">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marL="0" marR="0" indent="0">
                        <a:lnSpc>
                          <a:spcPct val="115000"/>
                        </a:lnSpc>
                        <a:spcBef>
                          <a:spcPts val="1200"/>
                        </a:spcBef>
                        <a:spcAft>
                          <a:spcPts val="0"/>
                        </a:spcAft>
                      </a:pPr>
                      <a:r>
                        <a:rPr lang="en-US" sz="1400" b="0" cap="none" spc="0" dirty="0">
                          <a:solidFill>
                            <a:srgbClr val="000000"/>
                          </a:solidFill>
                          <a:effectLst/>
                          <a:latin typeface="Times New Roman" panose="02020603050405020304" pitchFamily="18" charset="0"/>
                          <a:cs typeface="Times New Roman" panose="02020603050405020304" pitchFamily="18" charset="0"/>
                        </a:rPr>
                        <a:t>Used available data to synthesis new data and verified the accuracy.</a:t>
                      </a:r>
                      <a:endParaRPr lang="en-US" sz="1400" b="0" cap="none" spc="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0683" marR="1908" marT="38987" marB="38987">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marL="0" marR="0">
                        <a:lnSpc>
                          <a:spcPct val="115000"/>
                        </a:lnSpc>
                        <a:spcBef>
                          <a:spcPts val="1200"/>
                        </a:spcBef>
                        <a:spcAft>
                          <a:spcPts val="0"/>
                        </a:spcAft>
                      </a:pPr>
                      <a:r>
                        <a:rPr lang="en-US" sz="1400" b="0" cap="none" spc="0">
                          <a:solidFill>
                            <a:srgbClr val="000000"/>
                          </a:solidFill>
                          <a:effectLst/>
                          <a:latin typeface="Times New Roman" panose="02020603050405020304" pitchFamily="18" charset="0"/>
                          <a:cs typeface="Times New Roman" panose="02020603050405020304" pitchFamily="18" charset="0"/>
                        </a:rPr>
                        <a:t>94.5%</a:t>
                      </a:r>
                      <a:endParaRPr lang="en-US" sz="1400" b="0" cap="none" spc="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0683" marR="1908" marT="38987" marB="38987">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2902044110"/>
                  </a:ext>
                </a:extLst>
              </a:tr>
              <a:tr h="653707">
                <a:tc>
                  <a:txBody>
                    <a:bodyPr/>
                    <a:lstStyle/>
                    <a:p>
                      <a:pPr marL="0" marR="0">
                        <a:lnSpc>
                          <a:spcPct val="115000"/>
                        </a:lnSpc>
                        <a:spcBef>
                          <a:spcPts val="1200"/>
                        </a:spcBef>
                        <a:spcAft>
                          <a:spcPts val="0"/>
                        </a:spcAft>
                      </a:pPr>
                      <a:r>
                        <a:rPr lang="en-US" sz="1400" b="0" cap="none" spc="0" dirty="0">
                          <a:solidFill>
                            <a:srgbClr val="000000"/>
                          </a:solidFill>
                          <a:effectLst/>
                          <a:latin typeface="Times New Roman" panose="02020603050405020304" pitchFamily="18" charset="0"/>
                          <a:cs typeface="Times New Roman" panose="02020603050405020304" pitchFamily="18" charset="0"/>
                        </a:rPr>
                        <a:t>Real-time Recognition of Sick Pig Cough Sounds</a:t>
                      </a:r>
                      <a:endParaRPr lang="en-US" sz="1400" b="0" cap="none" spc="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0683" marR="1908" marT="38987" marB="38987">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marL="0" marR="0">
                        <a:lnSpc>
                          <a:spcPct val="115000"/>
                        </a:lnSpc>
                        <a:spcBef>
                          <a:spcPts val="1200"/>
                        </a:spcBef>
                        <a:spcAft>
                          <a:spcPts val="0"/>
                        </a:spcAft>
                      </a:pPr>
                      <a:r>
                        <a:rPr lang="en-US" sz="1400" b="0" cap="none" spc="0">
                          <a:solidFill>
                            <a:srgbClr val="000000"/>
                          </a:solidFill>
                          <a:effectLst/>
                          <a:latin typeface="Times New Roman" panose="02020603050405020304" pitchFamily="18" charset="0"/>
                          <a:cs typeface="Times New Roman" panose="02020603050405020304" pitchFamily="18" charset="0"/>
                        </a:rPr>
                        <a:t>China</a:t>
                      </a:r>
                      <a:endParaRPr lang="en-US" sz="1400" b="0" cap="none" spc="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0683" marR="1908" marT="38987" marB="38987">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marL="0" marR="0">
                        <a:lnSpc>
                          <a:spcPct val="115000"/>
                        </a:lnSpc>
                        <a:spcBef>
                          <a:spcPts val="1200"/>
                        </a:spcBef>
                        <a:spcAft>
                          <a:spcPts val="0"/>
                        </a:spcAft>
                      </a:pPr>
                      <a:r>
                        <a:rPr lang="en-US" sz="1400" b="0" cap="none" spc="0">
                          <a:solidFill>
                            <a:srgbClr val="000000"/>
                          </a:solidFill>
                          <a:effectLst/>
                          <a:latin typeface="Times New Roman" panose="02020603050405020304" pitchFamily="18" charset="0"/>
                          <a:cs typeface="Times New Roman" panose="02020603050405020304" pitchFamily="18" charset="0"/>
                        </a:rPr>
                        <a:t>Fuzzy C-means Cluster</a:t>
                      </a:r>
                      <a:endParaRPr lang="en-US" sz="1400" b="0" cap="none" spc="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0683" marR="1908" marT="38987" marB="38987">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marL="0" marR="0">
                        <a:lnSpc>
                          <a:spcPct val="115000"/>
                        </a:lnSpc>
                        <a:spcBef>
                          <a:spcPts val="1200"/>
                        </a:spcBef>
                        <a:spcAft>
                          <a:spcPts val="0"/>
                        </a:spcAft>
                      </a:pPr>
                      <a:r>
                        <a:rPr lang="en-US" sz="1400" b="0" cap="none" spc="0">
                          <a:solidFill>
                            <a:srgbClr val="000000"/>
                          </a:solidFill>
                          <a:effectLst/>
                          <a:latin typeface="Times New Roman" panose="02020603050405020304" pitchFamily="18" charset="0"/>
                          <a:cs typeface="Times New Roman" panose="02020603050405020304" pitchFamily="18" charset="0"/>
                        </a:rPr>
                        <a:t>Crowdsourcing and induced coughs in a laboratory</a:t>
                      </a:r>
                      <a:endParaRPr lang="en-US" sz="1400" b="0" cap="none" spc="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683" marR="1908" marT="38987" marB="38987">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marL="0" marR="0" indent="0">
                        <a:lnSpc>
                          <a:spcPct val="115000"/>
                        </a:lnSpc>
                        <a:spcBef>
                          <a:spcPts val="1200"/>
                        </a:spcBef>
                        <a:spcAft>
                          <a:spcPts val="0"/>
                        </a:spcAft>
                      </a:pPr>
                      <a:r>
                        <a:rPr lang="en-US" sz="1400" b="0" cap="none" spc="0" dirty="0">
                          <a:solidFill>
                            <a:srgbClr val="000000"/>
                          </a:solidFill>
                          <a:effectLst/>
                          <a:latin typeface="Times New Roman" panose="02020603050405020304" pitchFamily="18" charset="0"/>
                          <a:cs typeface="Times New Roman" panose="02020603050405020304" pitchFamily="18" charset="0"/>
                        </a:rPr>
                        <a:t>Pig cough sounds and false sounds are classified using the power signal density method. It is useful in cases where immediate action is required</a:t>
                      </a:r>
                      <a:endParaRPr lang="en-US" sz="1400" b="0" cap="none" spc="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0683" marR="1908" marT="38987" marB="38987">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marL="0" marR="0">
                        <a:lnSpc>
                          <a:spcPct val="115000"/>
                        </a:lnSpc>
                        <a:spcBef>
                          <a:spcPts val="1200"/>
                        </a:spcBef>
                        <a:spcAft>
                          <a:spcPts val="0"/>
                        </a:spcAft>
                      </a:pPr>
                      <a:r>
                        <a:rPr lang="en-US" sz="1400" b="0" cap="none" spc="0" dirty="0">
                          <a:solidFill>
                            <a:srgbClr val="000000"/>
                          </a:solidFill>
                          <a:effectLst/>
                          <a:latin typeface="Times New Roman" panose="02020603050405020304" pitchFamily="18" charset="0"/>
                          <a:cs typeface="Times New Roman" panose="02020603050405020304" pitchFamily="18" charset="0"/>
                        </a:rPr>
                        <a:t>85.5%</a:t>
                      </a:r>
                      <a:endParaRPr lang="en-US" sz="1400" b="0" cap="none" spc="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0683" marR="1908" marT="38987" marB="38987">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580451813"/>
                  </a:ext>
                </a:extLst>
              </a:tr>
              <a:tr h="459324">
                <a:tc>
                  <a:txBody>
                    <a:bodyPr/>
                    <a:lstStyle/>
                    <a:p>
                      <a:pPr marL="0" marR="0">
                        <a:lnSpc>
                          <a:spcPct val="115000"/>
                        </a:lnSpc>
                        <a:spcBef>
                          <a:spcPts val="1200"/>
                        </a:spcBef>
                        <a:spcAft>
                          <a:spcPts val="0"/>
                        </a:spcAft>
                      </a:pPr>
                      <a:r>
                        <a:rPr lang="en-US" sz="1400" b="0" cap="none" spc="0">
                          <a:solidFill>
                            <a:srgbClr val="000000"/>
                          </a:solidFill>
                          <a:effectLst/>
                          <a:latin typeface="Times New Roman" panose="02020603050405020304" pitchFamily="18" charset="0"/>
                          <a:cs typeface="Times New Roman" panose="02020603050405020304" pitchFamily="18" charset="0"/>
                        </a:rPr>
                        <a:t>Research on Improved Dense Nets Pig Cough Sound Recognition Model Based on SENets</a:t>
                      </a:r>
                      <a:endParaRPr lang="en-US" sz="1400" b="0" cap="none" spc="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0683" marR="1908" marT="38987" marB="38987">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marL="0" marR="0">
                        <a:lnSpc>
                          <a:spcPct val="115000"/>
                        </a:lnSpc>
                        <a:spcBef>
                          <a:spcPts val="1200"/>
                        </a:spcBef>
                        <a:spcAft>
                          <a:spcPts val="0"/>
                        </a:spcAft>
                      </a:pPr>
                      <a:r>
                        <a:rPr lang="en-US" sz="1400" b="0" cap="none" spc="0">
                          <a:solidFill>
                            <a:srgbClr val="000000"/>
                          </a:solidFill>
                          <a:effectLst/>
                          <a:latin typeface="Times New Roman" panose="02020603050405020304" pitchFamily="18" charset="0"/>
                          <a:cs typeface="Times New Roman" panose="02020603050405020304" pitchFamily="18" charset="0"/>
                        </a:rPr>
                        <a:t>China</a:t>
                      </a:r>
                      <a:endParaRPr lang="en-US" sz="1400" b="0" cap="none" spc="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0683" marR="1908" marT="38987" marB="38987">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marL="0" marR="0">
                        <a:lnSpc>
                          <a:spcPct val="115000"/>
                        </a:lnSpc>
                        <a:spcBef>
                          <a:spcPts val="1200"/>
                        </a:spcBef>
                        <a:spcAft>
                          <a:spcPts val="0"/>
                        </a:spcAft>
                      </a:pPr>
                      <a:r>
                        <a:rPr lang="en-US" sz="1400" b="0" cap="none" spc="0">
                          <a:solidFill>
                            <a:srgbClr val="000000"/>
                          </a:solidFill>
                          <a:effectLst/>
                          <a:latin typeface="Times New Roman" panose="02020603050405020304" pitchFamily="18" charset="0"/>
                          <a:cs typeface="Times New Roman" panose="02020603050405020304" pitchFamily="18" charset="0"/>
                        </a:rPr>
                        <a:t>Dense Nets + SE-DenseNet-121</a:t>
                      </a:r>
                      <a:endParaRPr lang="en-US" sz="1400" b="0" cap="none" spc="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0683" marR="1908" marT="38987" marB="38987">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marL="0" marR="0">
                        <a:lnSpc>
                          <a:spcPct val="115000"/>
                        </a:lnSpc>
                        <a:spcBef>
                          <a:spcPts val="1200"/>
                        </a:spcBef>
                        <a:spcAft>
                          <a:spcPts val="0"/>
                        </a:spcAft>
                      </a:pPr>
                      <a:r>
                        <a:rPr lang="en-US" sz="1400" b="0" cap="none" spc="0">
                          <a:solidFill>
                            <a:srgbClr val="000000"/>
                          </a:solidFill>
                          <a:effectLst/>
                          <a:latin typeface="Times New Roman" panose="02020603050405020304" pitchFamily="18" charset="0"/>
                          <a:cs typeface="Times New Roman" panose="02020603050405020304" pitchFamily="18" charset="0"/>
                        </a:rPr>
                        <a:t>Artificial pig sound generation using signal acquisition system</a:t>
                      </a:r>
                      <a:endParaRPr lang="en-US" sz="1400" b="0" cap="none" spc="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683" marR="1908" marT="38987" marB="38987">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marL="0" marR="0" indent="0">
                        <a:lnSpc>
                          <a:spcPct val="115000"/>
                        </a:lnSpc>
                        <a:spcBef>
                          <a:spcPts val="1200"/>
                        </a:spcBef>
                        <a:spcAft>
                          <a:spcPts val="0"/>
                        </a:spcAft>
                      </a:pPr>
                      <a:r>
                        <a:rPr lang="en-US" sz="1400" b="0" cap="none" spc="0" dirty="0">
                          <a:solidFill>
                            <a:srgbClr val="000000"/>
                          </a:solidFill>
                          <a:effectLst/>
                          <a:latin typeface="Times New Roman" panose="02020603050405020304" pitchFamily="18" charset="0"/>
                          <a:cs typeface="Times New Roman" panose="02020603050405020304" pitchFamily="18" charset="0"/>
                        </a:rPr>
                        <a:t>Improved the performance of Dense Net model using </a:t>
                      </a:r>
                      <a:r>
                        <a:rPr lang="en-US" sz="1400" b="0" cap="none" spc="0" dirty="0" err="1">
                          <a:solidFill>
                            <a:srgbClr val="000000"/>
                          </a:solidFill>
                          <a:effectLst/>
                          <a:latin typeface="Times New Roman" panose="02020603050405020304" pitchFamily="18" charset="0"/>
                          <a:cs typeface="Times New Roman" panose="02020603050405020304" pitchFamily="18" charset="0"/>
                        </a:rPr>
                        <a:t>SENets</a:t>
                      </a:r>
                      <a:r>
                        <a:rPr lang="en-US" sz="1400" b="0" cap="none" spc="0" dirty="0">
                          <a:solidFill>
                            <a:srgbClr val="000000"/>
                          </a:solidFill>
                          <a:effectLst/>
                          <a:latin typeface="Times New Roman" panose="02020603050405020304" pitchFamily="18" charset="0"/>
                          <a:cs typeface="Times New Roman" panose="02020603050405020304" pitchFamily="18" charset="0"/>
                        </a:rPr>
                        <a:t> by 0.9% with overall accuracy</a:t>
                      </a:r>
                      <a:endParaRPr lang="en-US" sz="1400" b="0" cap="none" spc="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0683" marR="1908" marT="38987" marB="38987">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marL="0" marR="0">
                        <a:lnSpc>
                          <a:spcPct val="115000"/>
                        </a:lnSpc>
                        <a:spcBef>
                          <a:spcPts val="1200"/>
                        </a:spcBef>
                        <a:spcAft>
                          <a:spcPts val="0"/>
                        </a:spcAft>
                      </a:pPr>
                      <a:r>
                        <a:rPr lang="en-US" sz="1400" b="0" cap="none" spc="0" dirty="0">
                          <a:solidFill>
                            <a:srgbClr val="000000"/>
                          </a:solidFill>
                          <a:effectLst/>
                          <a:latin typeface="Times New Roman" panose="02020603050405020304" pitchFamily="18" charset="0"/>
                          <a:cs typeface="Times New Roman" panose="02020603050405020304" pitchFamily="18" charset="0"/>
                        </a:rPr>
                        <a:t>93.8%</a:t>
                      </a:r>
                      <a:endParaRPr lang="en-US" sz="1400" b="0" cap="none" spc="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0683" marR="1908" marT="38987" marB="38987">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2974014922"/>
                  </a:ext>
                </a:extLst>
              </a:tr>
            </a:tbl>
          </a:graphicData>
        </a:graphic>
      </p:graphicFrame>
    </p:spTree>
    <p:extLst>
      <p:ext uri="{BB962C8B-B14F-4D97-AF65-F5344CB8AC3E}">
        <p14:creationId xmlns:p14="http://schemas.microsoft.com/office/powerpoint/2010/main" val="1493803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334F44E-B7FF-3CFB-EE5E-E9C479EDEBA0}"/>
              </a:ext>
            </a:extLst>
          </p:cNvPr>
          <p:cNvSpPr txBox="1">
            <a:spLocks/>
          </p:cNvSpPr>
          <p:nvPr/>
        </p:nvSpPr>
        <p:spPr>
          <a:xfrm>
            <a:off x="1108012" y="0"/>
            <a:ext cx="9975975" cy="1011219"/>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spcAft>
                <a:spcPts val="600"/>
              </a:spcAft>
            </a:pPr>
            <a:r>
              <a:rPr lang="en-US" sz="4400" kern="1200" dirty="0">
                <a:latin typeface="+mj-lt"/>
                <a:ea typeface="+mj-ea"/>
                <a:cs typeface="+mj-cs"/>
              </a:rPr>
              <a:t>Literature survey – AI and ML Usage</a:t>
            </a:r>
          </a:p>
        </p:txBody>
      </p:sp>
      <p:graphicFrame>
        <p:nvGraphicFramePr>
          <p:cNvPr id="10" name="Table 9">
            <a:extLst>
              <a:ext uri="{FF2B5EF4-FFF2-40B4-BE49-F238E27FC236}">
                <a16:creationId xmlns:a16="http://schemas.microsoft.com/office/drawing/2014/main" id="{9022B29F-BD75-6667-2A41-852EBF755972}"/>
              </a:ext>
            </a:extLst>
          </p:cNvPr>
          <p:cNvGraphicFramePr>
            <a:graphicFrameLocks noGrp="1"/>
          </p:cNvGraphicFramePr>
          <p:nvPr>
            <p:extLst>
              <p:ext uri="{D42A27DB-BD31-4B8C-83A1-F6EECF244321}">
                <p14:modId xmlns:p14="http://schemas.microsoft.com/office/powerpoint/2010/main" val="1270681155"/>
              </p:ext>
            </p:extLst>
          </p:nvPr>
        </p:nvGraphicFramePr>
        <p:xfrm>
          <a:off x="623944" y="1102659"/>
          <a:ext cx="10962042" cy="5034579"/>
        </p:xfrm>
        <a:graphic>
          <a:graphicData uri="http://schemas.openxmlformats.org/drawingml/2006/table">
            <a:tbl>
              <a:tblPr firstRow="1" firstCol="1" bandRow="1">
                <a:solidFill>
                  <a:schemeClr val="bg1"/>
                </a:solidFill>
                <a:tableStyleId>{2D5ABB26-0587-4C30-8999-92F81FD0307C}</a:tableStyleId>
              </a:tblPr>
              <a:tblGrid>
                <a:gridCol w="4099771">
                  <a:extLst>
                    <a:ext uri="{9D8B030D-6E8A-4147-A177-3AD203B41FA5}">
                      <a16:colId xmlns:a16="http://schemas.microsoft.com/office/drawing/2014/main" val="1412448317"/>
                    </a:ext>
                  </a:extLst>
                </a:gridCol>
                <a:gridCol w="2161179">
                  <a:extLst>
                    <a:ext uri="{9D8B030D-6E8A-4147-A177-3AD203B41FA5}">
                      <a16:colId xmlns:a16="http://schemas.microsoft.com/office/drawing/2014/main" val="4207692451"/>
                    </a:ext>
                  </a:extLst>
                </a:gridCol>
                <a:gridCol w="4701092">
                  <a:extLst>
                    <a:ext uri="{9D8B030D-6E8A-4147-A177-3AD203B41FA5}">
                      <a16:colId xmlns:a16="http://schemas.microsoft.com/office/drawing/2014/main" val="777008071"/>
                    </a:ext>
                  </a:extLst>
                </a:gridCol>
              </a:tblGrid>
              <a:tr h="412981">
                <a:tc>
                  <a:txBody>
                    <a:bodyPr/>
                    <a:lstStyle/>
                    <a:p>
                      <a:pPr marL="0" marR="0" algn="ctr">
                        <a:lnSpc>
                          <a:spcPct val="200000"/>
                        </a:lnSpc>
                        <a:spcBef>
                          <a:spcPts val="0"/>
                        </a:spcBef>
                        <a:spcAft>
                          <a:spcPts val="0"/>
                        </a:spcAft>
                      </a:pPr>
                      <a:r>
                        <a:rPr lang="en-US" sz="1400" b="0" cap="none" spc="0" dirty="0">
                          <a:solidFill>
                            <a:schemeClr val="bg1"/>
                          </a:solidFill>
                          <a:effectLst/>
                          <a:latin typeface="Times New Roman" panose="02020603050405020304" pitchFamily="18" charset="0"/>
                          <a:cs typeface="Times New Roman" panose="02020603050405020304" pitchFamily="18" charset="0"/>
                        </a:rPr>
                        <a:t>Paper</a:t>
                      </a:r>
                      <a:endParaRPr lang="en-US" sz="1400" b="0" cap="none" spc="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567" marR="19092" marT="44282" marB="44282"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a:txBody>
                    <a:bodyPr/>
                    <a:lstStyle/>
                    <a:p>
                      <a:pPr marL="0" marR="0" algn="ctr">
                        <a:lnSpc>
                          <a:spcPct val="200000"/>
                        </a:lnSpc>
                        <a:spcBef>
                          <a:spcPts val="0"/>
                        </a:spcBef>
                        <a:spcAft>
                          <a:spcPts val="0"/>
                        </a:spcAft>
                      </a:pPr>
                      <a:r>
                        <a:rPr lang="en-US" sz="1400" b="0" cap="none" spc="0">
                          <a:solidFill>
                            <a:schemeClr val="bg1"/>
                          </a:solidFill>
                          <a:effectLst/>
                          <a:latin typeface="Times New Roman" panose="02020603050405020304" pitchFamily="18" charset="0"/>
                          <a:cs typeface="Times New Roman" panose="02020603050405020304" pitchFamily="18" charset="0"/>
                        </a:rPr>
                        <a:t>Model</a:t>
                      </a:r>
                      <a:endParaRPr lang="en-US" sz="1400" b="0"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567" marR="19092" marT="44282" marB="44282"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marL="0" marR="0" algn="ctr">
                        <a:lnSpc>
                          <a:spcPct val="200000"/>
                        </a:lnSpc>
                        <a:spcBef>
                          <a:spcPts val="0"/>
                        </a:spcBef>
                        <a:spcAft>
                          <a:spcPts val="0"/>
                        </a:spcAft>
                      </a:pPr>
                      <a:r>
                        <a:rPr lang="en-US" sz="1400" b="0" cap="none" spc="0">
                          <a:solidFill>
                            <a:schemeClr val="bg1"/>
                          </a:solidFill>
                          <a:effectLst/>
                          <a:latin typeface="Times New Roman" panose="02020603050405020304" pitchFamily="18" charset="0"/>
                          <a:cs typeface="Times New Roman" panose="02020603050405020304" pitchFamily="18" charset="0"/>
                        </a:rPr>
                        <a:t>Key Points</a:t>
                      </a:r>
                      <a:endParaRPr lang="en-US" sz="1400" b="0" cap="none" spc="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567" marR="19092" marT="44282" marB="44282" anchor="ctr">
                    <a:lnL w="12700" cmpd="sng">
                      <a:noFill/>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4007913980"/>
                  </a:ext>
                </a:extLst>
              </a:tr>
              <a:tr h="665128">
                <a:tc>
                  <a:txBody>
                    <a:bodyPr/>
                    <a:lstStyle/>
                    <a:p>
                      <a:pPr marL="0" marR="0" indent="0">
                        <a:lnSpc>
                          <a:spcPct val="115000"/>
                        </a:lnSpc>
                        <a:spcBef>
                          <a:spcPts val="0"/>
                        </a:spcBef>
                        <a:spcAft>
                          <a:spcPts val="0"/>
                        </a:spcAft>
                      </a:pPr>
                      <a:r>
                        <a:rPr lang="en-US" sz="1400" cap="none" spc="0" dirty="0">
                          <a:solidFill>
                            <a:srgbClr val="000000"/>
                          </a:solidFill>
                          <a:effectLst/>
                          <a:latin typeface="Times New Roman" panose="02020603050405020304" pitchFamily="18" charset="0"/>
                          <a:cs typeface="Times New Roman" panose="02020603050405020304" pitchFamily="18" charset="0"/>
                        </a:rPr>
                        <a:t>Recognition System for Pig Cough based on Probabilistic Neural Networks</a:t>
                      </a:r>
                      <a:endParaRPr lang="en-US" sz="1400" cap="none" spc="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567" marR="19092" marT="44282" marB="44282">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tc>
                  <a:txBody>
                    <a:bodyPr/>
                    <a:lstStyle/>
                    <a:p>
                      <a:pPr marL="0" marR="0">
                        <a:lnSpc>
                          <a:spcPct val="200000"/>
                        </a:lnSpc>
                        <a:spcBef>
                          <a:spcPts val="0"/>
                        </a:spcBef>
                        <a:spcAft>
                          <a:spcPts val="0"/>
                        </a:spcAft>
                      </a:pPr>
                      <a:r>
                        <a:rPr lang="en-US" sz="1400" cap="none" spc="0">
                          <a:solidFill>
                            <a:schemeClr val="tx1"/>
                          </a:solidFill>
                          <a:effectLst/>
                          <a:latin typeface="Times New Roman" panose="02020603050405020304" pitchFamily="18" charset="0"/>
                          <a:cs typeface="Times New Roman" panose="02020603050405020304" pitchFamily="18" charset="0"/>
                        </a:rPr>
                        <a:t>PNN</a:t>
                      </a:r>
                      <a:endParaRPr lang="en-US" sz="14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567" marR="19092" marT="44282" marB="44282">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tc>
                  <a:txBody>
                    <a:bodyPr/>
                    <a:lstStyle/>
                    <a:p>
                      <a:pPr marL="0" marR="0" indent="0">
                        <a:lnSpc>
                          <a:spcPct val="115000"/>
                        </a:lnSpc>
                        <a:spcBef>
                          <a:spcPts val="0"/>
                        </a:spcBef>
                        <a:spcAft>
                          <a:spcPts val="0"/>
                        </a:spcAft>
                      </a:pPr>
                      <a:r>
                        <a:rPr lang="en-US" sz="1400" cap="none" spc="0" dirty="0">
                          <a:solidFill>
                            <a:schemeClr val="tx1"/>
                          </a:solidFill>
                          <a:effectLst/>
                          <a:latin typeface="Times New Roman" panose="02020603050405020304" pitchFamily="18" charset="0"/>
                          <a:cs typeface="Times New Roman" panose="02020603050405020304" pitchFamily="18" charset="0"/>
                        </a:rPr>
                        <a:t>The research utilizes novel neural network methods based on probabilistic neural networks for pig cough recognition </a:t>
                      </a:r>
                      <a:endParaRPr lang="en-US" sz="14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567" marR="19092" marT="44282" marB="44282">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077239781"/>
                  </a:ext>
                </a:extLst>
              </a:tr>
              <a:tr h="665128">
                <a:tc>
                  <a:txBody>
                    <a:bodyPr/>
                    <a:lstStyle/>
                    <a:p>
                      <a:pPr marL="0" marR="0" indent="0">
                        <a:lnSpc>
                          <a:spcPct val="115000"/>
                        </a:lnSpc>
                        <a:spcBef>
                          <a:spcPts val="1200"/>
                        </a:spcBef>
                        <a:spcAft>
                          <a:spcPts val="0"/>
                        </a:spcAft>
                      </a:pPr>
                      <a:r>
                        <a:rPr lang="en-US" sz="1400" cap="none" spc="0" dirty="0">
                          <a:solidFill>
                            <a:srgbClr val="000000"/>
                          </a:solidFill>
                          <a:effectLst/>
                          <a:latin typeface="Times New Roman" panose="02020603050405020304" pitchFamily="18" charset="0"/>
                          <a:cs typeface="Times New Roman" panose="02020603050405020304" pitchFamily="18" charset="0"/>
                        </a:rPr>
                        <a:t>Automatic Monitoring and Detecting of Tail-Biting Behavior in Groups of Pigs Using Video-Based Deep Learning Methods</a:t>
                      </a:r>
                      <a:endParaRPr lang="en-US" sz="1400" cap="none" spc="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567" marR="19092" marT="44282" marB="44282">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marL="0" marR="0">
                        <a:lnSpc>
                          <a:spcPct val="200000"/>
                        </a:lnSpc>
                        <a:spcBef>
                          <a:spcPts val="1200"/>
                        </a:spcBef>
                        <a:spcAft>
                          <a:spcPts val="0"/>
                        </a:spcAft>
                      </a:pPr>
                      <a:r>
                        <a:rPr lang="en-US" sz="1400" cap="none" spc="0" dirty="0">
                          <a:solidFill>
                            <a:schemeClr val="tx1"/>
                          </a:solidFill>
                          <a:effectLst/>
                          <a:latin typeface="Times New Roman" panose="02020603050405020304" pitchFamily="18" charset="0"/>
                          <a:cs typeface="Times New Roman" panose="02020603050405020304" pitchFamily="18" charset="0"/>
                        </a:rPr>
                        <a:t>CNN-LSTM</a:t>
                      </a:r>
                      <a:endParaRPr lang="en-US" sz="14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567" marR="19092" marT="44282" marB="44282">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marL="0" marR="0" indent="0">
                        <a:lnSpc>
                          <a:spcPct val="115000"/>
                        </a:lnSpc>
                        <a:spcBef>
                          <a:spcPts val="1200"/>
                        </a:spcBef>
                        <a:spcAft>
                          <a:spcPts val="0"/>
                        </a:spcAft>
                      </a:pPr>
                      <a:r>
                        <a:rPr lang="en-US" sz="1400" cap="none" spc="0" dirty="0">
                          <a:solidFill>
                            <a:schemeClr val="tx1"/>
                          </a:solidFill>
                          <a:effectLst/>
                          <a:latin typeface="Times New Roman" panose="02020603050405020304" pitchFamily="18" charset="0"/>
                          <a:cs typeface="Times New Roman" panose="02020603050405020304" pitchFamily="18" charset="0"/>
                        </a:rPr>
                        <a:t>The CNN-LSTM model explains the better performance in recognizing the tail-biting behavior compared to CNN-CNN models</a:t>
                      </a:r>
                      <a:endParaRPr lang="en-US" sz="14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567" marR="19092" marT="44282" marB="44282">
                    <a:lnL w="19050" cap="flat" cmpd="sng" algn="ctr">
                      <a:solidFill>
                        <a:schemeClr val="tx1"/>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3095332682"/>
                  </a:ext>
                </a:extLst>
              </a:tr>
              <a:tr h="665128">
                <a:tc>
                  <a:txBody>
                    <a:bodyPr/>
                    <a:lstStyle/>
                    <a:p>
                      <a:pPr marL="0" marR="0" indent="0">
                        <a:lnSpc>
                          <a:spcPct val="115000"/>
                        </a:lnSpc>
                        <a:spcBef>
                          <a:spcPts val="1200"/>
                        </a:spcBef>
                        <a:spcAft>
                          <a:spcPts val="0"/>
                        </a:spcAft>
                      </a:pPr>
                      <a:r>
                        <a:rPr lang="en-US" sz="1400" cap="none" spc="0" dirty="0">
                          <a:solidFill>
                            <a:srgbClr val="000000"/>
                          </a:solidFill>
                          <a:effectLst/>
                          <a:latin typeface="Times New Roman" panose="02020603050405020304" pitchFamily="18" charset="0"/>
                          <a:cs typeface="Times New Roman" panose="02020603050405020304" pitchFamily="18" charset="0"/>
                        </a:rPr>
                        <a:t>Automatic Detection and recognition of Pig Wasting Diseases using Sound Data in Audio surveillance Systems</a:t>
                      </a:r>
                      <a:endParaRPr lang="en-US" sz="1400" cap="none" spc="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567" marR="19092" marT="44282" marB="44282">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marL="0" marR="0">
                        <a:lnSpc>
                          <a:spcPct val="115000"/>
                        </a:lnSpc>
                        <a:spcBef>
                          <a:spcPts val="1200"/>
                        </a:spcBef>
                        <a:spcAft>
                          <a:spcPts val="0"/>
                        </a:spcAft>
                      </a:pPr>
                      <a:r>
                        <a:rPr lang="en-US" sz="1400" cap="none" spc="0" dirty="0">
                          <a:solidFill>
                            <a:schemeClr val="tx1"/>
                          </a:solidFill>
                          <a:effectLst/>
                          <a:latin typeface="Times New Roman" panose="02020603050405020304" pitchFamily="18" charset="0"/>
                          <a:cs typeface="Times New Roman" panose="02020603050405020304" pitchFamily="18" charset="0"/>
                        </a:rPr>
                        <a:t>Mel Frequency cepstral coefficients (MFCC) </a:t>
                      </a:r>
                      <a:endParaRPr lang="en-US" sz="14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567" marR="19092" marT="44282" marB="44282">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marL="0" marR="0" indent="0">
                        <a:lnSpc>
                          <a:spcPct val="115000"/>
                        </a:lnSpc>
                        <a:spcBef>
                          <a:spcPts val="1200"/>
                        </a:spcBef>
                        <a:spcAft>
                          <a:spcPts val="0"/>
                        </a:spcAft>
                      </a:pPr>
                      <a:r>
                        <a:rPr lang="en-US" sz="1400" cap="none" spc="0" dirty="0">
                          <a:solidFill>
                            <a:schemeClr val="tx1"/>
                          </a:solidFill>
                          <a:effectLst/>
                          <a:latin typeface="Times New Roman" panose="02020603050405020304" pitchFamily="18" charset="0"/>
                          <a:cs typeface="Times New Roman" panose="02020603050405020304" pitchFamily="18" charset="0"/>
                        </a:rPr>
                        <a:t>The technology offers an efficient and economical solution for detecting pig wasting diseases using cough sounds</a:t>
                      </a:r>
                      <a:endParaRPr lang="en-US" sz="14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567" marR="19092" marT="44282" marB="44282">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67350382"/>
                  </a:ext>
                </a:extLst>
              </a:tr>
              <a:tr h="665128">
                <a:tc>
                  <a:txBody>
                    <a:bodyPr/>
                    <a:lstStyle/>
                    <a:p>
                      <a:pPr marL="0" marR="0" indent="0">
                        <a:lnSpc>
                          <a:spcPct val="115000"/>
                        </a:lnSpc>
                        <a:spcBef>
                          <a:spcPts val="1200"/>
                        </a:spcBef>
                        <a:spcAft>
                          <a:spcPts val="0"/>
                        </a:spcAft>
                      </a:pPr>
                      <a:r>
                        <a:rPr lang="en-US" sz="1400" cap="none" spc="0" dirty="0">
                          <a:solidFill>
                            <a:srgbClr val="000000"/>
                          </a:solidFill>
                          <a:effectLst/>
                          <a:latin typeface="Times New Roman" panose="02020603050405020304" pitchFamily="18" charset="0"/>
                          <a:cs typeface="Times New Roman" panose="02020603050405020304" pitchFamily="18" charset="0"/>
                        </a:rPr>
                        <a:t>An Improved Machine Learning Model for Pig Abnormal Voice Recognition </a:t>
                      </a:r>
                      <a:endParaRPr lang="en-US" sz="1400" cap="none" spc="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567" marR="19092" marT="44282" marB="44282">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marL="0" marR="0">
                        <a:lnSpc>
                          <a:spcPct val="115000"/>
                        </a:lnSpc>
                        <a:spcBef>
                          <a:spcPts val="1200"/>
                        </a:spcBef>
                        <a:spcAft>
                          <a:spcPts val="0"/>
                        </a:spcAft>
                      </a:pPr>
                      <a:r>
                        <a:rPr lang="en-US" sz="1400" cap="none" spc="0" dirty="0">
                          <a:solidFill>
                            <a:schemeClr val="tx1"/>
                          </a:solidFill>
                          <a:effectLst/>
                          <a:latin typeface="Times New Roman" panose="02020603050405020304" pitchFamily="18" charset="0"/>
                          <a:cs typeface="Times New Roman" panose="02020603050405020304" pitchFamily="18" charset="0"/>
                        </a:rPr>
                        <a:t>Hidden Markov Model (HMM)</a:t>
                      </a:r>
                      <a:endParaRPr lang="en-US" sz="14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567" marR="19092" marT="44282" marB="44282">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marL="0" marR="0" indent="0">
                        <a:lnSpc>
                          <a:spcPct val="115000"/>
                        </a:lnSpc>
                        <a:spcBef>
                          <a:spcPts val="1200"/>
                        </a:spcBef>
                        <a:spcAft>
                          <a:spcPts val="0"/>
                        </a:spcAft>
                      </a:pPr>
                      <a:r>
                        <a:rPr lang="en-US" sz="1400" cap="none" spc="0" dirty="0">
                          <a:solidFill>
                            <a:schemeClr val="tx1"/>
                          </a:solidFill>
                          <a:effectLst/>
                          <a:latin typeface="Times New Roman" panose="02020603050405020304" pitchFamily="18" charset="0"/>
                          <a:cs typeface="Times New Roman" panose="02020603050405020304" pitchFamily="18" charset="0"/>
                        </a:rPr>
                        <a:t>This technology enhances sound recognition efficiency by introducing sound noise reduction and machine learning algorithms</a:t>
                      </a:r>
                      <a:endParaRPr lang="en-US" sz="14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567" marR="19092" marT="44282" marB="44282">
                    <a:lnL w="19050" cap="flat" cmpd="sng" algn="ctr">
                      <a:solidFill>
                        <a:schemeClr val="tx1"/>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3811054251"/>
                  </a:ext>
                </a:extLst>
              </a:tr>
              <a:tr h="665128">
                <a:tc>
                  <a:txBody>
                    <a:bodyPr/>
                    <a:lstStyle/>
                    <a:p>
                      <a:pPr marL="0" marR="0" indent="0">
                        <a:lnSpc>
                          <a:spcPct val="115000"/>
                        </a:lnSpc>
                        <a:spcBef>
                          <a:spcPts val="1200"/>
                        </a:spcBef>
                        <a:spcAft>
                          <a:spcPts val="0"/>
                        </a:spcAft>
                      </a:pPr>
                      <a:r>
                        <a:rPr lang="en-US" sz="1400" cap="none" spc="0" dirty="0">
                          <a:solidFill>
                            <a:srgbClr val="000000"/>
                          </a:solidFill>
                          <a:effectLst/>
                          <a:latin typeface="Times New Roman" panose="02020603050405020304" pitchFamily="18" charset="0"/>
                          <a:cs typeface="Times New Roman" panose="02020603050405020304" pitchFamily="18" charset="0"/>
                        </a:rPr>
                        <a:t>Animal Vocal Recognition-Based Breeding tracking and Disease Warning </a:t>
                      </a:r>
                      <a:endParaRPr lang="en-US" sz="1400" cap="none" spc="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567" marR="19092" marT="44282" marB="44282">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marL="0" marR="0">
                        <a:lnSpc>
                          <a:spcPct val="200000"/>
                        </a:lnSpc>
                        <a:spcBef>
                          <a:spcPts val="1200"/>
                        </a:spcBef>
                        <a:spcAft>
                          <a:spcPts val="0"/>
                        </a:spcAft>
                      </a:pPr>
                      <a:r>
                        <a:rPr lang="en-US" sz="1400" cap="none" spc="0">
                          <a:solidFill>
                            <a:schemeClr val="tx1"/>
                          </a:solidFill>
                          <a:effectLst/>
                          <a:latin typeface="Times New Roman" panose="02020603050405020304" pitchFamily="18" charset="0"/>
                          <a:cs typeface="Times New Roman" panose="02020603050405020304" pitchFamily="18" charset="0"/>
                        </a:rPr>
                        <a:t>MFCC, LSTM, ResNet</a:t>
                      </a:r>
                      <a:endParaRPr lang="en-US" sz="14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567" marR="19092" marT="44282" marB="44282">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marL="0" marR="0" indent="0">
                        <a:lnSpc>
                          <a:spcPct val="115000"/>
                        </a:lnSpc>
                        <a:spcBef>
                          <a:spcPts val="1200"/>
                        </a:spcBef>
                        <a:spcAft>
                          <a:spcPts val="0"/>
                        </a:spcAft>
                      </a:pPr>
                      <a:r>
                        <a:rPr lang="en-US" sz="1400" cap="none" spc="0" dirty="0">
                          <a:solidFill>
                            <a:schemeClr val="tx1"/>
                          </a:solidFill>
                          <a:effectLst/>
                          <a:latin typeface="Times New Roman" panose="02020603050405020304" pitchFamily="18" charset="0"/>
                          <a:cs typeface="Times New Roman" panose="02020603050405020304" pitchFamily="18" charset="0"/>
                        </a:rPr>
                        <a:t>MFCC parameters are extracted from the original frequency and advanced preprocessing techniques achieves a better accuracy with LSTM and ResNet</a:t>
                      </a:r>
                      <a:endParaRPr lang="en-US" sz="14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567" marR="19092" marT="44282" marB="44282">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094587447"/>
                  </a:ext>
                </a:extLst>
              </a:tr>
              <a:tr h="698987">
                <a:tc>
                  <a:txBody>
                    <a:bodyPr/>
                    <a:lstStyle/>
                    <a:p>
                      <a:pPr marL="9525" marR="0" indent="-9525">
                        <a:lnSpc>
                          <a:spcPct val="115000"/>
                        </a:lnSpc>
                        <a:spcBef>
                          <a:spcPts val="0"/>
                        </a:spcBef>
                        <a:spcAft>
                          <a:spcPts val="0"/>
                        </a:spcAft>
                      </a:pPr>
                      <a:r>
                        <a:rPr lang="en-US" sz="1400" cap="none" spc="0" dirty="0">
                          <a:solidFill>
                            <a:srgbClr val="000000"/>
                          </a:solidFill>
                          <a:effectLst/>
                          <a:latin typeface="Times New Roman" panose="02020603050405020304" pitchFamily="18" charset="0"/>
                          <a:cs typeface="Times New Roman" panose="02020603050405020304" pitchFamily="18" charset="0"/>
                        </a:rPr>
                        <a:t>Alarm Call Analysis of Farm Pigs Using Deep Learning and Noise Filtering Methods.</a:t>
                      </a:r>
                    </a:p>
                  </a:txBody>
                  <a:tcPr marL="57567" marR="19092" marT="44282" marB="44282">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marL="0" marR="0">
                        <a:lnSpc>
                          <a:spcPct val="115000"/>
                        </a:lnSpc>
                        <a:spcBef>
                          <a:spcPts val="0"/>
                        </a:spcBef>
                        <a:spcAft>
                          <a:spcPts val="0"/>
                        </a:spcAft>
                      </a:pPr>
                      <a:r>
                        <a:rPr lang="en-US" sz="1400" cap="none" spc="0" dirty="0">
                          <a:solidFill>
                            <a:schemeClr val="tx1"/>
                          </a:solidFill>
                          <a:effectLst/>
                          <a:latin typeface="Times New Roman" panose="02020603050405020304" pitchFamily="18" charset="0"/>
                          <a:cs typeface="Times New Roman" panose="02020603050405020304" pitchFamily="18" charset="0"/>
                        </a:rPr>
                        <a:t>EfficientNet-Bo, ResNet-18</a:t>
                      </a:r>
                    </a:p>
                  </a:txBody>
                  <a:tcPr marL="57567" marR="19092" marT="44282" marB="44282">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marL="0" marR="0" indent="0">
                        <a:lnSpc>
                          <a:spcPct val="115000"/>
                        </a:lnSpc>
                        <a:spcBef>
                          <a:spcPts val="0"/>
                        </a:spcBef>
                        <a:spcAft>
                          <a:spcPts val="0"/>
                        </a:spcAft>
                      </a:pPr>
                      <a:r>
                        <a:rPr lang="en-US" sz="1400" cap="none" spc="0" dirty="0">
                          <a:solidFill>
                            <a:schemeClr val="tx1"/>
                          </a:solidFill>
                          <a:effectLst/>
                          <a:latin typeface="Times New Roman" panose="02020603050405020304" pitchFamily="18" charset="0"/>
                          <a:cs typeface="Times New Roman" panose="02020603050405020304" pitchFamily="18" charset="0"/>
                        </a:rPr>
                        <a:t>The study utilizes pre trained models, data augmentation and noise filtering to analyze farm pig alarm calls effectively.</a:t>
                      </a:r>
                    </a:p>
                  </a:txBody>
                  <a:tcPr marL="57567" marR="19092" marT="44282" marB="44282">
                    <a:lnL w="19050" cap="flat" cmpd="sng" algn="ctr">
                      <a:solidFill>
                        <a:schemeClr val="tx1"/>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2014093690"/>
                  </a:ext>
                </a:extLst>
              </a:tr>
            </a:tbl>
          </a:graphicData>
        </a:graphic>
      </p:graphicFrame>
    </p:spTree>
    <p:extLst>
      <p:ext uri="{BB962C8B-B14F-4D97-AF65-F5344CB8AC3E}">
        <p14:creationId xmlns:p14="http://schemas.microsoft.com/office/powerpoint/2010/main" val="1470037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Google Shape;100;p1">
            <a:extLst>
              <a:ext uri="{FF2B5EF4-FFF2-40B4-BE49-F238E27FC236}">
                <a16:creationId xmlns:a16="http://schemas.microsoft.com/office/drawing/2014/main" id="{05F9BD2E-1247-97B0-3EA7-B9E8AF8F7A1F}"/>
              </a:ext>
            </a:extLst>
          </p:cNvPr>
          <p:cNvSpPr/>
          <p:nvPr/>
        </p:nvSpPr>
        <p:spPr>
          <a:xfrm rot="2733763">
            <a:off x="3533169" y="356085"/>
            <a:ext cx="1527020" cy="1399235"/>
          </a:xfrm>
          <a:prstGeom prst="roundRect">
            <a:avLst>
              <a:gd name="adj" fmla="val 16667"/>
            </a:avLst>
          </a:prstGeom>
          <a:solidFill>
            <a:srgbClr val="F2F3DF"/>
          </a:solidFill>
          <a:ln w="12700" cap="flat" cmpd="sng">
            <a:noFill/>
            <a:prstDash val="solid"/>
            <a:miter lim="800000"/>
            <a:headEnd type="none" w="sm" len="sm"/>
            <a:tailEnd type="none" w="sm" len="sm"/>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45700" rIns="91425" bIns="45700" anchor="ctr" anchorCtr="0">
            <a:noAutofit/>
          </a:bodyPr>
          <a:lstStyle/>
          <a:p>
            <a:pPr algn="ctr" defTabSz="444500">
              <a:lnSpc>
                <a:spcPct val="90000"/>
              </a:lnSpc>
              <a:spcBef>
                <a:spcPct val="0"/>
              </a:spcBef>
              <a:spcAft>
                <a:spcPct val="35000"/>
              </a:spcAft>
              <a:defRPr/>
            </a:pPr>
            <a:r>
              <a:rPr lang="en-US" b="1" dirty="0">
                <a:solidFill>
                  <a:srgbClr val="000000">
                    <a:lumMod val="95000"/>
                    <a:lumOff val="5000"/>
                  </a:srgbClr>
                </a:solidFill>
                <a:latin typeface="Roboto Condensed Light" pitchFamily="2" charset="0"/>
                <a:ea typeface="Roboto Condensed Light" pitchFamily="2" charset="0"/>
                <a:cs typeface="Arial"/>
                <a:sym typeface="Arial"/>
              </a:rPr>
              <a:t> </a:t>
            </a:r>
            <a:br>
              <a:rPr lang="en-US" b="1" dirty="0">
                <a:solidFill>
                  <a:srgbClr val="000000">
                    <a:lumMod val="95000"/>
                    <a:lumOff val="5000"/>
                  </a:srgbClr>
                </a:solidFill>
                <a:latin typeface="Roboto Condensed Light" pitchFamily="2" charset="0"/>
                <a:ea typeface="Roboto Condensed Light" pitchFamily="2" charset="0"/>
                <a:cs typeface="Arial"/>
                <a:sym typeface="Arial"/>
              </a:rPr>
            </a:br>
            <a:endParaRPr lang="en-US" sz="1600" b="1" dirty="0">
              <a:solidFill>
                <a:srgbClr val="000000">
                  <a:lumMod val="95000"/>
                  <a:lumOff val="5000"/>
                </a:srgbClr>
              </a:solidFill>
              <a:latin typeface="Roboto Condensed Light" pitchFamily="2" charset="0"/>
              <a:ea typeface="Roboto Condensed Light" pitchFamily="2" charset="0"/>
              <a:cs typeface="Arial"/>
              <a:sym typeface="Arial"/>
            </a:endParaRPr>
          </a:p>
        </p:txBody>
      </p:sp>
      <p:sp>
        <p:nvSpPr>
          <p:cNvPr id="158" name="Google Shape;100;p1">
            <a:extLst>
              <a:ext uri="{FF2B5EF4-FFF2-40B4-BE49-F238E27FC236}">
                <a16:creationId xmlns:a16="http://schemas.microsoft.com/office/drawing/2014/main" id="{0D036325-D046-A735-9E1B-4D4C097EF775}"/>
              </a:ext>
            </a:extLst>
          </p:cNvPr>
          <p:cNvSpPr/>
          <p:nvPr/>
        </p:nvSpPr>
        <p:spPr>
          <a:xfrm rot="2733763">
            <a:off x="980717" y="3946623"/>
            <a:ext cx="1527020" cy="1399235"/>
          </a:xfrm>
          <a:prstGeom prst="roundRect">
            <a:avLst>
              <a:gd name="adj" fmla="val 16667"/>
            </a:avLst>
          </a:prstGeom>
          <a:solidFill>
            <a:srgbClr val="F2F3DF"/>
          </a:solidFill>
          <a:ln w="12700" cap="flat" cmpd="sng">
            <a:noFill/>
            <a:prstDash val="solid"/>
            <a:miter lim="800000"/>
            <a:headEnd type="none" w="sm" len="sm"/>
            <a:tailEnd type="none" w="sm" len="sm"/>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45700" rIns="91425" bIns="45700" anchor="ctr" anchorCtr="0">
            <a:noAutofit/>
          </a:bodyPr>
          <a:lstStyle/>
          <a:p>
            <a:pPr algn="ctr">
              <a:buClr>
                <a:srgbClr val="000000"/>
              </a:buClr>
              <a:buSzPts val="1800"/>
              <a:buFont typeface="Arial"/>
              <a:buNone/>
            </a:pPr>
            <a:endParaRPr kern="0">
              <a:solidFill>
                <a:srgbClr val="FFFFFF"/>
              </a:solidFill>
              <a:latin typeface="Calibri"/>
              <a:ea typeface="Calibri"/>
              <a:cs typeface="Calibri"/>
              <a:sym typeface="Calibri"/>
            </a:endParaRPr>
          </a:p>
        </p:txBody>
      </p:sp>
      <p:sp>
        <p:nvSpPr>
          <p:cNvPr id="159" name="Google Shape;100;p1">
            <a:extLst>
              <a:ext uri="{FF2B5EF4-FFF2-40B4-BE49-F238E27FC236}">
                <a16:creationId xmlns:a16="http://schemas.microsoft.com/office/drawing/2014/main" id="{FC0783E9-0006-FC01-6D71-702B8A1C70EE}"/>
              </a:ext>
            </a:extLst>
          </p:cNvPr>
          <p:cNvSpPr/>
          <p:nvPr/>
        </p:nvSpPr>
        <p:spPr>
          <a:xfrm rot="2733763">
            <a:off x="3533169" y="4940519"/>
            <a:ext cx="1527020" cy="1399235"/>
          </a:xfrm>
          <a:prstGeom prst="roundRect">
            <a:avLst>
              <a:gd name="adj" fmla="val 16667"/>
            </a:avLst>
          </a:prstGeom>
          <a:solidFill>
            <a:srgbClr val="F2F3DF"/>
          </a:solidFill>
          <a:ln w="12700" cap="flat" cmpd="sng">
            <a:noFill/>
            <a:prstDash val="solid"/>
            <a:miter lim="800000"/>
            <a:headEnd type="none" w="sm" len="sm"/>
            <a:tailEnd type="none" w="sm" len="sm"/>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45700" rIns="91425" bIns="45700" anchor="ctr" anchorCtr="0">
            <a:noAutofit/>
          </a:bodyPr>
          <a:lstStyle/>
          <a:p>
            <a:pPr algn="ctr">
              <a:buClr>
                <a:srgbClr val="000000"/>
              </a:buClr>
              <a:buSzPts val="1800"/>
              <a:buFont typeface="Arial"/>
              <a:buNone/>
            </a:pPr>
            <a:endParaRPr kern="0">
              <a:solidFill>
                <a:srgbClr val="FFFFFF"/>
              </a:solidFill>
              <a:latin typeface="Calibri"/>
              <a:ea typeface="Calibri"/>
              <a:cs typeface="Calibri"/>
              <a:sym typeface="Calibri"/>
            </a:endParaRPr>
          </a:p>
        </p:txBody>
      </p:sp>
      <p:sp>
        <p:nvSpPr>
          <p:cNvPr id="160" name="Google Shape;100;p1">
            <a:extLst>
              <a:ext uri="{FF2B5EF4-FFF2-40B4-BE49-F238E27FC236}">
                <a16:creationId xmlns:a16="http://schemas.microsoft.com/office/drawing/2014/main" id="{496C8E08-8163-A038-A077-FFBD47254937}"/>
              </a:ext>
            </a:extLst>
          </p:cNvPr>
          <p:cNvSpPr/>
          <p:nvPr/>
        </p:nvSpPr>
        <p:spPr>
          <a:xfrm rot="2733763">
            <a:off x="6160789" y="4100512"/>
            <a:ext cx="1527020" cy="1399235"/>
          </a:xfrm>
          <a:prstGeom prst="roundRect">
            <a:avLst>
              <a:gd name="adj" fmla="val 16667"/>
            </a:avLst>
          </a:prstGeom>
          <a:solidFill>
            <a:srgbClr val="F2F3DF"/>
          </a:solidFill>
          <a:ln w="12700" cap="flat" cmpd="sng">
            <a:noFill/>
            <a:prstDash val="solid"/>
            <a:miter lim="800000"/>
            <a:headEnd type="none" w="sm" len="sm"/>
            <a:tailEnd type="none" w="sm" len="sm"/>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45700" rIns="91425" bIns="45700" anchor="ctr" anchorCtr="0">
            <a:noAutofit/>
          </a:bodyPr>
          <a:lstStyle/>
          <a:p>
            <a:pPr algn="ctr">
              <a:buClr>
                <a:srgbClr val="000000"/>
              </a:buClr>
              <a:buSzPts val="1800"/>
              <a:buFont typeface="Arial"/>
              <a:buNone/>
            </a:pPr>
            <a:endParaRPr kern="0">
              <a:solidFill>
                <a:srgbClr val="FFFFFF"/>
              </a:solidFill>
              <a:latin typeface="Calibri"/>
              <a:ea typeface="Calibri"/>
              <a:cs typeface="Calibri"/>
              <a:sym typeface="Calibri"/>
            </a:endParaRPr>
          </a:p>
        </p:txBody>
      </p:sp>
      <p:sp>
        <p:nvSpPr>
          <p:cNvPr id="161" name="Google Shape;100;p1">
            <a:extLst>
              <a:ext uri="{FF2B5EF4-FFF2-40B4-BE49-F238E27FC236}">
                <a16:creationId xmlns:a16="http://schemas.microsoft.com/office/drawing/2014/main" id="{B844AAC9-0D63-8182-7D1E-4CAC7389FD35}"/>
              </a:ext>
            </a:extLst>
          </p:cNvPr>
          <p:cNvSpPr/>
          <p:nvPr/>
        </p:nvSpPr>
        <p:spPr>
          <a:xfrm rot="2733763">
            <a:off x="5987963" y="1517373"/>
            <a:ext cx="1527020" cy="1399235"/>
          </a:xfrm>
          <a:prstGeom prst="roundRect">
            <a:avLst>
              <a:gd name="adj" fmla="val 16667"/>
            </a:avLst>
          </a:prstGeom>
          <a:solidFill>
            <a:srgbClr val="F2F3DF"/>
          </a:solidFill>
          <a:ln w="12700" cap="flat" cmpd="sng">
            <a:noFill/>
            <a:prstDash val="solid"/>
            <a:miter lim="800000"/>
            <a:headEnd type="none" w="sm" len="sm"/>
            <a:tailEnd type="none" w="sm" len="sm"/>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45700" rIns="91425" bIns="45700" anchor="ctr" anchorCtr="0">
            <a:noAutofit/>
          </a:bodyPr>
          <a:lstStyle/>
          <a:p>
            <a:pPr algn="ctr">
              <a:buClr>
                <a:srgbClr val="000000"/>
              </a:buClr>
              <a:buSzPts val="1800"/>
              <a:buFont typeface="Arial"/>
              <a:buNone/>
            </a:pPr>
            <a:endParaRPr sz="1600" kern="0" dirty="0">
              <a:solidFill>
                <a:srgbClr val="FFFFFF"/>
              </a:solidFill>
              <a:latin typeface="Calibri"/>
              <a:ea typeface="Calibri"/>
              <a:cs typeface="Calibri"/>
              <a:sym typeface="Calibri"/>
            </a:endParaRPr>
          </a:p>
        </p:txBody>
      </p:sp>
      <p:sp>
        <p:nvSpPr>
          <p:cNvPr id="162" name="Google Shape;100;p1">
            <a:extLst>
              <a:ext uri="{FF2B5EF4-FFF2-40B4-BE49-F238E27FC236}">
                <a16:creationId xmlns:a16="http://schemas.microsoft.com/office/drawing/2014/main" id="{82159A64-108D-0282-BB1A-5DC4B3F42875}"/>
              </a:ext>
            </a:extLst>
          </p:cNvPr>
          <p:cNvSpPr/>
          <p:nvPr/>
        </p:nvSpPr>
        <p:spPr>
          <a:xfrm rot="2733763">
            <a:off x="946474" y="1440434"/>
            <a:ext cx="1527020" cy="1399235"/>
          </a:xfrm>
          <a:prstGeom prst="roundRect">
            <a:avLst>
              <a:gd name="adj" fmla="val 16667"/>
            </a:avLst>
          </a:prstGeom>
          <a:solidFill>
            <a:srgbClr val="F2F3DF"/>
          </a:solidFill>
          <a:ln w="12700" cap="flat" cmpd="sng">
            <a:noFill/>
            <a:prstDash val="solid"/>
            <a:miter lim="800000"/>
            <a:headEnd type="none" w="sm" len="sm"/>
            <a:tailEnd type="none" w="sm" len="sm"/>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45700" rIns="91425" bIns="45700" anchor="ctr" anchorCtr="0">
            <a:noAutofit/>
          </a:bodyPr>
          <a:lstStyle/>
          <a:p>
            <a:pPr algn="ctr">
              <a:buClr>
                <a:srgbClr val="000000"/>
              </a:buClr>
              <a:buSzPts val="1800"/>
              <a:buFont typeface="Arial"/>
              <a:buNone/>
            </a:pPr>
            <a:endParaRPr kern="0" dirty="0">
              <a:solidFill>
                <a:srgbClr val="FFFFFF"/>
              </a:solidFill>
              <a:latin typeface="Calibri"/>
              <a:ea typeface="Calibri"/>
              <a:cs typeface="Calibri"/>
              <a:sym typeface="Calibri"/>
            </a:endParaRPr>
          </a:p>
        </p:txBody>
      </p:sp>
      <p:sp>
        <p:nvSpPr>
          <p:cNvPr id="163" name="Google Shape;99;p1">
            <a:extLst>
              <a:ext uri="{FF2B5EF4-FFF2-40B4-BE49-F238E27FC236}">
                <a16:creationId xmlns:a16="http://schemas.microsoft.com/office/drawing/2014/main" id="{6852B85D-5190-F609-665F-5CB1035B3C9E}"/>
              </a:ext>
            </a:extLst>
          </p:cNvPr>
          <p:cNvSpPr/>
          <p:nvPr/>
        </p:nvSpPr>
        <p:spPr>
          <a:xfrm rot="8134900" flipH="1">
            <a:off x="5529074" y="44066"/>
            <a:ext cx="967186" cy="1489514"/>
          </a:xfrm>
          <a:custGeom>
            <a:avLst/>
            <a:gdLst/>
            <a:ahLst/>
            <a:cxnLst/>
            <a:rect l="l" t="t" r="r" b="b"/>
            <a:pathLst>
              <a:path w="1476300" h="1650306" extrusionOk="0">
                <a:moveTo>
                  <a:pt x="1091188" y="0"/>
                </a:moveTo>
                <a:lnTo>
                  <a:pt x="1476300" y="496089"/>
                </a:lnTo>
                <a:lnTo>
                  <a:pt x="1465675" y="867409"/>
                </a:lnTo>
                <a:lnTo>
                  <a:pt x="1233003" y="567688"/>
                </a:lnTo>
                <a:lnTo>
                  <a:pt x="1233003" y="1287442"/>
                </a:lnTo>
                <a:cubicBezTo>
                  <a:pt x="1233003" y="1487846"/>
                  <a:pt x="1070543" y="1650306"/>
                  <a:pt x="870139" y="1650306"/>
                </a:cubicBezTo>
                <a:lnTo>
                  <a:pt x="0" y="1650306"/>
                </a:lnTo>
                <a:lnTo>
                  <a:pt x="9881" y="1377826"/>
                </a:lnTo>
                <a:lnTo>
                  <a:pt x="823449" y="1377826"/>
                </a:lnTo>
                <a:cubicBezTo>
                  <a:pt x="899152" y="1377826"/>
                  <a:pt x="960521" y="1316456"/>
                  <a:pt x="960521" y="1240753"/>
                </a:cubicBezTo>
                <a:lnTo>
                  <a:pt x="960522" y="508927"/>
                </a:lnTo>
                <a:lnTo>
                  <a:pt x="667715" y="844577"/>
                </a:lnTo>
                <a:lnTo>
                  <a:pt x="678340" y="473257"/>
                </a:lnTo>
                <a:close/>
              </a:path>
            </a:pathLst>
          </a:custGeom>
          <a:solidFill>
            <a:srgbClr val="1B48AB"/>
          </a:solidFill>
          <a:ln>
            <a:noFill/>
          </a:ln>
          <a:effectLst>
            <a:innerShdw blurRad="114300">
              <a:prstClr val="black"/>
            </a:innerShdw>
          </a:effectLst>
        </p:spPr>
        <p:txBody>
          <a:bodyPr spcFirstLastPara="1" wrap="square" lIns="91425" tIns="45700" rIns="91425" bIns="45700" anchor="ctr" anchorCtr="0">
            <a:noAutofit/>
          </a:bodyPr>
          <a:lstStyle/>
          <a:p>
            <a:pPr algn="ctr">
              <a:buClr>
                <a:srgbClr val="000000"/>
              </a:buClr>
              <a:buSzPts val="1800"/>
              <a:buFont typeface="Arial"/>
              <a:buNone/>
            </a:pPr>
            <a:endParaRPr kern="0">
              <a:solidFill>
                <a:srgbClr val="FFFFFF"/>
              </a:solidFill>
              <a:latin typeface="Calibri"/>
              <a:ea typeface="Calibri"/>
              <a:cs typeface="Calibri"/>
              <a:sym typeface="Calibri"/>
            </a:endParaRPr>
          </a:p>
        </p:txBody>
      </p:sp>
      <p:sp>
        <p:nvSpPr>
          <p:cNvPr id="164" name="Google Shape;99;p1">
            <a:extLst>
              <a:ext uri="{FF2B5EF4-FFF2-40B4-BE49-F238E27FC236}">
                <a16:creationId xmlns:a16="http://schemas.microsoft.com/office/drawing/2014/main" id="{6787D989-49AF-47B0-C136-3616F09C16AA}"/>
              </a:ext>
            </a:extLst>
          </p:cNvPr>
          <p:cNvSpPr/>
          <p:nvPr/>
        </p:nvSpPr>
        <p:spPr>
          <a:xfrm rot="13350495" flipH="1">
            <a:off x="7271402" y="2831078"/>
            <a:ext cx="1055514" cy="1364869"/>
          </a:xfrm>
          <a:custGeom>
            <a:avLst/>
            <a:gdLst/>
            <a:ahLst/>
            <a:cxnLst/>
            <a:rect l="l" t="t" r="r" b="b"/>
            <a:pathLst>
              <a:path w="1476300" h="1650306" extrusionOk="0">
                <a:moveTo>
                  <a:pt x="1091188" y="0"/>
                </a:moveTo>
                <a:lnTo>
                  <a:pt x="1476300" y="496089"/>
                </a:lnTo>
                <a:lnTo>
                  <a:pt x="1465675" y="867409"/>
                </a:lnTo>
                <a:lnTo>
                  <a:pt x="1233003" y="567688"/>
                </a:lnTo>
                <a:lnTo>
                  <a:pt x="1233003" y="1287442"/>
                </a:lnTo>
                <a:cubicBezTo>
                  <a:pt x="1233003" y="1487846"/>
                  <a:pt x="1070543" y="1650306"/>
                  <a:pt x="870139" y="1650306"/>
                </a:cubicBezTo>
                <a:lnTo>
                  <a:pt x="0" y="1650306"/>
                </a:lnTo>
                <a:lnTo>
                  <a:pt x="9881" y="1377826"/>
                </a:lnTo>
                <a:lnTo>
                  <a:pt x="823449" y="1377826"/>
                </a:lnTo>
                <a:cubicBezTo>
                  <a:pt x="899152" y="1377826"/>
                  <a:pt x="960521" y="1316456"/>
                  <a:pt x="960521" y="1240753"/>
                </a:cubicBezTo>
                <a:lnTo>
                  <a:pt x="960522" y="508927"/>
                </a:lnTo>
                <a:lnTo>
                  <a:pt x="667715" y="844577"/>
                </a:lnTo>
                <a:lnTo>
                  <a:pt x="678340" y="473257"/>
                </a:lnTo>
                <a:close/>
              </a:path>
            </a:pathLst>
          </a:custGeom>
          <a:solidFill>
            <a:srgbClr val="1B48AB"/>
          </a:solidFill>
          <a:ln>
            <a:noFill/>
          </a:ln>
          <a:effectLst>
            <a:innerShdw blurRad="114300">
              <a:prstClr val="black"/>
            </a:innerShdw>
          </a:effectLst>
        </p:spPr>
        <p:txBody>
          <a:bodyPr spcFirstLastPara="1" wrap="square" lIns="91425" tIns="45700" rIns="91425" bIns="45700" anchor="ctr" anchorCtr="0">
            <a:noAutofit/>
          </a:bodyPr>
          <a:lstStyle/>
          <a:p>
            <a:pPr algn="ctr">
              <a:buClr>
                <a:srgbClr val="000000"/>
              </a:buClr>
              <a:buSzPts val="1800"/>
              <a:buFont typeface="Arial"/>
              <a:buNone/>
            </a:pPr>
            <a:endParaRPr kern="0">
              <a:solidFill>
                <a:srgbClr val="FFFFFF"/>
              </a:solidFill>
              <a:latin typeface="Calibri"/>
              <a:ea typeface="Calibri"/>
              <a:cs typeface="Calibri"/>
              <a:sym typeface="Calibri"/>
            </a:endParaRPr>
          </a:p>
        </p:txBody>
      </p:sp>
      <p:sp>
        <p:nvSpPr>
          <p:cNvPr id="165" name="Google Shape;99;p1">
            <a:extLst>
              <a:ext uri="{FF2B5EF4-FFF2-40B4-BE49-F238E27FC236}">
                <a16:creationId xmlns:a16="http://schemas.microsoft.com/office/drawing/2014/main" id="{C4EA1C2F-4533-FE50-011E-B2DC06421C9E}"/>
              </a:ext>
            </a:extLst>
          </p:cNvPr>
          <p:cNvSpPr/>
          <p:nvPr/>
        </p:nvSpPr>
        <p:spPr>
          <a:xfrm rot="17910910" flipH="1">
            <a:off x="5561864" y="5312053"/>
            <a:ext cx="967186" cy="1489514"/>
          </a:xfrm>
          <a:custGeom>
            <a:avLst/>
            <a:gdLst/>
            <a:ahLst/>
            <a:cxnLst/>
            <a:rect l="l" t="t" r="r" b="b"/>
            <a:pathLst>
              <a:path w="1476300" h="1650306" extrusionOk="0">
                <a:moveTo>
                  <a:pt x="1091188" y="0"/>
                </a:moveTo>
                <a:lnTo>
                  <a:pt x="1476300" y="496089"/>
                </a:lnTo>
                <a:lnTo>
                  <a:pt x="1465675" y="867409"/>
                </a:lnTo>
                <a:lnTo>
                  <a:pt x="1233003" y="567688"/>
                </a:lnTo>
                <a:lnTo>
                  <a:pt x="1233003" y="1287442"/>
                </a:lnTo>
                <a:cubicBezTo>
                  <a:pt x="1233003" y="1487846"/>
                  <a:pt x="1070543" y="1650306"/>
                  <a:pt x="870139" y="1650306"/>
                </a:cubicBezTo>
                <a:lnTo>
                  <a:pt x="0" y="1650306"/>
                </a:lnTo>
                <a:lnTo>
                  <a:pt x="9881" y="1377826"/>
                </a:lnTo>
                <a:lnTo>
                  <a:pt x="823449" y="1377826"/>
                </a:lnTo>
                <a:cubicBezTo>
                  <a:pt x="899152" y="1377826"/>
                  <a:pt x="960521" y="1316456"/>
                  <a:pt x="960521" y="1240753"/>
                </a:cubicBezTo>
                <a:lnTo>
                  <a:pt x="960522" y="508927"/>
                </a:lnTo>
                <a:lnTo>
                  <a:pt x="667715" y="844577"/>
                </a:lnTo>
                <a:lnTo>
                  <a:pt x="678340" y="473257"/>
                </a:lnTo>
                <a:close/>
              </a:path>
            </a:pathLst>
          </a:custGeom>
          <a:solidFill>
            <a:srgbClr val="1B48AB"/>
          </a:solidFill>
          <a:ln>
            <a:noFill/>
          </a:ln>
          <a:effectLst>
            <a:innerShdw blurRad="114300">
              <a:prstClr val="black"/>
            </a:innerShdw>
          </a:effectLst>
        </p:spPr>
        <p:txBody>
          <a:bodyPr spcFirstLastPara="1" wrap="square" lIns="91425" tIns="45700" rIns="91425" bIns="45700" anchor="ctr" anchorCtr="0">
            <a:noAutofit/>
          </a:bodyPr>
          <a:lstStyle/>
          <a:p>
            <a:pPr algn="ctr">
              <a:buClr>
                <a:srgbClr val="000000"/>
              </a:buClr>
              <a:buSzPts val="1800"/>
              <a:buFont typeface="Arial"/>
              <a:buNone/>
            </a:pPr>
            <a:endParaRPr kern="0">
              <a:solidFill>
                <a:srgbClr val="FFFFFF"/>
              </a:solidFill>
              <a:latin typeface="Calibri"/>
              <a:ea typeface="Calibri"/>
              <a:cs typeface="Calibri"/>
              <a:sym typeface="Calibri"/>
            </a:endParaRPr>
          </a:p>
        </p:txBody>
      </p:sp>
      <p:sp>
        <p:nvSpPr>
          <p:cNvPr id="166" name="Google Shape;99;p1">
            <a:extLst>
              <a:ext uri="{FF2B5EF4-FFF2-40B4-BE49-F238E27FC236}">
                <a16:creationId xmlns:a16="http://schemas.microsoft.com/office/drawing/2014/main" id="{FD72BEBE-4A98-116C-11F5-60BDFC1A7D90}"/>
              </a:ext>
            </a:extLst>
          </p:cNvPr>
          <p:cNvSpPr/>
          <p:nvPr/>
        </p:nvSpPr>
        <p:spPr>
          <a:xfrm rot="19533852" flipH="1">
            <a:off x="2319920" y="5244915"/>
            <a:ext cx="967187" cy="1489514"/>
          </a:xfrm>
          <a:custGeom>
            <a:avLst/>
            <a:gdLst/>
            <a:ahLst/>
            <a:cxnLst/>
            <a:rect l="l" t="t" r="r" b="b"/>
            <a:pathLst>
              <a:path w="1476300" h="1650306" extrusionOk="0">
                <a:moveTo>
                  <a:pt x="1091188" y="0"/>
                </a:moveTo>
                <a:lnTo>
                  <a:pt x="1476300" y="496089"/>
                </a:lnTo>
                <a:lnTo>
                  <a:pt x="1465675" y="867409"/>
                </a:lnTo>
                <a:lnTo>
                  <a:pt x="1233003" y="567688"/>
                </a:lnTo>
                <a:lnTo>
                  <a:pt x="1233003" y="1287442"/>
                </a:lnTo>
                <a:cubicBezTo>
                  <a:pt x="1233003" y="1487846"/>
                  <a:pt x="1070543" y="1650306"/>
                  <a:pt x="870139" y="1650306"/>
                </a:cubicBezTo>
                <a:lnTo>
                  <a:pt x="0" y="1650306"/>
                </a:lnTo>
                <a:lnTo>
                  <a:pt x="9881" y="1377826"/>
                </a:lnTo>
                <a:lnTo>
                  <a:pt x="823449" y="1377826"/>
                </a:lnTo>
                <a:cubicBezTo>
                  <a:pt x="899152" y="1377826"/>
                  <a:pt x="960521" y="1316456"/>
                  <a:pt x="960521" y="1240753"/>
                </a:cubicBezTo>
                <a:lnTo>
                  <a:pt x="960522" y="508927"/>
                </a:lnTo>
                <a:lnTo>
                  <a:pt x="667715" y="844577"/>
                </a:lnTo>
                <a:lnTo>
                  <a:pt x="678340" y="473257"/>
                </a:lnTo>
                <a:close/>
              </a:path>
            </a:pathLst>
          </a:custGeom>
          <a:solidFill>
            <a:srgbClr val="1B48AB"/>
          </a:solidFill>
          <a:ln>
            <a:noFill/>
          </a:ln>
          <a:effectLst>
            <a:innerShdw blurRad="114300">
              <a:prstClr val="black"/>
            </a:innerShdw>
          </a:effectLst>
        </p:spPr>
        <p:txBody>
          <a:bodyPr spcFirstLastPara="1" wrap="square" lIns="91425" tIns="45700" rIns="91425" bIns="45700" anchor="ctr" anchorCtr="0">
            <a:noAutofit/>
          </a:bodyPr>
          <a:lstStyle/>
          <a:p>
            <a:pPr algn="ctr">
              <a:buClr>
                <a:srgbClr val="000000"/>
              </a:buClr>
              <a:buSzPts val="1800"/>
              <a:buFont typeface="Arial"/>
              <a:buNone/>
            </a:pPr>
            <a:endParaRPr kern="0">
              <a:solidFill>
                <a:srgbClr val="FFFFFF"/>
              </a:solidFill>
              <a:latin typeface="Calibri"/>
              <a:ea typeface="Calibri"/>
              <a:cs typeface="Calibri"/>
              <a:sym typeface="Calibri"/>
            </a:endParaRPr>
          </a:p>
        </p:txBody>
      </p:sp>
      <p:sp>
        <p:nvSpPr>
          <p:cNvPr id="167" name="Google Shape;102;p1">
            <a:extLst>
              <a:ext uri="{FF2B5EF4-FFF2-40B4-BE49-F238E27FC236}">
                <a16:creationId xmlns:a16="http://schemas.microsoft.com/office/drawing/2014/main" id="{3BD612CD-C038-F3DE-F73A-6FC9D18B7D31}"/>
              </a:ext>
            </a:extLst>
          </p:cNvPr>
          <p:cNvSpPr/>
          <p:nvPr/>
        </p:nvSpPr>
        <p:spPr>
          <a:xfrm rot="2753269" flipH="1">
            <a:off x="200517" y="2707218"/>
            <a:ext cx="1213152" cy="1339818"/>
          </a:xfrm>
          <a:custGeom>
            <a:avLst/>
            <a:gdLst/>
            <a:ahLst/>
            <a:cxnLst/>
            <a:rect l="l" t="t" r="r" b="b"/>
            <a:pathLst>
              <a:path w="1476300" h="1650306" extrusionOk="0">
                <a:moveTo>
                  <a:pt x="1091188" y="0"/>
                </a:moveTo>
                <a:lnTo>
                  <a:pt x="1476300" y="496089"/>
                </a:lnTo>
                <a:lnTo>
                  <a:pt x="1465675" y="867409"/>
                </a:lnTo>
                <a:lnTo>
                  <a:pt x="1233003" y="567688"/>
                </a:lnTo>
                <a:lnTo>
                  <a:pt x="1233003" y="1287442"/>
                </a:lnTo>
                <a:cubicBezTo>
                  <a:pt x="1233003" y="1487846"/>
                  <a:pt x="1070543" y="1650306"/>
                  <a:pt x="870139" y="1650306"/>
                </a:cubicBezTo>
                <a:lnTo>
                  <a:pt x="0" y="1650306"/>
                </a:lnTo>
                <a:lnTo>
                  <a:pt x="9881" y="1377826"/>
                </a:lnTo>
                <a:lnTo>
                  <a:pt x="823449" y="1377826"/>
                </a:lnTo>
                <a:cubicBezTo>
                  <a:pt x="899152" y="1377826"/>
                  <a:pt x="960521" y="1316456"/>
                  <a:pt x="960521" y="1240753"/>
                </a:cubicBezTo>
                <a:lnTo>
                  <a:pt x="960522" y="508927"/>
                </a:lnTo>
                <a:lnTo>
                  <a:pt x="667715" y="844577"/>
                </a:lnTo>
                <a:lnTo>
                  <a:pt x="678340" y="473257"/>
                </a:lnTo>
                <a:close/>
              </a:path>
            </a:pathLst>
          </a:custGeom>
          <a:solidFill>
            <a:srgbClr val="4472C4">
              <a:lumMod val="75000"/>
            </a:srgbClr>
          </a:solidFill>
          <a:ln>
            <a:noFill/>
          </a:ln>
          <a:effectLst>
            <a:innerShdw blurRad="114300">
              <a:prstClr val="black"/>
            </a:innerShdw>
          </a:effectLst>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dirty="0">
              <a:ln>
                <a:noFill/>
              </a:ln>
              <a:solidFill>
                <a:srgbClr val="FFFFFF"/>
              </a:solidFill>
              <a:effectLst/>
              <a:uLnTx/>
              <a:uFillTx/>
              <a:latin typeface="Calibri"/>
              <a:ea typeface="Calibri"/>
              <a:cs typeface="Calibri"/>
              <a:sym typeface="Calibri"/>
            </a:endParaRPr>
          </a:p>
        </p:txBody>
      </p:sp>
      <p:sp>
        <p:nvSpPr>
          <p:cNvPr id="168" name="Google Shape;99;p1">
            <a:extLst>
              <a:ext uri="{FF2B5EF4-FFF2-40B4-BE49-F238E27FC236}">
                <a16:creationId xmlns:a16="http://schemas.microsoft.com/office/drawing/2014/main" id="{C8B202F4-7AA3-225D-5EBA-0A5064664A39}"/>
              </a:ext>
            </a:extLst>
          </p:cNvPr>
          <p:cNvSpPr/>
          <p:nvPr/>
        </p:nvSpPr>
        <p:spPr>
          <a:xfrm rot="6103030" flipH="1">
            <a:off x="2140009" y="-72229"/>
            <a:ext cx="967186" cy="1489514"/>
          </a:xfrm>
          <a:custGeom>
            <a:avLst/>
            <a:gdLst/>
            <a:ahLst/>
            <a:cxnLst/>
            <a:rect l="l" t="t" r="r" b="b"/>
            <a:pathLst>
              <a:path w="1476300" h="1650306" extrusionOk="0">
                <a:moveTo>
                  <a:pt x="1091188" y="0"/>
                </a:moveTo>
                <a:lnTo>
                  <a:pt x="1476300" y="496089"/>
                </a:lnTo>
                <a:lnTo>
                  <a:pt x="1465675" y="867409"/>
                </a:lnTo>
                <a:lnTo>
                  <a:pt x="1233003" y="567688"/>
                </a:lnTo>
                <a:lnTo>
                  <a:pt x="1233003" y="1287442"/>
                </a:lnTo>
                <a:cubicBezTo>
                  <a:pt x="1233003" y="1487846"/>
                  <a:pt x="1070543" y="1650306"/>
                  <a:pt x="870139" y="1650306"/>
                </a:cubicBezTo>
                <a:lnTo>
                  <a:pt x="0" y="1650306"/>
                </a:lnTo>
                <a:lnTo>
                  <a:pt x="9881" y="1377826"/>
                </a:lnTo>
                <a:lnTo>
                  <a:pt x="823449" y="1377826"/>
                </a:lnTo>
                <a:cubicBezTo>
                  <a:pt x="899152" y="1377826"/>
                  <a:pt x="960521" y="1316456"/>
                  <a:pt x="960521" y="1240753"/>
                </a:cubicBezTo>
                <a:lnTo>
                  <a:pt x="960522" y="508927"/>
                </a:lnTo>
                <a:lnTo>
                  <a:pt x="667715" y="844577"/>
                </a:lnTo>
                <a:lnTo>
                  <a:pt x="678340" y="473257"/>
                </a:lnTo>
                <a:close/>
              </a:path>
            </a:pathLst>
          </a:custGeom>
          <a:solidFill>
            <a:srgbClr val="1B48AB"/>
          </a:solidFill>
          <a:ln>
            <a:noFill/>
          </a:ln>
          <a:effectLst>
            <a:innerShdw blurRad="114300">
              <a:prstClr val="black"/>
            </a:innerShdw>
          </a:effectLst>
        </p:spPr>
        <p:txBody>
          <a:bodyPr spcFirstLastPara="1" wrap="square" lIns="91425" tIns="45700" rIns="91425" bIns="45700" anchor="ctr" anchorCtr="0">
            <a:noAutofit/>
          </a:bodyPr>
          <a:lstStyle/>
          <a:p>
            <a:pPr algn="ctr">
              <a:buClr>
                <a:srgbClr val="000000"/>
              </a:buClr>
              <a:buSzPts val="1800"/>
              <a:buFont typeface="Arial"/>
              <a:buNone/>
            </a:pPr>
            <a:endParaRPr kern="0" dirty="0">
              <a:solidFill>
                <a:srgbClr val="FFFFFF"/>
              </a:solidFill>
              <a:latin typeface="Calibri"/>
              <a:ea typeface="Calibri"/>
              <a:cs typeface="Calibri"/>
              <a:sym typeface="Calibri"/>
            </a:endParaRPr>
          </a:p>
        </p:txBody>
      </p:sp>
      <p:cxnSp>
        <p:nvCxnSpPr>
          <p:cNvPr id="169" name="Straight Connector 168">
            <a:extLst>
              <a:ext uri="{FF2B5EF4-FFF2-40B4-BE49-F238E27FC236}">
                <a16:creationId xmlns:a16="http://schemas.microsoft.com/office/drawing/2014/main" id="{17766A91-320C-0701-E0F5-585989E271E9}"/>
              </a:ext>
            </a:extLst>
          </p:cNvPr>
          <p:cNvCxnSpPr>
            <a:cxnSpLocks/>
          </p:cNvCxnSpPr>
          <p:nvPr/>
        </p:nvCxnSpPr>
        <p:spPr bwMode="auto">
          <a:xfrm flipH="1" flipV="1">
            <a:off x="9370503" y="729873"/>
            <a:ext cx="2456597" cy="6450"/>
          </a:xfrm>
          <a:prstGeom prst="line">
            <a:avLst/>
          </a:prstGeom>
          <a:solidFill>
            <a:srgbClr val="FFFFFF"/>
          </a:solidFill>
          <a:ln w="190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0" name="TextBox 169">
            <a:extLst>
              <a:ext uri="{FF2B5EF4-FFF2-40B4-BE49-F238E27FC236}">
                <a16:creationId xmlns:a16="http://schemas.microsoft.com/office/drawing/2014/main" id="{C1B72571-8C28-1007-215D-ECC89A963D64}"/>
              </a:ext>
            </a:extLst>
          </p:cNvPr>
          <p:cNvSpPr txBox="1"/>
          <p:nvPr/>
        </p:nvSpPr>
        <p:spPr>
          <a:xfrm>
            <a:off x="1293197" y="3142994"/>
            <a:ext cx="6068418" cy="954107"/>
          </a:xfrm>
          <a:prstGeom prst="rect">
            <a:avLst/>
          </a:prstGeom>
          <a:noFill/>
        </p:spPr>
        <p:txBody>
          <a:bodyPr wrap="square">
            <a:spAutoFit/>
          </a:bodyPr>
          <a:lstStyle/>
          <a:p>
            <a:pPr algn="ctr">
              <a:buClr>
                <a:srgbClr val="000000"/>
              </a:buClr>
              <a:buFont typeface="Arial"/>
              <a:buNone/>
            </a:pPr>
            <a:r>
              <a:rPr lang="en-US" sz="2800" b="1" dirty="0">
                <a:solidFill>
                  <a:srgbClr val="000000">
                    <a:lumMod val="95000"/>
                    <a:lumOff val="5000"/>
                  </a:srgbClr>
                </a:solidFill>
                <a:latin typeface="Bell MT" panose="02020503060305020303" pitchFamily="18" charset="0"/>
                <a:ea typeface="Roboto Condensed Light" pitchFamily="2" charset="0"/>
                <a:cs typeface="Arial"/>
                <a:sym typeface="Arial"/>
              </a:rPr>
              <a:t>ROAD MAP</a:t>
            </a:r>
            <a:endParaRPr lang="en-US" sz="2800" b="1" kern="0" dirty="0">
              <a:solidFill>
                <a:srgbClr val="000000">
                  <a:lumMod val="95000"/>
                  <a:lumOff val="5000"/>
                </a:srgbClr>
              </a:solidFill>
              <a:latin typeface="Bell MT" panose="02020503060305020303" pitchFamily="18" charset="0"/>
              <a:cs typeface="Arial"/>
              <a:sym typeface="Arial"/>
            </a:endParaRPr>
          </a:p>
          <a:p>
            <a:pPr algn="ctr">
              <a:buClr>
                <a:srgbClr val="000000"/>
              </a:buClr>
              <a:buFont typeface="Arial"/>
              <a:buNone/>
            </a:pPr>
            <a:endParaRPr lang="en-US" sz="2800" b="1" kern="0" dirty="0">
              <a:solidFill>
                <a:srgbClr val="000000">
                  <a:lumMod val="90000"/>
                  <a:lumOff val="10000"/>
                </a:srgbClr>
              </a:solidFill>
              <a:latin typeface="Roboto (Body)"/>
              <a:cs typeface="Arial"/>
              <a:sym typeface="Arial"/>
            </a:endParaRPr>
          </a:p>
        </p:txBody>
      </p:sp>
      <p:sp>
        <p:nvSpPr>
          <p:cNvPr id="171" name="TextBox 170">
            <a:extLst>
              <a:ext uri="{FF2B5EF4-FFF2-40B4-BE49-F238E27FC236}">
                <a16:creationId xmlns:a16="http://schemas.microsoft.com/office/drawing/2014/main" id="{201FC8BA-8C57-9923-B8F3-33E24B7EDEC9}"/>
              </a:ext>
            </a:extLst>
          </p:cNvPr>
          <p:cNvSpPr txBox="1"/>
          <p:nvPr/>
        </p:nvSpPr>
        <p:spPr>
          <a:xfrm>
            <a:off x="6162682" y="4673939"/>
            <a:ext cx="1638807" cy="307777"/>
          </a:xfrm>
          <a:prstGeom prst="rect">
            <a:avLst/>
          </a:prstGeom>
          <a:noFill/>
        </p:spPr>
        <p:txBody>
          <a:bodyPr wrap="square" rtlCol="0">
            <a:spAutoFit/>
          </a:bodyPr>
          <a:lstStyle/>
          <a:p>
            <a:pPr>
              <a:buClr>
                <a:srgbClr val="000000"/>
              </a:buClr>
              <a:buFont typeface="Arial"/>
              <a:buNone/>
            </a:pPr>
            <a:r>
              <a:rPr lang="en-US" sz="1400" b="1" dirty="0">
                <a:solidFill>
                  <a:srgbClr val="000000">
                    <a:lumMod val="95000"/>
                    <a:lumOff val="5000"/>
                  </a:srgbClr>
                </a:solidFill>
                <a:latin typeface="Bell MT" panose="02020503060305020303" pitchFamily="18" charset="0"/>
                <a:ea typeface="Roboto Condensed Light" pitchFamily="2" charset="0"/>
                <a:cs typeface="Arial"/>
                <a:sym typeface="Arial"/>
              </a:rPr>
              <a:t>Data Preparation</a:t>
            </a:r>
            <a:endParaRPr lang="en-US" sz="1400" kern="0" dirty="0">
              <a:solidFill>
                <a:srgbClr val="FFFFFF"/>
              </a:solidFill>
              <a:latin typeface="Bell MT" panose="02020503060305020303" pitchFamily="18" charset="0"/>
              <a:ea typeface="Calibri"/>
              <a:cs typeface="Calibri"/>
              <a:sym typeface="Calibri"/>
            </a:endParaRPr>
          </a:p>
        </p:txBody>
      </p:sp>
      <p:sp>
        <p:nvSpPr>
          <p:cNvPr id="172" name="TextBox 171">
            <a:extLst>
              <a:ext uri="{FF2B5EF4-FFF2-40B4-BE49-F238E27FC236}">
                <a16:creationId xmlns:a16="http://schemas.microsoft.com/office/drawing/2014/main" id="{E7D0149E-8201-16C7-31C8-7BF943C64A03}"/>
              </a:ext>
            </a:extLst>
          </p:cNvPr>
          <p:cNvSpPr txBox="1"/>
          <p:nvPr/>
        </p:nvSpPr>
        <p:spPr>
          <a:xfrm>
            <a:off x="3892737" y="729873"/>
            <a:ext cx="1321213" cy="523220"/>
          </a:xfrm>
          <a:prstGeom prst="rect">
            <a:avLst/>
          </a:prstGeom>
          <a:noFill/>
        </p:spPr>
        <p:txBody>
          <a:bodyPr wrap="square" rtlCol="0">
            <a:spAutoFit/>
          </a:bodyPr>
          <a:lstStyle/>
          <a:p>
            <a:pPr>
              <a:buClr>
                <a:srgbClr val="000000"/>
              </a:buClr>
              <a:buFont typeface="Arial"/>
              <a:buNone/>
            </a:pPr>
            <a:r>
              <a:rPr lang="en-US" sz="1400" b="1" dirty="0">
                <a:solidFill>
                  <a:srgbClr val="000000">
                    <a:lumMod val="95000"/>
                    <a:lumOff val="5000"/>
                  </a:srgbClr>
                </a:solidFill>
                <a:latin typeface="Bell MT" panose="02020503060305020303" pitchFamily="18" charset="0"/>
                <a:ea typeface="Roboto Condensed Light" pitchFamily="2" charset="0"/>
                <a:cs typeface="Arial"/>
                <a:sym typeface="Arial"/>
              </a:rPr>
              <a:t>Data Collection</a:t>
            </a:r>
            <a:endParaRPr lang="en-US" sz="1400" kern="0" dirty="0">
              <a:solidFill>
                <a:srgbClr val="FFFFFF"/>
              </a:solidFill>
              <a:latin typeface="Bell MT" panose="02020503060305020303" pitchFamily="18" charset="0"/>
              <a:ea typeface="Calibri"/>
              <a:cs typeface="Calibri"/>
              <a:sym typeface="Calibri"/>
            </a:endParaRPr>
          </a:p>
        </p:txBody>
      </p:sp>
      <p:sp>
        <p:nvSpPr>
          <p:cNvPr id="173" name="TextBox 172">
            <a:extLst>
              <a:ext uri="{FF2B5EF4-FFF2-40B4-BE49-F238E27FC236}">
                <a16:creationId xmlns:a16="http://schemas.microsoft.com/office/drawing/2014/main" id="{624D989D-A0E4-EB04-6687-BEAD1F19D40B}"/>
              </a:ext>
            </a:extLst>
          </p:cNvPr>
          <p:cNvSpPr txBox="1"/>
          <p:nvPr/>
        </p:nvSpPr>
        <p:spPr>
          <a:xfrm>
            <a:off x="5849280" y="2042936"/>
            <a:ext cx="1821738" cy="523220"/>
          </a:xfrm>
          <a:prstGeom prst="rect">
            <a:avLst/>
          </a:prstGeom>
          <a:noFill/>
        </p:spPr>
        <p:txBody>
          <a:bodyPr wrap="square" rtlCol="0">
            <a:spAutoFit/>
          </a:bodyPr>
          <a:lstStyle/>
          <a:p>
            <a:pPr>
              <a:buClr>
                <a:srgbClr val="000000"/>
              </a:buClr>
              <a:buFont typeface="Arial"/>
              <a:buNone/>
            </a:pPr>
            <a:r>
              <a:rPr lang="en-US" sz="1400" b="1" dirty="0">
                <a:solidFill>
                  <a:srgbClr val="000000">
                    <a:lumMod val="95000"/>
                    <a:lumOff val="5000"/>
                  </a:srgbClr>
                </a:solidFill>
                <a:latin typeface="Bell MT" panose="02020503060305020303" pitchFamily="18" charset="0"/>
                <a:ea typeface="Roboto Condensed Light" pitchFamily="2" charset="0"/>
                <a:cs typeface="Arial"/>
                <a:sym typeface="Arial"/>
              </a:rPr>
              <a:t>Data Pre-Processing</a:t>
            </a:r>
            <a:endParaRPr lang="en-US" sz="1400" kern="0" dirty="0">
              <a:solidFill>
                <a:srgbClr val="FFFFFF"/>
              </a:solidFill>
              <a:latin typeface="Bell MT" panose="02020503060305020303" pitchFamily="18" charset="0"/>
              <a:ea typeface="Calibri"/>
              <a:cs typeface="Calibri"/>
              <a:sym typeface="Calibri"/>
            </a:endParaRPr>
          </a:p>
          <a:p>
            <a:pPr>
              <a:buClr>
                <a:srgbClr val="000000"/>
              </a:buClr>
              <a:buFont typeface="Arial"/>
              <a:buNone/>
            </a:pPr>
            <a:endParaRPr lang="en-US" sz="1400" kern="0" dirty="0">
              <a:solidFill>
                <a:srgbClr val="000000"/>
              </a:solidFill>
              <a:latin typeface="Arial"/>
              <a:cs typeface="Arial"/>
              <a:sym typeface="Arial"/>
            </a:endParaRPr>
          </a:p>
        </p:txBody>
      </p:sp>
      <p:sp>
        <p:nvSpPr>
          <p:cNvPr id="174" name="TextBox 173">
            <a:extLst>
              <a:ext uri="{FF2B5EF4-FFF2-40B4-BE49-F238E27FC236}">
                <a16:creationId xmlns:a16="http://schemas.microsoft.com/office/drawing/2014/main" id="{9FE56905-B982-472C-F5DC-50E6A36086C3}"/>
              </a:ext>
            </a:extLst>
          </p:cNvPr>
          <p:cNvSpPr txBox="1"/>
          <p:nvPr/>
        </p:nvSpPr>
        <p:spPr>
          <a:xfrm>
            <a:off x="3810181" y="5378526"/>
            <a:ext cx="1685439" cy="523220"/>
          </a:xfrm>
          <a:prstGeom prst="rect">
            <a:avLst/>
          </a:prstGeom>
          <a:noFill/>
        </p:spPr>
        <p:txBody>
          <a:bodyPr wrap="square" rtlCol="0">
            <a:spAutoFit/>
          </a:bodyPr>
          <a:lstStyle/>
          <a:p>
            <a:pPr>
              <a:buClr>
                <a:srgbClr val="000000"/>
              </a:buClr>
              <a:buFont typeface="Arial"/>
              <a:buNone/>
            </a:pPr>
            <a:r>
              <a:rPr lang="en-US" sz="1400" b="1" kern="0" dirty="0">
                <a:solidFill>
                  <a:srgbClr val="000000">
                    <a:lumMod val="95000"/>
                    <a:lumOff val="5000"/>
                  </a:srgbClr>
                </a:solidFill>
                <a:latin typeface="Bell MT" panose="02020503060305020303" pitchFamily="18" charset="0"/>
                <a:ea typeface="Roboto Condensed Light" pitchFamily="2" charset="0"/>
                <a:cs typeface="Arial"/>
                <a:sym typeface="Arial"/>
              </a:rPr>
              <a:t>Model Development</a:t>
            </a:r>
            <a:endParaRPr lang="en-US" sz="1400" kern="0" dirty="0">
              <a:solidFill>
                <a:srgbClr val="000000">
                  <a:lumMod val="95000"/>
                  <a:lumOff val="5000"/>
                </a:srgbClr>
              </a:solidFill>
              <a:latin typeface="Bell MT" panose="02020503060305020303" pitchFamily="18" charset="0"/>
              <a:cs typeface="Arial"/>
              <a:sym typeface="Arial"/>
            </a:endParaRPr>
          </a:p>
        </p:txBody>
      </p:sp>
      <p:sp>
        <p:nvSpPr>
          <p:cNvPr id="175" name="TextBox 174">
            <a:extLst>
              <a:ext uri="{FF2B5EF4-FFF2-40B4-BE49-F238E27FC236}">
                <a16:creationId xmlns:a16="http://schemas.microsoft.com/office/drawing/2014/main" id="{2A903D6C-5AB9-17AD-B4FB-CD34BDA2F9BF}"/>
              </a:ext>
            </a:extLst>
          </p:cNvPr>
          <p:cNvSpPr txBox="1"/>
          <p:nvPr/>
        </p:nvSpPr>
        <p:spPr>
          <a:xfrm>
            <a:off x="1235465" y="4357357"/>
            <a:ext cx="1446727" cy="738664"/>
          </a:xfrm>
          <a:prstGeom prst="rect">
            <a:avLst/>
          </a:prstGeom>
          <a:noFill/>
        </p:spPr>
        <p:txBody>
          <a:bodyPr wrap="square" rtlCol="0">
            <a:spAutoFit/>
          </a:bodyPr>
          <a:lstStyle/>
          <a:p>
            <a:pPr>
              <a:buClr>
                <a:srgbClr val="000000"/>
              </a:buClr>
              <a:buFont typeface="Arial"/>
              <a:buNone/>
            </a:pPr>
            <a:r>
              <a:rPr lang="en-US" sz="1400" b="1" dirty="0">
                <a:solidFill>
                  <a:srgbClr val="000000">
                    <a:lumMod val="95000"/>
                    <a:lumOff val="5000"/>
                  </a:srgbClr>
                </a:solidFill>
                <a:latin typeface="Bell MT" panose="02020503060305020303" pitchFamily="18" charset="0"/>
                <a:ea typeface="Roboto Condensed Light" pitchFamily="2" charset="0"/>
                <a:cs typeface="Arial"/>
                <a:sym typeface="Arial"/>
              </a:rPr>
              <a:t>Models Evaluation</a:t>
            </a:r>
            <a:endParaRPr lang="en-US" sz="1400" kern="0" dirty="0">
              <a:solidFill>
                <a:srgbClr val="000000">
                  <a:lumMod val="95000"/>
                  <a:lumOff val="5000"/>
                </a:srgbClr>
              </a:solidFill>
              <a:latin typeface="Bell MT" panose="02020503060305020303" pitchFamily="18" charset="0"/>
              <a:cs typeface="Arial"/>
              <a:sym typeface="Arial"/>
            </a:endParaRPr>
          </a:p>
          <a:p>
            <a:pPr>
              <a:buClr>
                <a:srgbClr val="000000"/>
              </a:buClr>
              <a:buFont typeface="Arial"/>
              <a:buNone/>
            </a:pPr>
            <a:endParaRPr lang="en-US" sz="1400" kern="0" dirty="0">
              <a:solidFill>
                <a:srgbClr val="000000"/>
              </a:solidFill>
              <a:latin typeface="Arial"/>
              <a:cs typeface="Arial"/>
              <a:sym typeface="Arial"/>
            </a:endParaRPr>
          </a:p>
        </p:txBody>
      </p:sp>
      <p:sp>
        <p:nvSpPr>
          <p:cNvPr id="176" name="TextBox 175">
            <a:extLst>
              <a:ext uri="{FF2B5EF4-FFF2-40B4-BE49-F238E27FC236}">
                <a16:creationId xmlns:a16="http://schemas.microsoft.com/office/drawing/2014/main" id="{04F8ACA8-C616-D7A4-675D-D392EACE0693}"/>
              </a:ext>
            </a:extLst>
          </p:cNvPr>
          <p:cNvSpPr txBox="1"/>
          <p:nvPr/>
        </p:nvSpPr>
        <p:spPr>
          <a:xfrm>
            <a:off x="1024346" y="1981248"/>
            <a:ext cx="1543618" cy="523220"/>
          </a:xfrm>
          <a:prstGeom prst="rect">
            <a:avLst/>
          </a:prstGeom>
          <a:noFill/>
        </p:spPr>
        <p:txBody>
          <a:bodyPr wrap="square" rtlCol="0">
            <a:spAutoFit/>
          </a:bodyPr>
          <a:lstStyle/>
          <a:p>
            <a:pPr>
              <a:buClr>
                <a:srgbClr val="000000"/>
              </a:buClr>
              <a:buFont typeface="Arial"/>
              <a:buNone/>
            </a:pPr>
            <a:r>
              <a:rPr lang="en-US" sz="1400" b="1" dirty="0">
                <a:solidFill>
                  <a:srgbClr val="000000">
                    <a:lumMod val="95000"/>
                    <a:lumOff val="5000"/>
                  </a:srgbClr>
                </a:solidFill>
                <a:latin typeface="Bell MT" panose="02020503060305020303" pitchFamily="18" charset="0"/>
                <a:ea typeface="Roboto Condensed Light" pitchFamily="2" charset="0"/>
                <a:cs typeface="Arial"/>
                <a:sym typeface="Arial"/>
              </a:rPr>
              <a:t>Deploy Models</a:t>
            </a:r>
            <a:endParaRPr lang="en-US" sz="1400" kern="0" dirty="0">
              <a:solidFill>
                <a:srgbClr val="000000">
                  <a:lumMod val="95000"/>
                  <a:lumOff val="5000"/>
                </a:srgbClr>
              </a:solidFill>
              <a:latin typeface="Bell MT" panose="02020503060305020303" pitchFamily="18" charset="0"/>
              <a:cs typeface="Arial"/>
              <a:sym typeface="Arial"/>
            </a:endParaRPr>
          </a:p>
          <a:p>
            <a:pPr>
              <a:buClr>
                <a:srgbClr val="000000"/>
              </a:buClr>
              <a:buFont typeface="Arial"/>
              <a:buNone/>
            </a:pPr>
            <a:endParaRPr lang="en-US" sz="1400" kern="0" dirty="0">
              <a:solidFill>
                <a:srgbClr val="000000"/>
              </a:solidFill>
              <a:latin typeface="Arial"/>
              <a:cs typeface="Arial"/>
              <a:sym typeface="Arial"/>
            </a:endParaRPr>
          </a:p>
        </p:txBody>
      </p:sp>
      <p:sp>
        <p:nvSpPr>
          <p:cNvPr id="177" name="Rectangle: Rounded Corners 176">
            <a:extLst>
              <a:ext uri="{FF2B5EF4-FFF2-40B4-BE49-F238E27FC236}">
                <a16:creationId xmlns:a16="http://schemas.microsoft.com/office/drawing/2014/main" id="{372AC2CE-1BD7-A978-48BB-0F13A2E76090}"/>
              </a:ext>
            </a:extLst>
          </p:cNvPr>
          <p:cNvSpPr/>
          <p:nvPr/>
        </p:nvSpPr>
        <p:spPr>
          <a:xfrm>
            <a:off x="9207394" y="930909"/>
            <a:ext cx="2806213" cy="522988"/>
          </a:xfrm>
          <a:prstGeom prst="roundRect">
            <a:avLst/>
          </a:prstGeom>
          <a:solidFill>
            <a:srgbClr val="FFFFFF">
              <a:lumMod val="95000"/>
            </a:srgbClr>
          </a:solidFill>
          <a:ln w="25400" cap="flat" cmpd="sng" algn="ctr">
            <a:solidFill>
              <a:srgbClr val="FFFFFF">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FFFFFF"/>
              </a:solidFill>
              <a:effectLst/>
              <a:uLnTx/>
              <a:uFillTx/>
              <a:latin typeface="Calibri"/>
              <a:ea typeface="Calibri"/>
              <a:cs typeface="Calibri"/>
              <a:sym typeface="Calibri"/>
            </a:endParaRP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178" name="Rectangle: Rounded Corners 177">
            <a:extLst>
              <a:ext uri="{FF2B5EF4-FFF2-40B4-BE49-F238E27FC236}">
                <a16:creationId xmlns:a16="http://schemas.microsoft.com/office/drawing/2014/main" id="{4DBF0B67-57CB-E645-6661-D1C3CEB67691}"/>
              </a:ext>
            </a:extLst>
          </p:cNvPr>
          <p:cNvSpPr/>
          <p:nvPr/>
        </p:nvSpPr>
        <p:spPr>
          <a:xfrm>
            <a:off x="9195696" y="1878557"/>
            <a:ext cx="2806213" cy="522988"/>
          </a:xfrm>
          <a:prstGeom prst="roundRect">
            <a:avLst/>
          </a:prstGeom>
          <a:solidFill>
            <a:srgbClr val="FFFFFF">
              <a:lumMod val="95000"/>
            </a:srgbClr>
          </a:solidFill>
          <a:ln w="25400" cap="flat" cmpd="sng" algn="ctr">
            <a:solidFill>
              <a:srgbClr val="FFFFFF">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179" name="Rectangle: Rounded Corners 178">
            <a:extLst>
              <a:ext uri="{FF2B5EF4-FFF2-40B4-BE49-F238E27FC236}">
                <a16:creationId xmlns:a16="http://schemas.microsoft.com/office/drawing/2014/main" id="{23D7A673-A439-F518-228C-EEE8579DEC26}"/>
              </a:ext>
            </a:extLst>
          </p:cNvPr>
          <p:cNvSpPr/>
          <p:nvPr/>
        </p:nvSpPr>
        <p:spPr>
          <a:xfrm>
            <a:off x="9223626" y="2990524"/>
            <a:ext cx="2806213" cy="522988"/>
          </a:xfrm>
          <a:prstGeom prst="roundRect">
            <a:avLst/>
          </a:prstGeom>
          <a:solidFill>
            <a:srgbClr val="FFFFFF">
              <a:lumMod val="95000"/>
            </a:srgbClr>
          </a:solidFill>
          <a:ln w="25400" cap="flat" cmpd="sng" algn="ctr">
            <a:solidFill>
              <a:srgbClr val="FFFFFF">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80" name="Rectangle: Rounded Corners 179">
            <a:extLst>
              <a:ext uri="{FF2B5EF4-FFF2-40B4-BE49-F238E27FC236}">
                <a16:creationId xmlns:a16="http://schemas.microsoft.com/office/drawing/2014/main" id="{E2C49A11-365D-0A7F-C427-F52DCE6C966B}"/>
              </a:ext>
            </a:extLst>
          </p:cNvPr>
          <p:cNvSpPr/>
          <p:nvPr/>
        </p:nvSpPr>
        <p:spPr>
          <a:xfrm>
            <a:off x="9207394" y="4050143"/>
            <a:ext cx="2806213" cy="522988"/>
          </a:xfrm>
          <a:prstGeom prst="roundRect">
            <a:avLst/>
          </a:prstGeom>
          <a:solidFill>
            <a:srgbClr val="FFFFFF">
              <a:lumMod val="95000"/>
            </a:srgbClr>
          </a:solidFill>
          <a:ln w="25400" cap="flat" cmpd="sng" algn="ctr">
            <a:solidFill>
              <a:srgbClr val="FFFFFF">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181" name="Rectangle: Rounded Corners 180">
            <a:extLst>
              <a:ext uri="{FF2B5EF4-FFF2-40B4-BE49-F238E27FC236}">
                <a16:creationId xmlns:a16="http://schemas.microsoft.com/office/drawing/2014/main" id="{2D156AC9-1AE2-F628-6B9B-2B6E33D102B4}"/>
              </a:ext>
            </a:extLst>
          </p:cNvPr>
          <p:cNvSpPr/>
          <p:nvPr/>
        </p:nvSpPr>
        <p:spPr>
          <a:xfrm>
            <a:off x="9195697" y="5059257"/>
            <a:ext cx="2806213" cy="522988"/>
          </a:xfrm>
          <a:prstGeom prst="roundRect">
            <a:avLst/>
          </a:prstGeom>
          <a:solidFill>
            <a:srgbClr val="FFFFFF">
              <a:lumMod val="95000"/>
            </a:srgbClr>
          </a:solidFill>
          <a:ln w="25400" cap="flat" cmpd="sng" algn="ctr">
            <a:solidFill>
              <a:srgbClr val="FFFFFF">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82" name="Rectangle: Rounded Corners 181">
            <a:extLst>
              <a:ext uri="{FF2B5EF4-FFF2-40B4-BE49-F238E27FC236}">
                <a16:creationId xmlns:a16="http://schemas.microsoft.com/office/drawing/2014/main" id="{211A1875-2283-37AB-FD34-72AE14547461}"/>
              </a:ext>
            </a:extLst>
          </p:cNvPr>
          <p:cNvSpPr/>
          <p:nvPr/>
        </p:nvSpPr>
        <p:spPr>
          <a:xfrm>
            <a:off x="9223627" y="6056810"/>
            <a:ext cx="2806213" cy="522988"/>
          </a:xfrm>
          <a:prstGeom prst="roundRect">
            <a:avLst/>
          </a:prstGeom>
          <a:solidFill>
            <a:srgbClr val="FFFFFF">
              <a:lumMod val="95000"/>
            </a:srgbClr>
          </a:solidFill>
          <a:ln w="25400" cap="flat" cmpd="sng" algn="ctr">
            <a:solidFill>
              <a:srgbClr val="FFFFFF">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mn-cs"/>
              <a:sym typeface="Arial"/>
            </a:endParaRPr>
          </a:p>
        </p:txBody>
      </p:sp>
      <p:grpSp>
        <p:nvGrpSpPr>
          <p:cNvPr id="183" name="Group 182">
            <a:extLst>
              <a:ext uri="{FF2B5EF4-FFF2-40B4-BE49-F238E27FC236}">
                <a16:creationId xmlns:a16="http://schemas.microsoft.com/office/drawing/2014/main" id="{15B902D5-BAF5-34B7-1F38-2397DA37555C}"/>
              </a:ext>
            </a:extLst>
          </p:cNvPr>
          <p:cNvGrpSpPr/>
          <p:nvPr/>
        </p:nvGrpSpPr>
        <p:grpSpPr>
          <a:xfrm>
            <a:off x="9338860" y="1027972"/>
            <a:ext cx="333000" cy="328862"/>
            <a:chOff x="819150" y="-1422400"/>
            <a:chExt cx="766763" cy="757237"/>
          </a:xfrm>
          <a:solidFill>
            <a:srgbClr val="4472C4"/>
          </a:solidFill>
        </p:grpSpPr>
        <p:sp>
          <p:nvSpPr>
            <p:cNvPr id="184" name="Freeform 590">
              <a:extLst>
                <a:ext uri="{FF2B5EF4-FFF2-40B4-BE49-F238E27FC236}">
                  <a16:creationId xmlns:a16="http://schemas.microsoft.com/office/drawing/2014/main" id="{BA5CF799-ED71-43FB-0D14-BB523DF9AC8D}"/>
                </a:ext>
              </a:extLst>
            </p:cNvPr>
            <p:cNvSpPr>
              <a:spLocks noEditPoints="1"/>
            </p:cNvSpPr>
            <p:nvPr/>
          </p:nvSpPr>
          <p:spPr bwMode="auto">
            <a:xfrm>
              <a:off x="1168400" y="-1077913"/>
              <a:ext cx="417513" cy="412750"/>
            </a:xfrm>
            <a:custGeom>
              <a:avLst/>
              <a:gdLst>
                <a:gd name="T0" fmla="*/ 639 w 1839"/>
                <a:gd name="T1" fmla="*/ 284 h 1819"/>
                <a:gd name="T2" fmla="*/ 497 w 1839"/>
                <a:gd name="T3" fmla="*/ 345 h 1819"/>
                <a:gd name="T4" fmla="*/ 378 w 1839"/>
                <a:gd name="T5" fmla="*/ 451 h 1819"/>
                <a:gd name="T6" fmla="*/ 301 w 1839"/>
                <a:gd name="T7" fmla="*/ 585 h 1819"/>
                <a:gd name="T8" fmla="*/ 270 w 1839"/>
                <a:gd name="T9" fmla="*/ 732 h 1819"/>
                <a:gd name="T10" fmla="*/ 286 w 1839"/>
                <a:gd name="T11" fmla="*/ 881 h 1819"/>
                <a:gd name="T12" fmla="*/ 347 w 1839"/>
                <a:gd name="T13" fmla="*/ 1022 h 1819"/>
                <a:gd name="T14" fmla="*/ 455 w 1839"/>
                <a:gd name="T15" fmla="*/ 1140 h 1819"/>
                <a:gd name="T16" fmla="*/ 591 w 1839"/>
                <a:gd name="T17" fmla="*/ 1216 h 1819"/>
                <a:gd name="T18" fmla="*/ 740 w 1839"/>
                <a:gd name="T19" fmla="*/ 1246 h 1819"/>
                <a:gd name="T20" fmla="*/ 891 w 1839"/>
                <a:gd name="T21" fmla="*/ 1231 h 1819"/>
                <a:gd name="T22" fmla="*/ 1033 w 1839"/>
                <a:gd name="T23" fmla="*/ 1170 h 1819"/>
                <a:gd name="T24" fmla="*/ 1152 w 1839"/>
                <a:gd name="T25" fmla="*/ 1064 h 1819"/>
                <a:gd name="T26" fmla="*/ 1229 w 1839"/>
                <a:gd name="T27" fmla="*/ 930 h 1819"/>
                <a:gd name="T28" fmla="*/ 1260 w 1839"/>
                <a:gd name="T29" fmla="*/ 782 h 1819"/>
                <a:gd name="T30" fmla="*/ 1244 w 1839"/>
                <a:gd name="T31" fmla="*/ 633 h 1819"/>
                <a:gd name="T32" fmla="*/ 1183 w 1839"/>
                <a:gd name="T33" fmla="*/ 493 h 1819"/>
                <a:gd name="T34" fmla="*/ 1076 w 1839"/>
                <a:gd name="T35" fmla="*/ 375 h 1819"/>
                <a:gd name="T36" fmla="*/ 939 w 1839"/>
                <a:gd name="T37" fmla="*/ 299 h 1819"/>
                <a:gd name="T38" fmla="*/ 790 w 1839"/>
                <a:gd name="T39" fmla="*/ 268 h 1819"/>
                <a:gd name="T40" fmla="*/ 858 w 1839"/>
                <a:gd name="T41" fmla="*/ 6 h 1819"/>
                <a:gd name="T42" fmla="*/ 1038 w 1839"/>
                <a:gd name="T43" fmla="*/ 49 h 1819"/>
                <a:gd name="T44" fmla="*/ 1207 w 1839"/>
                <a:gd name="T45" fmla="*/ 138 h 1819"/>
                <a:gd name="T46" fmla="*/ 1350 w 1839"/>
                <a:gd name="T47" fmla="*/ 268 h 1819"/>
                <a:gd name="T48" fmla="*/ 1454 w 1839"/>
                <a:gd name="T49" fmla="*/ 425 h 1819"/>
                <a:gd name="T50" fmla="*/ 1513 w 1839"/>
                <a:gd name="T51" fmla="*/ 598 h 1819"/>
                <a:gd name="T52" fmla="*/ 1530 w 1839"/>
                <a:gd name="T53" fmla="*/ 778 h 1819"/>
                <a:gd name="T54" fmla="*/ 1502 w 1839"/>
                <a:gd name="T55" fmla="*/ 956 h 1819"/>
                <a:gd name="T56" fmla="*/ 1760 w 1839"/>
                <a:gd name="T57" fmla="*/ 1368 h 1819"/>
                <a:gd name="T58" fmla="*/ 1818 w 1839"/>
                <a:gd name="T59" fmla="*/ 1454 h 1819"/>
                <a:gd name="T60" fmla="*/ 1839 w 1839"/>
                <a:gd name="T61" fmla="*/ 1555 h 1819"/>
                <a:gd name="T62" fmla="*/ 1818 w 1839"/>
                <a:gd name="T63" fmla="*/ 1656 h 1819"/>
                <a:gd name="T64" fmla="*/ 1760 w 1839"/>
                <a:gd name="T65" fmla="*/ 1743 h 1819"/>
                <a:gd name="T66" fmla="*/ 1663 w 1839"/>
                <a:gd name="T67" fmla="*/ 1804 h 1819"/>
                <a:gd name="T68" fmla="*/ 1553 w 1839"/>
                <a:gd name="T69" fmla="*/ 1819 h 1819"/>
                <a:gd name="T70" fmla="*/ 1445 w 1839"/>
                <a:gd name="T71" fmla="*/ 1788 h 1819"/>
                <a:gd name="T72" fmla="*/ 1082 w 1839"/>
                <a:gd name="T73" fmla="*/ 1446 h 1819"/>
                <a:gd name="T74" fmla="*/ 907 w 1839"/>
                <a:gd name="T75" fmla="*/ 1501 h 1819"/>
                <a:gd name="T76" fmla="*/ 725 w 1839"/>
                <a:gd name="T77" fmla="*/ 1513 h 1819"/>
                <a:gd name="T78" fmla="*/ 545 w 1839"/>
                <a:gd name="T79" fmla="*/ 1482 h 1819"/>
                <a:gd name="T80" fmla="*/ 375 w 1839"/>
                <a:gd name="T81" fmla="*/ 1409 h 1819"/>
                <a:gd name="T82" fmla="*/ 224 w 1839"/>
                <a:gd name="T83" fmla="*/ 1293 h 1819"/>
                <a:gd name="T84" fmla="*/ 105 w 1839"/>
                <a:gd name="T85" fmla="*/ 1141 h 1819"/>
                <a:gd name="T86" fmla="*/ 30 w 1839"/>
                <a:gd name="T87" fmla="*/ 970 h 1819"/>
                <a:gd name="T88" fmla="*/ 0 w 1839"/>
                <a:gd name="T89" fmla="*/ 787 h 1819"/>
                <a:gd name="T90" fmla="*/ 15 w 1839"/>
                <a:gd name="T91" fmla="*/ 604 h 1819"/>
                <a:gd name="T92" fmla="*/ 74 w 1839"/>
                <a:gd name="T93" fmla="*/ 429 h 1819"/>
                <a:gd name="T94" fmla="*/ 179 w 1839"/>
                <a:gd name="T95" fmla="*/ 270 h 1819"/>
                <a:gd name="T96" fmla="*/ 323 w 1839"/>
                <a:gd name="T97" fmla="*/ 138 h 1819"/>
                <a:gd name="T98" fmla="*/ 491 w 1839"/>
                <a:gd name="T99" fmla="*/ 49 h 1819"/>
                <a:gd name="T100" fmla="*/ 672 w 1839"/>
                <a:gd name="T101" fmla="*/ 6 h 1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39" h="1819">
                  <a:moveTo>
                    <a:pt x="740" y="268"/>
                  </a:moveTo>
                  <a:lnTo>
                    <a:pt x="689" y="273"/>
                  </a:lnTo>
                  <a:lnTo>
                    <a:pt x="639" y="284"/>
                  </a:lnTo>
                  <a:lnTo>
                    <a:pt x="591" y="299"/>
                  </a:lnTo>
                  <a:lnTo>
                    <a:pt x="544" y="319"/>
                  </a:lnTo>
                  <a:lnTo>
                    <a:pt x="497" y="345"/>
                  </a:lnTo>
                  <a:lnTo>
                    <a:pt x="455" y="375"/>
                  </a:lnTo>
                  <a:lnTo>
                    <a:pt x="415" y="410"/>
                  </a:lnTo>
                  <a:lnTo>
                    <a:pt x="378" y="451"/>
                  </a:lnTo>
                  <a:lnTo>
                    <a:pt x="347" y="493"/>
                  </a:lnTo>
                  <a:lnTo>
                    <a:pt x="322" y="538"/>
                  </a:lnTo>
                  <a:lnTo>
                    <a:pt x="301" y="585"/>
                  </a:lnTo>
                  <a:lnTo>
                    <a:pt x="286" y="633"/>
                  </a:lnTo>
                  <a:lnTo>
                    <a:pt x="276" y="682"/>
                  </a:lnTo>
                  <a:lnTo>
                    <a:pt x="270" y="732"/>
                  </a:lnTo>
                  <a:lnTo>
                    <a:pt x="270" y="782"/>
                  </a:lnTo>
                  <a:lnTo>
                    <a:pt x="276" y="832"/>
                  </a:lnTo>
                  <a:lnTo>
                    <a:pt x="286" y="881"/>
                  </a:lnTo>
                  <a:lnTo>
                    <a:pt x="301" y="930"/>
                  </a:lnTo>
                  <a:lnTo>
                    <a:pt x="322" y="977"/>
                  </a:lnTo>
                  <a:lnTo>
                    <a:pt x="347" y="1022"/>
                  </a:lnTo>
                  <a:lnTo>
                    <a:pt x="378" y="1064"/>
                  </a:lnTo>
                  <a:lnTo>
                    <a:pt x="415" y="1104"/>
                  </a:lnTo>
                  <a:lnTo>
                    <a:pt x="455" y="1140"/>
                  </a:lnTo>
                  <a:lnTo>
                    <a:pt x="497" y="1170"/>
                  </a:lnTo>
                  <a:lnTo>
                    <a:pt x="544" y="1195"/>
                  </a:lnTo>
                  <a:lnTo>
                    <a:pt x="591" y="1216"/>
                  </a:lnTo>
                  <a:lnTo>
                    <a:pt x="639" y="1231"/>
                  </a:lnTo>
                  <a:lnTo>
                    <a:pt x="689" y="1241"/>
                  </a:lnTo>
                  <a:lnTo>
                    <a:pt x="740" y="1246"/>
                  </a:lnTo>
                  <a:lnTo>
                    <a:pt x="790" y="1246"/>
                  </a:lnTo>
                  <a:lnTo>
                    <a:pt x="841" y="1241"/>
                  </a:lnTo>
                  <a:lnTo>
                    <a:pt x="891" y="1231"/>
                  </a:lnTo>
                  <a:lnTo>
                    <a:pt x="939" y="1216"/>
                  </a:lnTo>
                  <a:lnTo>
                    <a:pt x="986" y="1195"/>
                  </a:lnTo>
                  <a:lnTo>
                    <a:pt x="1033" y="1170"/>
                  </a:lnTo>
                  <a:lnTo>
                    <a:pt x="1076" y="1140"/>
                  </a:lnTo>
                  <a:lnTo>
                    <a:pt x="1115" y="1104"/>
                  </a:lnTo>
                  <a:lnTo>
                    <a:pt x="1152" y="1064"/>
                  </a:lnTo>
                  <a:lnTo>
                    <a:pt x="1183" y="1022"/>
                  </a:lnTo>
                  <a:lnTo>
                    <a:pt x="1208" y="977"/>
                  </a:lnTo>
                  <a:lnTo>
                    <a:pt x="1229" y="930"/>
                  </a:lnTo>
                  <a:lnTo>
                    <a:pt x="1244" y="881"/>
                  </a:lnTo>
                  <a:lnTo>
                    <a:pt x="1254" y="832"/>
                  </a:lnTo>
                  <a:lnTo>
                    <a:pt x="1260" y="782"/>
                  </a:lnTo>
                  <a:lnTo>
                    <a:pt x="1260" y="732"/>
                  </a:lnTo>
                  <a:lnTo>
                    <a:pt x="1254" y="682"/>
                  </a:lnTo>
                  <a:lnTo>
                    <a:pt x="1244" y="633"/>
                  </a:lnTo>
                  <a:lnTo>
                    <a:pt x="1229" y="585"/>
                  </a:lnTo>
                  <a:lnTo>
                    <a:pt x="1208" y="538"/>
                  </a:lnTo>
                  <a:lnTo>
                    <a:pt x="1183" y="493"/>
                  </a:lnTo>
                  <a:lnTo>
                    <a:pt x="1152" y="451"/>
                  </a:lnTo>
                  <a:lnTo>
                    <a:pt x="1115" y="410"/>
                  </a:lnTo>
                  <a:lnTo>
                    <a:pt x="1076" y="375"/>
                  </a:lnTo>
                  <a:lnTo>
                    <a:pt x="1033" y="345"/>
                  </a:lnTo>
                  <a:lnTo>
                    <a:pt x="986" y="319"/>
                  </a:lnTo>
                  <a:lnTo>
                    <a:pt x="939" y="299"/>
                  </a:lnTo>
                  <a:lnTo>
                    <a:pt x="891" y="284"/>
                  </a:lnTo>
                  <a:lnTo>
                    <a:pt x="841" y="273"/>
                  </a:lnTo>
                  <a:lnTo>
                    <a:pt x="790" y="268"/>
                  </a:lnTo>
                  <a:lnTo>
                    <a:pt x="740" y="268"/>
                  </a:lnTo>
                  <a:close/>
                  <a:moveTo>
                    <a:pt x="796" y="0"/>
                  </a:moveTo>
                  <a:lnTo>
                    <a:pt x="858" y="6"/>
                  </a:lnTo>
                  <a:lnTo>
                    <a:pt x="919" y="16"/>
                  </a:lnTo>
                  <a:lnTo>
                    <a:pt x="980" y="30"/>
                  </a:lnTo>
                  <a:lnTo>
                    <a:pt x="1038" y="49"/>
                  </a:lnTo>
                  <a:lnTo>
                    <a:pt x="1097" y="74"/>
                  </a:lnTo>
                  <a:lnTo>
                    <a:pt x="1153" y="104"/>
                  </a:lnTo>
                  <a:lnTo>
                    <a:pt x="1207" y="138"/>
                  </a:lnTo>
                  <a:lnTo>
                    <a:pt x="1257" y="177"/>
                  </a:lnTo>
                  <a:lnTo>
                    <a:pt x="1306" y="221"/>
                  </a:lnTo>
                  <a:lnTo>
                    <a:pt x="1350" y="268"/>
                  </a:lnTo>
                  <a:lnTo>
                    <a:pt x="1390" y="319"/>
                  </a:lnTo>
                  <a:lnTo>
                    <a:pt x="1424" y="371"/>
                  </a:lnTo>
                  <a:lnTo>
                    <a:pt x="1454" y="425"/>
                  </a:lnTo>
                  <a:lnTo>
                    <a:pt x="1478" y="481"/>
                  </a:lnTo>
                  <a:lnTo>
                    <a:pt x="1498" y="539"/>
                  </a:lnTo>
                  <a:lnTo>
                    <a:pt x="1513" y="598"/>
                  </a:lnTo>
                  <a:lnTo>
                    <a:pt x="1523" y="658"/>
                  </a:lnTo>
                  <a:lnTo>
                    <a:pt x="1528" y="718"/>
                  </a:lnTo>
                  <a:lnTo>
                    <a:pt x="1530" y="778"/>
                  </a:lnTo>
                  <a:lnTo>
                    <a:pt x="1525" y="838"/>
                  </a:lnTo>
                  <a:lnTo>
                    <a:pt x="1516" y="898"/>
                  </a:lnTo>
                  <a:lnTo>
                    <a:pt x="1502" y="956"/>
                  </a:lnTo>
                  <a:lnTo>
                    <a:pt x="1483" y="1014"/>
                  </a:lnTo>
                  <a:lnTo>
                    <a:pt x="1460" y="1071"/>
                  </a:lnTo>
                  <a:lnTo>
                    <a:pt x="1760" y="1368"/>
                  </a:lnTo>
                  <a:lnTo>
                    <a:pt x="1784" y="1394"/>
                  </a:lnTo>
                  <a:lnTo>
                    <a:pt x="1803" y="1423"/>
                  </a:lnTo>
                  <a:lnTo>
                    <a:pt x="1818" y="1454"/>
                  </a:lnTo>
                  <a:lnTo>
                    <a:pt x="1830" y="1486"/>
                  </a:lnTo>
                  <a:lnTo>
                    <a:pt x="1837" y="1520"/>
                  </a:lnTo>
                  <a:lnTo>
                    <a:pt x="1839" y="1555"/>
                  </a:lnTo>
                  <a:lnTo>
                    <a:pt x="1837" y="1590"/>
                  </a:lnTo>
                  <a:lnTo>
                    <a:pt x="1830" y="1624"/>
                  </a:lnTo>
                  <a:lnTo>
                    <a:pt x="1818" y="1656"/>
                  </a:lnTo>
                  <a:lnTo>
                    <a:pt x="1803" y="1687"/>
                  </a:lnTo>
                  <a:lnTo>
                    <a:pt x="1784" y="1716"/>
                  </a:lnTo>
                  <a:lnTo>
                    <a:pt x="1760" y="1743"/>
                  </a:lnTo>
                  <a:lnTo>
                    <a:pt x="1730" y="1768"/>
                  </a:lnTo>
                  <a:lnTo>
                    <a:pt x="1698" y="1788"/>
                  </a:lnTo>
                  <a:lnTo>
                    <a:pt x="1663" y="1804"/>
                  </a:lnTo>
                  <a:lnTo>
                    <a:pt x="1626" y="1815"/>
                  </a:lnTo>
                  <a:lnTo>
                    <a:pt x="1590" y="1819"/>
                  </a:lnTo>
                  <a:lnTo>
                    <a:pt x="1553" y="1819"/>
                  </a:lnTo>
                  <a:lnTo>
                    <a:pt x="1515" y="1815"/>
                  </a:lnTo>
                  <a:lnTo>
                    <a:pt x="1479" y="1804"/>
                  </a:lnTo>
                  <a:lnTo>
                    <a:pt x="1445" y="1788"/>
                  </a:lnTo>
                  <a:lnTo>
                    <a:pt x="1412" y="1768"/>
                  </a:lnTo>
                  <a:lnTo>
                    <a:pt x="1382" y="1743"/>
                  </a:lnTo>
                  <a:lnTo>
                    <a:pt x="1082" y="1446"/>
                  </a:lnTo>
                  <a:lnTo>
                    <a:pt x="1025" y="1469"/>
                  </a:lnTo>
                  <a:lnTo>
                    <a:pt x="967" y="1487"/>
                  </a:lnTo>
                  <a:lnTo>
                    <a:pt x="907" y="1501"/>
                  </a:lnTo>
                  <a:lnTo>
                    <a:pt x="847" y="1509"/>
                  </a:lnTo>
                  <a:lnTo>
                    <a:pt x="786" y="1514"/>
                  </a:lnTo>
                  <a:lnTo>
                    <a:pt x="725" y="1513"/>
                  </a:lnTo>
                  <a:lnTo>
                    <a:pt x="665" y="1508"/>
                  </a:lnTo>
                  <a:lnTo>
                    <a:pt x="604" y="1497"/>
                  </a:lnTo>
                  <a:lnTo>
                    <a:pt x="545" y="1482"/>
                  </a:lnTo>
                  <a:lnTo>
                    <a:pt x="486" y="1462"/>
                  </a:lnTo>
                  <a:lnTo>
                    <a:pt x="430" y="1438"/>
                  </a:lnTo>
                  <a:lnTo>
                    <a:pt x="375" y="1409"/>
                  </a:lnTo>
                  <a:lnTo>
                    <a:pt x="322" y="1375"/>
                  </a:lnTo>
                  <a:lnTo>
                    <a:pt x="271" y="1336"/>
                  </a:lnTo>
                  <a:lnTo>
                    <a:pt x="224" y="1293"/>
                  </a:lnTo>
                  <a:lnTo>
                    <a:pt x="179" y="1244"/>
                  </a:lnTo>
                  <a:lnTo>
                    <a:pt x="139" y="1194"/>
                  </a:lnTo>
                  <a:lnTo>
                    <a:pt x="105" y="1141"/>
                  </a:lnTo>
                  <a:lnTo>
                    <a:pt x="75" y="1085"/>
                  </a:lnTo>
                  <a:lnTo>
                    <a:pt x="50" y="1027"/>
                  </a:lnTo>
                  <a:lnTo>
                    <a:pt x="30" y="970"/>
                  </a:lnTo>
                  <a:lnTo>
                    <a:pt x="15" y="910"/>
                  </a:lnTo>
                  <a:lnTo>
                    <a:pt x="5" y="849"/>
                  </a:lnTo>
                  <a:lnTo>
                    <a:pt x="0" y="787"/>
                  </a:lnTo>
                  <a:lnTo>
                    <a:pt x="0" y="726"/>
                  </a:lnTo>
                  <a:lnTo>
                    <a:pt x="5" y="665"/>
                  </a:lnTo>
                  <a:lnTo>
                    <a:pt x="15" y="604"/>
                  </a:lnTo>
                  <a:lnTo>
                    <a:pt x="30" y="545"/>
                  </a:lnTo>
                  <a:lnTo>
                    <a:pt x="50" y="487"/>
                  </a:lnTo>
                  <a:lnTo>
                    <a:pt x="74" y="429"/>
                  </a:lnTo>
                  <a:lnTo>
                    <a:pt x="104" y="374"/>
                  </a:lnTo>
                  <a:lnTo>
                    <a:pt x="139" y="321"/>
                  </a:lnTo>
                  <a:lnTo>
                    <a:pt x="179" y="270"/>
                  </a:lnTo>
                  <a:lnTo>
                    <a:pt x="223" y="222"/>
                  </a:lnTo>
                  <a:lnTo>
                    <a:pt x="271" y="177"/>
                  </a:lnTo>
                  <a:lnTo>
                    <a:pt x="323" y="138"/>
                  </a:lnTo>
                  <a:lnTo>
                    <a:pt x="377" y="104"/>
                  </a:lnTo>
                  <a:lnTo>
                    <a:pt x="433" y="74"/>
                  </a:lnTo>
                  <a:lnTo>
                    <a:pt x="491" y="49"/>
                  </a:lnTo>
                  <a:lnTo>
                    <a:pt x="550" y="30"/>
                  </a:lnTo>
                  <a:lnTo>
                    <a:pt x="611" y="16"/>
                  </a:lnTo>
                  <a:lnTo>
                    <a:pt x="672" y="6"/>
                  </a:lnTo>
                  <a:lnTo>
                    <a:pt x="734" y="0"/>
                  </a:lnTo>
                  <a:lnTo>
                    <a:pt x="79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sp>
          <p:nvSpPr>
            <p:cNvPr id="185" name="Freeform 591">
              <a:extLst>
                <a:ext uri="{FF2B5EF4-FFF2-40B4-BE49-F238E27FC236}">
                  <a16:creationId xmlns:a16="http://schemas.microsoft.com/office/drawing/2014/main" id="{C4A1B0A8-23BE-65F4-6D1E-1F77F941CFC5}"/>
                </a:ext>
              </a:extLst>
            </p:cNvPr>
            <p:cNvSpPr>
              <a:spLocks/>
            </p:cNvSpPr>
            <p:nvPr/>
          </p:nvSpPr>
          <p:spPr bwMode="auto">
            <a:xfrm>
              <a:off x="1204913" y="-1346200"/>
              <a:ext cx="374650" cy="474663"/>
            </a:xfrm>
            <a:custGeom>
              <a:avLst/>
              <a:gdLst>
                <a:gd name="T0" fmla="*/ 503 w 1655"/>
                <a:gd name="T1" fmla="*/ 30 h 2089"/>
                <a:gd name="T2" fmla="*/ 679 w 1655"/>
                <a:gd name="T3" fmla="*/ 255 h 2089"/>
                <a:gd name="T4" fmla="*/ 922 w 1655"/>
                <a:gd name="T5" fmla="*/ 543 h 2089"/>
                <a:gd name="T6" fmla="*/ 1053 w 1655"/>
                <a:gd name="T7" fmla="*/ 442 h 2089"/>
                <a:gd name="T8" fmla="*/ 1370 w 1655"/>
                <a:gd name="T9" fmla="*/ 402 h 2089"/>
                <a:gd name="T10" fmla="*/ 1470 w 1655"/>
                <a:gd name="T11" fmla="*/ 566 h 2089"/>
                <a:gd name="T12" fmla="*/ 1548 w 1655"/>
                <a:gd name="T13" fmla="*/ 743 h 2089"/>
                <a:gd name="T14" fmla="*/ 1606 w 1655"/>
                <a:gd name="T15" fmla="*/ 929 h 2089"/>
                <a:gd name="T16" fmla="*/ 1643 w 1655"/>
                <a:gd name="T17" fmla="*/ 1125 h 2089"/>
                <a:gd name="T18" fmla="*/ 1655 w 1655"/>
                <a:gd name="T19" fmla="*/ 1326 h 2089"/>
                <a:gd name="T20" fmla="*/ 1643 w 1655"/>
                <a:gd name="T21" fmla="*/ 1530 h 2089"/>
                <a:gd name="T22" fmla="*/ 1605 w 1655"/>
                <a:gd name="T23" fmla="*/ 1725 h 2089"/>
                <a:gd name="T24" fmla="*/ 1546 w 1655"/>
                <a:gd name="T25" fmla="*/ 1913 h 2089"/>
                <a:gd name="T26" fmla="*/ 1466 w 1655"/>
                <a:gd name="T27" fmla="*/ 2089 h 2089"/>
                <a:gd name="T28" fmla="*/ 1480 w 1655"/>
                <a:gd name="T29" fmla="*/ 1951 h 2089"/>
                <a:gd name="T30" fmla="*/ 1471 w 1655"/>
                <a:gd name="T31" fmla="*/ 1814 h 2089"/>
                <a:gd name="T32" fmla="*/ 1440 w 1655"/>
                <a:gd name="T33" fmla="*/ 1680 h 2089"/>
                <a:gd name="T34" fmla="*/ 1389 w 1655"/>
                <a:gd name="T35" fmla="*/ 1552 h 2089"/>
                <a:gd name="T36" fmla="*/ 1318 w 1655"/>
                <a:gd name="T37" fmla="*/ 1433 h 2089"/>
                <a:gd name="T38" fmla="*/ 1225 w 1655"/>
                <a:gd name="T39" fmla="*/ 1325 h 2089"/>
                <a:gd name="T40" fmla="*/ 1120 w 1655"/>
                <a:gd name="T41" fmla="*/ 1237 h 2089"/>
                <a:gd name="T42" fmla="*/ 1004 w 1655"/>
                <a:gd name="T43" fmla="*/ 1166 h 2089"/>
                <a:gd name="T44" fmla="*/ 878 w 1655"/>
                <a:gd name="T45" fmla="*/ 1115 h 2089"/>
                <a:gd name="T46" fmla="*/ 746 w 1655"/>
                <a:gd name="T47" fmla="*/ 1083 h 2089"/>
                <a:gd name="T48" fmla="*/ 607 w 1655"/>
                <a:gd name="T49" fmla="*/ 1072 h 2089"/>
                <a:gd name="T50" fmla="*/ 456 w 1655"/>
                <a:gd name="T51" fmla="*/ 1085 h 2089"/>
                <a:gd name="T52" fmla="*/ 311 w 1655"/>
                <a:gd name="T53" fmla="*/ 1123 h 2089"/>
                <a:gd name="T54" fmla="*/ 175 w 1655"/>
                <a:gd name="T55" fmla="*/ 1186 h 2089"/>
                <a:gd name="T56" fmla="*/ 648 w 1655"/>
                <a:gd name="T57" fmla="*/ 815 h 2089"/>
                <a:gd name="T58" fmla="*/ 824 w 1655"/>
                <a:gd name="T59" fmla="*/ 757 h 2089"/>
                <a:gd name="T60" fmla="*/ 549 w 1655"/>
                <a:gd name="T61" fmla="*/ 408 h 2089"/>
                <a:gd name="T62" fmla="*/ 370 w 1655"/>
                <a:gd name="T63" fmla="*/ 368 h 2089"/>
                <a:gd name="T64" fmla="*/ 192 w 1655"/>
                <a:gd name="T65" fmla="*/ 521 h 2089"/>
                <a:gd name="T66" fmla="*/ 0 w 1655"/>
                <a:gd name="T67" fmla="*/ 377 h 2089"/>
                <a:gd name="T68" fmla="*/ 182 w 1655"/>
                <a:gd name="T69" fmla="*/ 152 h 2089"/>
                <a:gd name="T70" fmla="*/ 315 w 1655"/>
                <a:gd name="T71" fmla="*/ 290 h 2089"/>
                <a:gd name="T72" fmla="*/ 488 w 1655"/>
                <a:gd name="T73" fmla="*/ 353 h 2089"/>
                <a:gd name="T74" fmla="*/ 497 w 1655"/>
                <a:gd name="T75" fmla="*/ 221 h 2089"/>
                <a:gd name="T76" fmla="*/ 346 w 1655"/>
                <a:gd name="T77" fmla="*/ 0 h 2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55" h="2089">
                  <a:moveTo>
                    <a:pt x="346" y="0"/>
                  </a:moveTo>
                  <a:lnTo>
                    <a:pt x="503" y="30"/>
                  </a:lnTo>
                  <a:lnTo>
                    <a:pt x="638" y="150"/>
                  </a:lnTo>
                  <a:lnTo>
                    <a:pt x="679" y="255"/>
                  </a:lnTo>
                  <a:lnTo>
                    <a:pt x="709" y="354"/>
                  </a:lnTo>
                  <a:lnTo>
                    <a:pt x="922" y="543"/>
                  </a:lnTo>
                  <a:lnTo>
                    <a:pt x="977" y="561"/>
                  </a:lnTo>
                  <a:lnTo>
                    <a:pt x="1053" y="442"/>
                  </a:lnTo>
                  <a:lnTo>
                    <a:pt x="1321" y="418"/>
                  </a:lnTo>
                  <a:lnTo>
                    <a:pt x="1370" y="402"/>
                  </a:lnTo>
                  <a:lnTo>
                    <a:pt x="1422" y="482"/>
                  </a:lnTo>
                  <a:lnTo>
                    <a:pt x="1470" y="566"/>
                  </a:lnTo>
                  <a:lnTo>
                    <a:pt x="1511" y="654"/>
                  </a:lnTo>
                  <a:lnTo>
                    <a:pt x="1548" y="743"/>
                  </a:lnTo>
                  <a:lnTo>
                    <a:pt x="1580" y="835"/>
                  </a:lnTo>
                  <a:lnTo>
                    <a:pt x="1606" y="929"/>
                  </a:lnTo>
                  <a:lnTo>
                    <a:pt x="1627" y="1025"/>
                  </a:lnTo>
                  <a:lnTo>
                    <a:pt x="1643" y="1125"/>
                  </a:lnTo>
                  <a:lnTo>
                    <a:pt x="1651" y="1225"/>
                  </a:lnTo>
                  <a:lnTo>
                    <a:pt x="1655" y="1326"/>
                  </a:lnTo>
                  <a:lnTo>
                    <a:pt x="1651" y="1429"/>
                  </a:lnTo>
                  <a:lnTo>
                    <a:pt x="1643" y="1530"/>
                  </a:lnTo>
                  <a:lnTo>
                    <a:pt x="1627" y="1628"/>
                  </a:lnTo>
                  <a:lnTo>
                    <a:pt x="1605" y="1725"/>
                  </a:lnTo>
                  <a:lnTo>
                    <a:pt x="1579" y="1820"/>
                  </a:lnTo>
                  <a:lnTo>
                    <a:pt x="1546" y="1913"/>
                  </a:lnTo>
                  <a:lnTo>
                    <a:pt x="1508" y="2002"/>
                  </a:lnTo>
                  <a:lnTo>
                    <a:pt x="1466" y="2089"/>
                  </a:lnTo>
                  <a:lnTo>
                    <a:pt x="1475" y="2021"/>
                  </a:lnTo>
                  <a:lnTo>
                    <a:pt x="1480" y="1951"/>
                  </a:lnTo>
                  <a:lnTo>
                    <a:pt x="1477" y="1882"/>
                  </a:lnTo>
                  <a:lnTo>
                    <a:pt x="1471" y="1814"/>
                  </a:lnTo>
                  <a:lnTo>
                    <a:pt x="1457" y="1746"/>
                  </a:lnTo>
                  <a:lnTo>
                    <a:pt x="1440" y="1680"/>
                  </a:lnTo>
                  <a:lnTo>
                    <a:pt x="1418" y="1615"/>
                  </a:lnTo>
                  <a:lnTo>
                    <a:pt x="1389" y="1552"/>
                  </a:lnTo>
                  <a:lnTo>
                    <a:pt x="1356" y="1491"/>
                  </a:lnTo>
                  <a:lnTo>
                    <a:pt x="1318" y="1433"/>
                  </a:lnTo>
                  <a:lnTo>
                    <a:pt x="1274" y="1378"/>
                  </a:lnTo>
                  <a:lnTo>
                    <a:pt x="1225" y="1325"/>
                  </a:lnTo>
                  <a:lnTo>
                    <a:pt x="1174" y="1279"/>
                  </a:lnTo>
                  <a:lnTo>
                    <a:pt x="1120" y="1237"/>
                  </a:lnTo>
                  <a:lnTo>
                    <a:pt x="1063" y="1199"/>
                  </a:lnTo>
                  <a:lnTo>
                    <a:pt x="1004" y="1166"/>
                  </a:lnTo>
                  <a:lnTo>
                    <a:pt x="942" y="1138"/>
                  </a:lnTo>
                  <a:lnTo>
                    <a:pt x="878" y="1115"/>
                  </a:lnTo>
                  <a:lnTo>
                    <a:pt x="813" y="1096"/>
                  </a:lnTo>
                  <a:lnTo>
                    <a:pt x="746" y="1083"/>
                  </a:lnTo>
                  <a:lnTo>
                    <a:pt x="676" y="1076"/>
                  </a:lnTo>
                  <a:lnTo>
                    <a:pt x="607" y="1072"/>
                  </a:lnTo>
                  <a:lnTo>
                    <a:pt x="531" y="1076"/>
                  </a:lnTo>
                  <a:lnTo>
                    <a:pt x="456" y="1085"/>
                  </a:lnTo>
                  <a:lnTo>
                    <a:pt x="382" y="1102"/>
                  </a:lnTo>
                  <a:lnTo>
                    <a:pt x="311" y="1123"/>
                  </a:lnTo>
                  <a:lnTo>
                    <a:pt x="241" y="1152"/>
                  </a:lnTo>
                  <a:lnTo>
                    <a:pt x="175" y="1186"/>
                  </a:lnTo>
                  <a:lnTo>
                    <a:pt x="370" y="954"/>
                  </a:lnTo>
                  <a:lnTo>
                    <a:pt x="648" y="815"/>
                  </a:lnTo>
                  <a:lnTo>
                    <a:pt x="810" y="836"/>
                  </a:lnTo>
                  <a:lnTo>
                    <a:pt x="824" y="757"/>
                  </a:lnTo>
                  <a:lnTo>
                    <a:pt x="625" y="558"/>
                  </a:lnTo>
                  <a:lnTo>
                    <a:pt x="549" y="408"/>
                  </a:lnTo>
                  <a:lnTo>
                    <a:pt x="438" y="408"/>
                  </a:lnTo>
                  <a:lnTo>
                    <a:pt x="370" y="368"/>
                  </a:lnTo>
                  <a:lnTo>
                    <a:pt x="223" y="346"/>
                  </a:lnTo>
                  <a:lnTo>
                    <a:pt x="192" y="521"/>
                  </a:lnTo>
                  <a:lnTo>
                    <a:pt x="13" y="486"/>
                  </a:lnTo>
                  <a:lnTo>
                    <a:pt x="0" y="377"/>
                  </a:lnTo>
                  <a:lnTo>
                    <a:pt x="137" y="346"/>
                  </a:lnTo>
                  <a:lnTo>
                    <a:pt x="182" y="152"/>
                  </a:lnTo>
                  <a:lnTo>
                    <a:pt x="318" y="208"/>
                  </a:lnTo>
                  <a:lnTo>
                    <a:pt x="315" y="290"/>
                  </a:lnTo>
                  <a:lnTo>
                    <a:pt x="419" y="333"/>
                  </a:lnTo>
                  <a:lnTo>
                    <a:pt x="488" y="353"/>
                  </a:lnTo>
                  <a:lnTo>
                    <a:pt x="573" y="309"/>
                  </a:lnTo>
                  <a:lnTo>
                    <a:pt x="497" y="221"/>
                  </a:lnTo>
                  <a:lnTo>
                    <a:pt x="343" y="71"/>
                  </a:lnTo>
                  <a:lnTo>
                    <a:pt x="34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sp>
          <p:nvSpPr>
            <p:cNvPr id="186" name="Freeform 592">
              <a:extLst>
                <a:ext uri="{FF2B5EF4-FFF2-40B4-BE49-F238E27FC236}">
                  <a16:creationId xmlns:a16="http://schemas.microsoft.com/office/drawing/2014/main" id="{09E553FA-35FD-767E-D6F0-19290659C635}"/>
                </a:ext>
              </a:extLst>
            </p:cNvPr>
            <p:cNvSpPr>
              <a:spLocks/>
            </p:cNvSpPr>
            <p:nvPr/>
          </p:nvSpPr>
          <p:spPr bwMode="auto">
            <a:xfrm>
              <a:off x="1160463" y="-1065213"/>
              <a:ext cx="52388" cy="44450"/>
            </a:xfrm>
            <a:custGeom>
              <a:avLst/>
              <a:gdLst>
                <a:gd name="T0" fmla="*/ 130 w 229"/>
                <a:gd name="T1" fmla="*/ 0 h 197"/>
                <a:gd name="T2" fmla="*/ 229 w 229"/>
                <a:gd name="T3" fmla="*/ 45 h 197"/>
                <a:gd name="T4" fmla="*/ 205 w 229"/>
                <a:gd name="T5" fmla="*/ 66 h 197"/>
                <a:gd name="T6" fmla="*/ 182 w 229"/>
                <a:gd name="T7" fmla="*/ 89 h 197"/>
                <a:gd name="T8" fmla="*/ 162 w 229"/>
                <a:gd name="T9" fmla="*/ 109 h 197"/>
                <a:gd name="T10" fmla="*/ 143 w 229"/>
                <a:gd name="T11" fmla="*/ 131 h 197"/>
                <a:gd name="T12" fmla="*/ 89 w 229"/>
                <a:gd name="T13" fmla="*/ 132 h 197"/>
                <a:gd name="T14" fmla="*/ 32 w 229"/>
                <a:gd name="T15" fmla="*/ 197 h 197"/>
                <a:gd name="T16" fmla="*/ 0 w 229"/>
                <a:gd name="T17" fmla="*/ 61 h 197"/>
                <a:gd name="T18" fmla="*/ 130 w 229"/>
                <a:gd name="T1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97">
                  <a:moveTo>
                    <a:pt x="130" y="0"/>
                  </a:moveTo>
                  <a:lnTo>
                    <a:pt x="229" y="45"/>
                  </a:lnTo>
                  <a:lnTo>
                    <a:pt x="205" y="66"/>
                  </a:lnTo>
                  <a:lnTo>
                    <a:pt x="182" y="89"/>
                  </a:lnTo>
                  <a:lnTo>
                    <a:pt x="162" y="109"/>
                  </a:lnTo>
                  <a:lnTo>
                    <a:pt x="143" y="131"/>
                  </a:lnTo>
                  <a:lnTo>
                    <a:pt x="89" y="132"/>
                  </a:lnTo>
                  <a:lnTo>
                    <a:pt x="32" y="197"/>
                  </a:lnTo>
                  <a:lnTo>
                    <a:pt x="0" y="61"/>
                  </a:lnTo>
                  <a:lnTo>
                    <a:pt x="13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sp>
          <p:nvSpPr>
            <p:cNvPr id="187" name="Freeform 593">
              <a:extLst>
                <a:ext uri="{FF2B5EF4-FFF2-40B4-BE49-F238E27FC236}">
                  <a16:creationId xmlns:a16="http://schemas.microsoft.com/office/drawing/2014/main" id="{61E55D99-1169-2D75-05F5-B5B1D154EE15}"/>
                </a:ext>
              </a:extLst>
            </p:cNvPr>
            <p:cNvSpPr>
              <a:spLocks/>
            </p:cNvSpPr>
            <p:nvPr/>
          </p:nvSpPr>
          <p:spPr bwMode="auto">
            <a:xfrm>
              <a:off x="1289050" y="-714375"/>
              <a:ext cx="92075" cy="34925"/>
            </a:xfrm>
            <a:custGeom>
              <a:avLst/>
              <a:gdLst>
                <a:gd name="T0" fmla="*/ 404 w 404"/>
                <a:gd name="T1" fmla="*/ 0 h 154"/>
                <a:gd name="T2" fmla="*/ 327 w 404"/>
                <a:gd name="T3" fmla="*/ 38 h 154"/>
                <a:gd name="T4" fmla="*/ 249 w 404"/>
                <a:gd name="T5" fmla="*/ 73 h 154"/>
                <a:gd name="T6" fmla="*/ 168 w 404"/>
                <a:gd name="T7" fmla="*/ 105 h 154"/>
                <a:gd name="T8" fmla="*/ 85 w 404"/>
                <a:gd name="T9" fmla="*/ 131 h 154"/>
                <a:gd name="T10" fmla="*/ 0 w 404"/>
                <a:gd name="T11" fmla="*/ 154 h 154"/>
                <a:gd name="T12" fmla="*/ 31 w 404"/>
                <a:gd name="T13" fmla="*/ 44 h 154"/>
                <a:gd name="T14" fmla="*/ 92 w 404"/>
                <a:gd name="T15" fmla="*/ 5 h 154"/>
                <a:gd name="T16" fmla="*/ 163 w 404"/>
                <a:gd name="T17" fmla="*/ 13 h 154"/>
                <a:gd name="T18" fmla="*/ 236 w 404"/>
                <a:gd name="T19" fmla="*/ 17 h 154"/>
                <a:gd name="T20" fmla="*/ 292 w 404"/>
                <a:gd name="T21" fmla="*/ 14 h 154"/>
                <a:gd name="T22" fmla="*/ 348 w 404"/>
                <a:gd name="T23" fmla="*/ 9 h 154"/>
                <a:gd name="T24" fmla="*/ 404 w 404"/>
                <a:gd name="T25"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4" h="154">
                  <a:moveTo>
                    <a:pt x="404" y="0"/>
                  </a:moveTo>
                  <a:lnTo>
                    <a:pt x="327" y="38"/>
                  </a:lnTo>
                  <a:lnTo>
                    <a:pt x="249" y="73"/>
                  </a:lnTo>
                  <a:lnTo>
                    <a:pt x="168" y="105"/>
                  </a:lnTo>
                  <a:lnTo>
                    <a:pt x="85" y="131"/>
                  </a:lnTo>
                  <a:lnTo>
                    <a:pt x="0" y="154"/>
                  </a:lnTo>
                  <a:lnTo>
                    <a:pt x="31" y="44"/>
                  </a:lnTo>
                  <a:lnTo>
                    <a:pt x="92" y="5"/>
                  </a:lnTo>
                  <a:lnTo>
                    <a:pt x="163" y="13"/>
                  </a:lnTo>
                  <a:lnTo>
                    <a:pt x="236" y="17"/>
                  </a:lnTo>
                  <a:lnTo>
                    <a:pt x="292" y="14"/>
                  </a:lnTo>
                  <a:lnTo>
                    <a:pt x="348" y="9"/>
                  </a:lnTo>
                  <a:lnTo>
                    <a:pt x="40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sp>
          <p:nvSpPr>
            <p:cNvPr id="188" name="Freeform 594">
              <a:extLst>
                <a:ext uri="{FF2B5EF4-FFF2-40B4-BE49-F238E27FC236}">
                  <a16:creationId xmlns:a16="http://schemas.microsoft.com/office/drawing/2014/main" id="{F962AF99-40EC-4651-C435-3571847137BE}"/>
                </a:ext>
              </a:extLst>
            </p:cNvPr>
            <p:cNvSpPr>
              <a:spLocks/>
            </p:cNvSpPr>
            <p:nvPr/>
          </p:nvSpPr>
          <p:spPr bwMode="auto">
            <a:xfrm>
              <a:off x="819150" y="-1241425"/>
              <a:ext cx="428625" cy="573088"/>
            </a:xfrm>
            <a:custGeom>
              <a:avLst/>
              <a:gdLst>
                <a:gd name="T0" fmla="*/ 230 w 1890"/>
                <a:gd name="T1" fmla="*/ 95 h 2526"/>
                <a:gd name="T2" fmla="*/ 513 w 1890"/>
                <a:gd name="T3" fmla="*/ 157 h 2526"/>
                <a:gd name="T4" fmla="*/ 969 w 1890"/>
                <a:gd name="T5" fmla="*/ 390 h 2526"/>
                <a:gd name="T6" fmla="*/ 1211 w 1890"/>
                <a:gd name="T7" fmla="*/ 979 h 2526"/>
                <a:gd name="T8" fmla="*/ 1251 w 1890"/>
                <a:gd name="T9" fmla="*/ 864 h 2526"/>
                <a:gd name="T10" fmla="*/ 1524 w 1890"/>
                <a:gd name="T11" fmla="*/ 1097 h 2526"/>
                <a:gd name="T12" fmla="*/ 1475 w 1890"/>
                <a:gd name="T13" fmla="*/ 1216 h 2526"/>
                <a:gd name="T14" fmla="*/ 1444 w 1890"/>
                <a:gd name="T15" fmla="*/ 1344 h 2526"/>
                <a:gd name="T16" fmla="*/ 1434 w 1890"/>
                <a:gd name="T17" fmla="*/ 1476 h 2526"/>
                <a:gd name="T18" fmla="*/ 1445 w 1890"/>
                <a:gd name="T19" fmla="*/ 1613 h 2526"/>
                <a:gd name="T20" fmla="*/ 1477 w 1890"/>
                <a:gd name="T21" fmla="*/ 1745 h 2526"/>
                <a:gd name="T22" fmla="*/ 1529 w 1890"/>
                <a:gd name="T23" fmla="*/ 1870 h 2526"/>
                <a:gd name="T24" fmla="*/ 1601 w 1890"/>
                <a:gd name="T25" fmla="*/ 1984 h 2526"/>
                <a:gd name="T26" fmla="*/ 1691 w 1890"/>
                <a:gd name="T27" fmla="*/ 2089 h 2526"/>
                <a:gd name="T28" fmla="*/ 1786 w 1890"/>
                <a:gd name="T29" fmla="*/ 2170 h 2526"/>
                <a:gd name="T30" fmla="*/ 1890 w 1890"/>
                <a:gd name="T31" fmla="*/ 2236 h 2526"/>
                <a:gd name="T32" fmla="*/ 1880 w 1890"/>
                <a:gd name="T33" fmla="*/ 2274 h 2526"/>
                <a:gd name="T34" fmla="*/ 1874 w 1890"/>
                <a:gd name="T35" fmla="*/ 2300 h 2526"/>
                <a:gd name="T36" fmla="*/ 1872 w 1890"/>
                <a:gd name="T37" fmla="*/ 2310 h 2526"/>
                <a:gd name="T38" fmla="*/ 1820 w 1890"/>
                <a:gd name="T39" fmla="*/ 2519 h 2526"/>
                <a:gd name="T40" fmla="*/ 1679 w 1890"/>
                <a:gd name="T41" fmla="*/ 2526 h 2526"/>
                <a:gd name="T42" fmla="*/ 1468 w 1890"/>
                <a:gd name="T43" fmla="*/ 2513 h 2526"/>
                <a:gd name="T44" fmla="*/ 1266 w 1890"/>
                <a:gd name="T45" fmla="*/ 2475 h 2526"/>
                <a:gd name="T46" fmla="*/ 1072 w 1890"/>
                <a:gd name="T47" fmla="*/ 2414 h 2526"/>
                <a:gd name="T48" fmla="*/ 889 w 1890"/>
                <a:gd name="T49" fmla="*/ 2331 h 2526"/>
                <a:gd name="T50" fmla="*/ 719 w 1890"/>
                <a:gd name="T51" fmla="*/ 2228 h 2526"/>
                <a:gd name="T52" fmla="*/ 564 w 1890"/>
                <a:gd name="T53" fmla="*/ 2106 h 2526"/>
                <a:gd name="T54" fmla="*/ 424 w 1890"/>
                <a:gd name="T55" fmla="*/ 1968 h 2526"/>
                <a:gd name="T56" fmla="*/ 301 w 1890"/>
                <a:gd name="T57" fmla="*/ 1814 h 2526"/>
                <a:gd name="T58" fmla="*/ 197 w 1890"/>
                <a:gd name="T59" fmla="*/ 1645 h 2526"/>
                <a:gd name="T60" fmla="*/ 113 w 1890"/>
                <a:gd name="T61" fmla="*/ 1465 h 2526"/>
                <a:gd name="T62" fmla="*/ 52 w 1890"/>
                <a:gd name="T63" fmla="*/ 1273 h 2526"/>
                <a:gd name="T64" fmla="*/ 13 w 1890"/>
                <a:gd name="T65" fmla="*/ 1073 h 2526"/>
                <a:gd name="T66" fmla="*/ 0 w 1890"/>
                <a:gd name="T67" fmla="*/ 864 h 2526"/>
                <a:gd name="T68" fmla="*/ 12 w 1890"/>
                <a:gd name="T69" fmla="*/ 664 h 2526"/>
                <a:gd name="T70" fmla="*/ 48 w 1890"/>
                <a:gd name="T71" fmla="*/ 471 h 2526"/>
                <a:gd name="T72" fmla="*/ 106 w 1890"/>
                <a:gd name="T73" fmla="*/ 285 h 2526"/>
                <a:gd name="T74" fmla="*/ 184 w 1890"/>
                <a:gd name="T75" fmla="*/ 111 h 2526"/>
                <a:gd name="T76" fmla="*/ 351 w 1890"/>
                <a:gd name="T77" fmla="*/ 0 h 2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90" h="2526">
                  <a:moveTo>
                    <a:pt x="351" y="0"/>
                  </a:moveTo>
                  <a:lnTo>
                    <a:pt x="230" y="95"/>
                  </a:lnTo>
                  <a:lnTo>
                    <a:pt x="325" y="157"/>
                  </a:lnTo>
                  <a:lnTo>
                    <a:pt x="513" y="157"/>
                  </a:lnTo>
                  <a:lnTo>
                    <a:pt x="794" y="107"/>
                  </a:lnTo>
                  <a:lnTo>
                    <a:pt x="969" y="390"/>
                  </a:lnTo>
                  <a:lnTo>
                    <a:pt x="969" y="656"/>
                  </a:lnTo>
                  <a:lnTo>
                    <a:pt x="1211" y="979"/>
                  </a:lnTo>
                  <a:lnTo>
                    <a:pt x="1251" y="979"/>
                  </a:lnTo>
                  <a:lnTo>
                    <a:pt x="1251" y="864"/>
                  </a:lnTo>
                  <a:lnTo>
                    <a:pt x="1344" y="1056"/>
                  </a:lnTo>
                  <a:lnTo>
                    <a:pt x="1524" y="1097"/>
                  </a:lnTo>
                  <a:lnTo>
                    <a:pt x="1497" y="1155"/>
                  </a:lnTo>
                  <a:lnTo>
                    <a:pt x="1475" y="1216"/>
                  </a:lnTo>
                  <a:lnTo>
                    <a:pt x="1457" y="1280"/>
                  </a:lnTo>
                  <a:lnTo>
                    <a:pt x="1444" y="1344"/>
                  </a:lnTo>
                  <a:lnTo>
                    <a:pt x="1436" y="1409"/>
                  </a:lnTo>
                  <a:lnTo>
                    <a:pt x="1434" y="1476"/>
                  </a:lnTo>
                  <a:lnTo>
                    <a:pt x="1436" y="1546"/>
                  </a:lnTo>
                  <a:lnTo>
                    <a:pt x="1445" y="1613"/>
                  </a:lnTo>
                  <a:lnTo>
                    <a:pt x="1459" y="1680"/>
                  </a:lnTo>
                  <a:lnTo>
                    <a:pt x="1477" y="1745"/>
                  </a:lnTo>
                  <a:lnTo>
                    <a:pt x="1500" y="1807"/>
                  </a:lnTo>
                  <a:lnTo>
                    <a:pt x="1529" y="1870"/>
                  </a:lnTo>
                  <a:lnTo>
                    <a:pt x="1562" y="1928"/>
                  </a:lnTo>
                  <a:lnTo>
                    <a:pt x="1601" y="1984"/>
                  </a:lnTo>
                  <a:lnTo>
                    <a:pt x="1644" y="2037"/>
                  </a:lnTo>
                  <a:lnTo>
                    <a:pt x="1691" y="2089"/>
                  </a:lnTo>
                  <a:lnTo>
                    <a:pt x="1737" y="2131"/>
                  </a:lnTo>
                  <a:lnTo>
                    <a:pt x="1786" y="2170"/>
                  </a:lnTo>
                  <a:lnTo>
                    <a:pt x="1837" y="2205"/>
                  </a:lnTo>
                  <a:lnTo>
                    <a:pt x="1890" y="2236"/>
                  </a:lnTo>
                  <a:lnTo>
                    <a:pt x="1885" y="2257"/>
                  </a:lnTo>
                  <a:lnTo>
                    <a:pt x="1880" y="2274"/>
                  </a:lnTo>
                  <a:lnTo>
                    <a:pt x="1877" y="2289"/>
                  </a:lnTo>
                  <a:lnTo>
                    <a:pt x="1874" y="2300"/>
                  </a:lnTo>
                  <a:lnTo>
                    <a:pt x="1872" y="2308"/>
                  </a:lnTo>
                  <a:lnTo>
                    <a:pt x="1872" y="2310"/>
                  </a:lnTo>
                  <a:lnTo>
                    <a:pt x="1889" y="2512"/>
                  </a:lnTo>
                  <a:lnTo>
                    <a:pt x="1820" y="2519"/>
                  </a:lnTo>
                  <a:lnTo>
                    <a:pt x="1749" y="2524"/>
                  </a:lnTo>
                  <a:lnTo>
                    <a:pt x="1679" y="2526"/>
                  </a:lnTo>
                  <a:lnTo>
                    <a:pt x="1572" y="2523"/>
                  </a:lnTo>
                  <a:lnTo>
                    <a:pt x="1468" y="2513"/>
                  </a:lnTo>
                  <a:lnTo>
                    <a:pt x="1366" y="2496"/>
                  </a:lnTo>
                  <a:lnTo>
                    <a:pt x="1266" y="2475"/>
                  </a:lnTo>
                  <a:lnTo>
                    <a:pt x="1168" y="2447"/>
                  </a:lnTo>
                  <a:lnTo>
                    <a:pt x="1072" y="2414"/>
                  </a:lnTo>
                  <a:lnTo>
                    <a:pt x="979" y="2375"/>
                  </a:lnTo>
                  <a:lnTo>
                    <a:pt x="889" y="2331"/>
                  </a:lnTo>
                  <a:lnTo>
                    <a:pt x="803" y="2282"/>
                  </a:lnTo>
                  <a:lnTo>
                    <a:pt x="719" y="2228"/>
                  </a:lnTo>
                  <a:lnTo>
                    <a:pt x="640" y="2169"/>
                  </a:lnTo>
                  <a:lnTo>
                    <a:pt x="564" y="2106"/>
                  </a:lnTo>
                  <a:lnTo>
                    <a:pt x="491" y="2040"/>
                  </a:lnTo>
                  <a:lnTo>
                    <a:pt x="424" y="1968"/>
                  </a:lnTo>
                  <a:lnTo>
                    <a:pt x="360" y="1892"/>
                  </a:lnTo>
                  <a:lnTo>
                    <a:pt x="301" y="1814"/>
                  </a:lnTo>
                  <a:lnTo>
                    <a:pt x="247" y="1731"/>
                  </a:lnTo>
                  <a:lnTo>
                    <a:pt x="197" y="1645"/>
                  </a:lnTo>
                  <a:lnTo>
                    <a:pt x="152" y="1557"/>
                  </a:lnTo>
                  <a:lnTo>
                    <a:pt x="113" y="1465"/>
                  </a:lnTo>
                  <a:lnTo>
                    <a:pt x="79" y="1370"/>
                  </a:lnTo>
                  <a:lnTo>
                    <a:pt x="52" y="1273"/>
                  </a:lnTo>
                  <a:lnTo>
                    <a:pt x="30" y="1174"/>
                  </a:lnTo>
                  <a:lnTo>
                    <a:pt x="13" y="1073"/>
                  </a:lnTo>
                  <a:lnTo>
                    <a:pt x="3" y="970"/>
                  </a:lnTo>
                  <a:lnTo>
                    <a:pt x="0" y="864"/>
                  </a:lnTo>
                  <a:lnTo>
                    <a:pt x="3" y="763"/>
                  </a:lnTo>
                  <a:lnTo>
                    <a:pt x="12" y="664"/>
                  </a:lnTo>
                  <a:lnTo>
                    <a:pt x="27" y="567"/>
                  </a:lnTo>
                  <a:lnTo>
                    <a:pt x="48" y="471"/>
                  </a:lnTo>
                  <a:lnTo>
                    <a:pt x="75" y="377"/>
                  </a:lnTo>
                  <a:lnTo>
                    <a:pt x="106" y="285"/>
                  </a:lnTo>
                  <a:lnTo>
                    <a:pt x="143" y="197"/>
                  </a:lnTo>
                  <a:lnTo>
                    <a:pt x="184" y="111"/>
                  </a:lnTo>
                  <a:lnTo>
                    <a:pt x="230" y="27"/>
                  </a:lnTo>
                  <a:lnTo>
                    <a:pt x="35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sp>
          <p:nvSpPr>
            <p:cNvPr id="189" name="Freeform 595">
              <a:extLst>
                <a:ext uri="{FF2B5EF4-FFF2-40B4-BE49-F238E27FC236}">
                  <a16:creationId xmlns:a16="http://schemas.microsoft.com/office/drawing/2014/main" id="{2B49C2FC-7E04-A6A2-E864-5C4ECEC17860}"/>
                </a:ext>
              </a:extLst>
            </p:cNvPr>
            <p:cNvSpPr>
              <a:spLocks noEditPoints="1"/>
            </p:cNvSpPr>
            <p:nvPr/>
          </p:nvSpPr>
          <p:spPr bwMode="auto">
            <a:xfrm>
              <a:off x="906463" y="-1422400"/>
              <a:ext cx="455613" cy="138113"/>
            </a:xfrm>
            <a:custGeom>
              <a:avLst/>
              <a:gdLst>
                <a:gd name="T0" fmla="*/ 857 w 2009"/>
                <a:gd name="T1" fmla="*/ 178 h 604"/>
                <a:gd name="T2" fmla="*/ 854 w 2009"/>
                <a:gd name="T3" fmla="*/ 185 h 604"/>
                <a:gd name="T4" fmla="*/ 848 w 2009"/>
                <a:gd name="T5" fmla="*/ 194 h 604"/>
                <a:gd name="T6" fmla="*/ 837 w 2009"/>
                <a:gd name="T7" fmla="*/ 204 h 604"/>
                <a:gd name="T8" fmla="*/ 823 w 2009"/>
                <a:gd name="T9" fmla="*/ 214 h 604"/>
                <a:gd name="T10" fmla="*/ 809 w 2009"/>
                <a:gd name="T11" fmla="*/ 225 h 604"/>
                <a:gd name="T12" fmla="*/ 795 w 2009"/>
                <a:gd name="T13" fmla="*/ 235 h 604"/>
                <a:gd name="T14" fmla="*/ 780 w 2009"/>
                <a:gd name="T15" fmla="*/ 246 h 604"/>
                <a:gd name="T16" fmla="*/ 767 w 2009"/>
                <a:gd name="T17" fmla="*/ 254 h 604"/>
                <a:gd name="T18" fmla="*/ 757 w 2009"/>
                <a:gd name="T19" fmla="*/ 261 h 604"/>
                <a:gd name="T20" fmla="*/ 750 w 2009"/>
                <a:gd name="T21" fmla="*/ 266 h 604"/>
                <a:gd name="T22" fmla="*/ 747 w 2009"/>
                <a:gd name="T23" fmla="*/ 267 h 604"/>
                <a:gd name="T24" fmla="*/ 857 w 2009"/>
                <a:gd name="T25" fmla="*/ 331 h 604"/>
                <a:gd name="T26" fmla="*/ 1087 w 2009"/>
                <a:gd name="T27" fmla="*/ 271 h 604"/>
                <a:gd name="T28" fmla="*/ 1033 w 2009"/>
                <a:gd name="T29" fmla="*/ 178 h 604"/>
                <a:gd name="T30" fmla="*/ 933 w 2009"/>
                <a:gd name="T31" fmla="*/ 210 h 604"/>
                <a:gd name="T32" fmla="*/ 857 w 2009"/>
                <a:gd name="T33" fmla="*/ 178 h 604"/>
                <a:gd name="T34" fmla="*/ 1537 w 2009"/>
                <a:gd name="T35" fmla="*/ 72 h 604"/>
                <a:gd name="T36" fmla="*/ 1365 w 2009"/>
                <a:gd name="T37" fmla="*/ 165 h 604"/>
                <a:gd name="T38" fmla="*/ 1267 w 2009"/>
                <a:gd name="T39" fmla="*/ 226 h 604"/>
                <a:gd name="T40" fmla="*/ 1336 w 2009"/>
                <a:gd name="T41" fmla="*/ 270 h 604"/>
                <a:gd name="T42" fmla="*/ 1488 w 2009"/>
                <a:gd name="T43" fmla="*/ 255 h 604"/>
                <a:gd name="T44" fmla="*/ 1647 w 2009"/>
                <a:gd name="T45" fmla="*/ 135 h 604"/>
                <a:gd name="T46" fmla="*/ 1537 w 2009"/>
                <a:gd name="T47" fmla="*/ 72 h 604"/>
                <a:gd name="T48" fmla="*/ 1295 w 2009"/>
                <a:gd name="T49" fmla="*/ 0 h 604"/>
                <a:gd name="T50" fmla="*/ 1295 w 2009"/>
                <a:gd name="T51" fmla="*/ 0 h 604"/>
                <a:gd name="T52" fmla="*/ 1390 w 2009"/>
                <a:gd name="T53" fmla="*/ 3 h 604"/>
                <a:gd name="T54" fmla="*/ 1483 w 2009"/>
                <a:gd name="T55" fmla="*/ 11 h 604"/>
                <a:gd name="T56" fmla="*/ 1576 w 2009"/>
                <a:gd name="T57" fmla="*/ 24 h 604"/>
                <a:gd name="T58" fmla="*/ 1666 w 2009"/>
                <a:gd name="T59" fmla="*/ 42 h 604"/>
                <a:gd name="T60" fmla="*/ 1755 w 2009"/>
                <a:gd name="T61" fmla="*/ 65 h 604"/>
                <a:gd name="T62" fmla="*/ 1842 w 2009"/>
                <a:gd name="T63" fmla="*/ 92 h 604"/>
                <a:gd name="T64" fmla="*/ 1926 w 2009"/>
                <a:gd name="T65" fmla="*/ 124 h 604"/>
                <a:gd name="T66" fmla="*/ 2009 w 2009"/>
                <a:gd name="T67" fmla="*/ 160 h 604"/>
                <a:gd name="T68" fmla="*/ 1948 w 2009"/>
                <a:gd name="T69" fmla="*/ 169 h 604"/>
                <a:gd name="T70" fmla="*/ 1784 w 2009"/>
                <a:gd name="T71" fmla="*/ 145 h 604"/>
                <a:gd name="T72" fmla="*/ 1668 w 2009"/>
                <a:gd name="T73" fmla="*/ 221 h 604"/>
                <a:gd name="T74" fmla="*/ 1586 w 2009"/>
                <a:gd name="T75" fmla="*/ 311 h 604"/>
                <a:gd name="T76" fmla="*/ 1285 w 2009"/>
                <a:gd name="T77" fmla="*/ 339 h 604"/>
                <a:gd name="T78" fmla="*/ 1162 w 2009"/>
                <a:gd name="T79" fmla="*/ 319 h 604"/>
                <a:gd name="T80" fmla="*/ 1077 w 2009"/>
                <a:gd name="T81" fmla="*/ 450 h 604"/>
                <a:gd name="T82" fmla="*/ 830 w 2009"/>
                <a:gd name="T83" fmla="*/ 464 h 604"/>
                <a:gd name="T84" fmla="*/ 676 w 2009"/>
                <a:gd name="T85" fmla="*/ 421 h 604"/>
                <a:gd name="T86" fmla="*/ 538 w 2009"/>
                <a:gd name="T87" fmla="*/ 495 h 604"/>
                <a:gd name="T88" fmla="*/ 239 w 2009"/>
                <a:gd name="T89" fmla="*/ 536 h 604"/>
                <a:gd name="T90" fmla="*/ 0 w 2009"/>
                <a:gd name="T91" fmla="*/ 604 h 604"/>
                <a:gd name="T92" fmla="*/ 0 w 2009"/>
                <a:gd name="T93" fmla="*/ 604 h 604"/>
                <a:gd name="T94" fmla="*/ 63 w 2009"/>
                <a:gd name="T95" fmla="*/ 532 h 604"/>
                <a:gd name="T96" fmla="*/ 131 w 2009"/>
                <a:gd name="T97" fmla="*/ 464 h 604"/>
                <a:gd name="T98" fmla="*/ 203 w 2009"/>
                <a:gd name="T99" fmla="*/ 400 h 604"/>
                <a:gd name="T100" fmla="*/ 278 w 2009"/>
                <a:gd name="T101" fmla="*/ 339 h 604"/>
                <a:gd name="T102" fmla="*/ 356 w 2009"/>
                <a:gd name="T103" fmla="*/ 283 h 604"/>
                <a:gd name="T104" fmla="*/ 439 w 2009"/>
                <a:gd name="T105" fmla="*/ 232 h 604"/>
                <a:gd name="T106" fmla="*/ 524 w 2009"/>
                <a:gd name="T107" fmla="*/ 185 h 604"/>
                <a:gd name="T108" fmla="*/ 612 w 2009"/>
                <a:gd name="T109" fmla="*/ 144 h 604"/>
                <a:gd name="T110" fmla="*/ 702 w 2009"/>
                <a:gd name="T111" fmla="*/ 107 h 604"/>
                <a:gd name="T112" fmla="*/ 796 w 2009"/>
                <a:gd name="T113" fmla="*/ 75 h 604"/>
                <a:gd name="T114" fmla="*/ 892 w 2009"/>
                <a:gd name="T115" fmla="*/ 49 h 604"/>
                <a:gd name="T116" fmla="*/ 990 w 2009"/>
                <a:gd name="T117" fmla="*/ 27 h 604"/>
                <a:gd name="T118" fmla="*/ 1089 w 2009"/>
                <a:gd name="T119" fmla="*/ 13 h 604"/>
                <a:gd name="T120" fmla="*/ 1191 w 2009"/>
                <a:gd name="T121" fmla="*/ 3 h 604"/>
                <a:gd name="T122" fmla="*/ 1295 w 2009"/>
                <a:gd name="T12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9" h="604">
                  <a:moveTo>
                    <a:pt x="857" y="178"/>
                  </a:moveTo>
                  <a:lnTo>
                    <a:pt x="854" y="185"/>
                  </a:lnTo>
                  <a:lnTo>
                    <a:pt x="848" y="194"/>
                  </a:lnTo>
                  <a:lnTo>
                    <a:pt x="837" y="204"/>
                  </a:lnTo>
                  <a:lnTo>
                    <a:pt x="823" y="214"/>
                  </a:lnTo>
                  <a:lnTo>
                    <a:pt x="809" y="225"/>
                  </a:lnTo>
                  <a:lnTo>
                    <a:pt x="795" y="235"/>
                  </a:lnTo>
                  <a:lnTo>
                    <a:pt x="780" y="246"/>
                  </a:lnTo>
                  <a:lnTo>
                    <a:pt x="767" y="254"/>
                  </a:lnTo>
                  <a:lnTo>
                    <a:pt x="757" y="261"/>
                  </a:lnTo>
                  <a:lnTo>
                    <a:pt x="750" y="266"/>
                  </a:lnTo>
                  <a:lnTo>
                    <a:pt x="747" y="267"/>
                  </a:lnTo>
                  <a:lnTo>
                    <a:pt x="857" y="331"/>
                  </a:lnTo>
                  <a:lnTo>
                    <a:pt x="1087" y="271"/>
                  </a:lnTo>
                  <a:lnTo>
                    <a:pt x="1033" y="178"/>
                  </a:lnTo>
                  <a:lnTo>
                    <a:pt x="933" y="210"/>
                  </a:lnTo>
                  <a:lnTo>
                    <a:pt x="857" y="178"/>
                  </a:lnTo>
                  <a:close/>
                  <a:moveTo>
                    <a:pt x="1537" y="72"/>
                  </a:moveTo>
                  <a:lnTo>
                    <a:pt x="1365" y="165"/>
                  </a:lnTo>
                  <a:lnTo>
                    <a:pt x="1267" y="226"/>
                  </a:lnTo>
                  <a:lnTo>
                    <a:pt x="1336" y="270"/>
                  </a:lnTo>
                  <a:lnTo>
                    <a:pt x="1488" y="255"/>
                  </a:lnTo>
                  <a:lnTo>
                    <a:pt x="1647" y="135"/>
                  </a:lnTo>
                  <a:lnTo>
                    <a:pt x="1537" y="72"/>
                  </a:lnTo>
                  <a:close/>
                  <a:moveTo>
                    <a:pt x="1295" y="0"/>
                  </a:moveTo>
                  <a:lnTo>
                    <a:pt x="1295" y="0"/>
                  </a:lnTo>
                  <a:lnTo>
                    <a:pt x="1390" y="3"/>
                  </a:lnTo>
                  <a:lnTo>
                    <a:pt x="1483" y="11"/>
                  </a:lnTo>
                  <a:lnTo>
                    <a:pt x="1576" y="24"/>
                  </a:lnTo>
                  <a:lnTo>
                    <a:pt x="1666" y="42"/>
                  </a:lnTo>
                  <a:lnTo>
                    <a:pt x="1755" y="65"/>
                  </a:lnTo>
                  <a:lnTo>
                    <a:pt x="1842" y="92"/>
                  </a:lnTo>
                  <a:lnTo>
                    <a:pt x="1926" y="124"/>
                  </a:lnTo>
                  <a:lnTo>
                    <a:pt x="2009" y="160"/>
                  </a:lnTo>
                  <a:lnTo>
                    <a:pt x="1948" y="169"/>
                  </a:lnTo>
                  <a:lnTo>
                    <a:pt x="1784" y="145"/>
                  </a:lnTo>
                  <a:lnTo>
                    <a:pt x="1668" y="221"/>
                  </a:lnTo>
                  <a:lnTo>
                    <a:pt x="1586" y="311"/>
                  </a:lnTo>
                  <a:lnTo>
                    <a:pt x="1285" y="339"/>
                  </a:lnTo>
                  <a:lnTo>
                    <a:pt x="1162" y="319"/>
                  </a:lnTo>
                  <a:lnTo>
                    <a:pt x="1077" y="450"/>
                  </a:lnTo>
                  <a:lnTo>
                    <a:pt x="830" y="464"/>
                  </a:lnTo>
                  <a:lnTo>
                    <a:pt x="676" y="421"/>
                  </a:lnTo>
                  <a:lnTo>
                    <a:pt x="538" y="495"/>
                  </a:lnTo>
                  <a:lnTo>
                    <a:pt x="239" y="536"/>
                  </a:lnTo>
                  <a:lnTo>
                    <a:pt x="0" y="604"/>
                  </a:lnTo>
                  <a:lnTo>
                    <a:pt x="0" y="604"/>
                  </a:lnTo>
                  <a:lnTo>
                    <a:pt x="63" y="532"/>
                  </a:lnTo>
                  <a:lnTo>
                    <a:pt x="131" y="464"/>
                  </a:lnTo>
                  <a:lnTo>
                    <a:pt x="203" y="400"/>
                  </a:lnTo>
                  <a:lnTo>
                    <a:pt x="278" y="339"/>
                  </a:lnTo>
                  <a:lnTo>
                    <a:pt x="356" y="283"/>
                  </a:lnTo>
                  <a:lnTo>
                    <a:pt x="439" y="232"/>
                  </a:lnTo>
                  <a:lnTo>
                    <a:pt x="524" y="185"/>
                  </a:lnTo>
                  <a:lnTo>
                    <a:pt x="612" y="144"/>
                  </a:lnTo>
                  <a:lnTo>
                    <a:pt x="702" y="107"/>
                  </a:lnTo>
                  <a:lnTo>
                    <a:pt x="796" y="75"/>
                  </a:lnTo>
                  <a:lnTo>
                    <a:pt x="892" y="49"/>
                  </a:lnTo>
                  <a:lnTo>
                    <a:pt x="990" y="27"/>
                  </a:lnTo>
                  <a:lnTo>
                    <a:pt x="1089" y="13"/>
                  </a:lnTo>
                  <a:lnTo>
                    <a:pt x="1191" y="3"/>
                  </a:lnTo>
                  <a:lnTo>
                    <a:pt x="129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90" name="Group 52">
            <a:extLst>
              <a:ext uri="{FF2B5EF4-FFF2-40B4-BE49-F238E27FC236}">
                <a16:creationId xmlns:a16="http://schemas.microsoft.com/office/drawing/2014/main" id="{B4E8DEFD-CC84-4892-D128-A05A61BFEC47}"/>
              </a:ext>
            </a:extLst>
          </p:cNvPr>
          <p:cNvGrpSpPr>
            <a:grpSpLocks noChangeAspect="1"/>
          </p:cNvGrpSpPr>
          <p:nvPr/>
        </p:nvGrpSpPr>
        <p:grpSpPr bwMode="auto">
          <a:xfrm>
            <a:off x="9296375" y="1982104"/>
            <a:ext cx="288436" cy="363398"/>
            <a:chOff x="1157" y="1352"/>
            <a:chExt cx="177" cy="223"/>
          </a:xfrm>
          <a:solidFill>
            <a:srgbClr val="4472C4"/>
          </a:solidFill>
        </p:grpSpPr>
        <p:sp>
          <p:nvSpPr>
            <p:cNvPr id="191" name="Freeform 54">
              <a:extLst>
                <a:ext uri="{FF2B5EF4-FFF2-40B4-BE49-F238E27FC236}">
                  <a16:creationId xmlns:a16="http://schemas.microsoft.com/office/drawing/2014/main" id="{C1E6BD2D-D74E-29F6-36EB-6EC1488F3FD1}"/>
                </a:ext>
              </a:extLst>
            </p:cNvPr>
            <p:cNvSpPr>
              <a:spLocks noEditPoints="1"/>
            </p:cNvSpPr>
            <p:nvPr/>
          </p:nvSpPr>
          <p:spPr bwMode="auto">
            <a:xfrm>
              <a:off x="1219" y="1352"/>
              <a:ext cx="53" cy="53"/>
            </a:xfrm>
            <a:custGeom>
              <a:avLst/>
              <a:gdLst>
                <a:gd name="T0" fmla="*/ 353 w 788"/>
                <a:gd name="T1" fmla="*/ 220 h 789"/>
                <a:gd name="T2" fmla="*/ 280 w 788"/>
                <a:gd name="T3" fmla="*/ 257 h 789"/>
                <a:gd name="T4" fmla="*/ 230 w 788"/>
                <a:gd name="T5" fmla="*/ 325 h 789"/>
                <a:gd name="T6" fmla="*/ 217 w 788"/>
                <a:gd name="T7" fmla="*/ 408 h 789"/>
                <a:gd name="T8" fmla="*/ 242 w 788"/>
                <a:gd name="T9" fmla="*/ 487 h 789"/>
                <a:gd name="T10" fmla="*/ 300 w 788"/>
                <a:gd name="T11" fmla="*/ 546 h 789"/>
                <a:gd name="T12" fmla="*/ 383 w 788"/>
                <a:gd name="T13" fmla="*/ 573 h 789"/>
                <a:gd name="T14" fmla="*/ 464 w 788"/>
                <a:gd name="T15" fmla="*/ 560 h 789"/>
                <a:gd name="T16" fmla="*/ 530 w 788"/>
                <a:gd name="T17" fmla="*/ 512 h 789"/>
                <a:gd name="T18" fmla="*/ 570 w 788"/>
                <a:gd name="T19" fmla="*/ 436 h 789"/>
                <a:gd name="T20" fmla="*/ 570 w 788"/>
                <a:gd name="T21" fmla="*/ 352 h 789"/>
                <a:gd name="T22" fmla="*/ 533 w 788"/>
                <a:gd name="T23" fmla="*/ 279 h 789"/>
                <a:gd name="T24" fmla="*/ 464 w 788"/>
                <a:gd name="T25" fmla="*/ 228 h 789"/>
                <a:gd name="T26" fmla="*/ 274 w 788"/>
                <a:gd name="T27" fmla="*/ 0 h 789"/>
                <a:gd name="T28" fmla="*/ 302 w 788"/>
                <a:gd name="T29" fmla="*/ 12 h 789"/>
                <a:gd name="T30" fmla="*/ 373 w 788"/>
                <a:gd name="T31" fmla="*/ 65 h 789"/>
                <a:gd name="T32" fmla="*/ 483 w 788"/>
                <a:gd name="T33" fmla="*/ 23 h 789"/>
                <a:gd name="T34" fmla="*/ 507 w 788"/>
                <a:gd name="T35" fmla="*/ 2 h 789"/>
                <a:gd name="T36" fmla="*/ 579 w 788"/>
                <a:gd name="T37" fmla="*/ 25 h 789"/>
                <a:gd name="T38" fmla="*/ 599 w 788"/>
                <a:gd name="T39" fmla="*/ 49 h 789"/>
                <a:gd name="T40" fmla="*/ 577 w 788"/>
                <a:gd name="T41" fmla="*/ 120 h 789"/>
                <a:gd name="T42" fmla="*/ 651 w 788"/>
                <a:gd name="T43" fmla="*/ 188 h 789"/>
                <a:gd name="T44" fmla="*/ 731 w 788"/>
                <a:gd name="T45" fmla="*/ 193 h 789"/>
                <a:gd name="T46" fmla="*/ 759 w 788"/>
                <a:gd name="T47" fmla="*/ 204 h 789"/>
                <a:gd name="T48" fmla="*/ 788 w 788"/>
                <a:gd name="T49" fmla="*/ 274 h 789"/>
                <a:gd name="T50" fmla="*/ 776 w 788"/>
                <a:gd name="T51" fmla="*/ 303 h 789"/>
                <a:gd name="T52" fmla="*/ 724 w 788"/>
                <a:gd name="T53" fmla="*/ 373 h 789"/>
                <a:gd name="T54" fmla="*/ 766 w 788"/>
                <a:gd name="T55" fmla="*/ 483 h 789"/>
                <a:gd name="T56" fmla="*/ 786 w 788"/>
                <a:gd name="T57" fmla="*/ 507 h 789"/>
                <a:gd name="T58" fmla="*/ 764 w 788"/>
                <a:gd name="T59" fmla="*/ 578 h 789"/>
                <a:gd name="T60" fmla="*/ 741 w 788"/>
                <a:gd name="T61" fmla="*/ 599 h 789"/>
                <a:gd name="T62" fmla="*/ 671 w 788"/>
                <a:gd name="T63" fmla="*/ 577 h 789"/>
                <a:gd name="T64" fmla="*/ 602 w 788"/>
                <a:gd name="T65" fmla="*/ 654 h 789"/>
                <a:gd name="T66" fmla="*/ 597 w 788"/>
                <a:gd name="T67" fmla="*/ 732 h 789"/>
                <a:gd name="T68" fmla="*/ 585 w 788"/>
                <a:gd name="T69" fmla="*/ 761 h 789"/>
                <a:gd name="T70" fmla="*/ 515 w 788"/>
                <a:gd name="T71" fmla="*/ 789 h 789"/>
                <a:gd name="T72" fmla="*/ 486 w 788"/>
                <a:gd name="T73" fmla="*/ 777 h 789"/>
                <a:gd name="T74" fmla="*/ 417 w 788"/>
                <a:gd name="T75" fmla="*/ 727 h 789"/>
                <a:gd name="T76" fmla="*/ 307 w 788"/>
                <a:gd name="T77" fmla="*/ 768 h 789"/>
                <a:gd name="T78" fmla="*/ 283 w 788"/>
                <a:gd name="T79" fmla="*/ 788 h 789"/>
                <a:gd name="T80" fmla="*/ 211 w 788"/>
                <a:gd name="T81" fmla="*/ 766 h 789"/>
                <a:gd name="T82" fmla="*/ 191 w 788"/>
                <a:gd name="T83" fmla="*/ 741 h 789"/>
                <a:gd name="T84" fmla="*/ 213 w 788"/>
                <a:gd name="T85" fmla="*/ 672 h 789"/>
                <a:gd name="T86" fmla="*/ 137 w 788"/>
                <a:gd name="T87" fmla="*/ 603 h 789"/>
                <a:gd name="T88" fmla="*/ 59 w 788"/>
                <a:gd name="T89" fmla="*/ 598 h 789"/>
                <a:gd name="T90" fmla="*/ 31 w 788"/>
                <a:gd name="T91" fmla="*/ 586 h 789"/>
                <a:gd name="T92" fmla="*/ 1 w 788"/>
                <a:gd name="T93" fmla="*/ 512 h 789"/>
                <a:gd name="T94" fmla="*/ 21 w 788"/>
                <a:gd name="T95" fmla="*/ 481 h 789"/>
                <a:gd name="T96" fmla="*/ 63 w 788"/>
                <a:gd name="T97" fmla="*/ 371 h 789"/>
                <a:gd name="T98" fmla="*/ 13 w 788"/>
                <a:gd name="T99" fmla="*/ 299 h 789"/>
                <a:gd name="T100" fmla="*/ 0 w 788"/>
                <a:gd name="T101" fmla="*/ 271 h 789"/>
                <a:gd name="T102" fmla="*/ 30 w 788"/>
                <a:gd name="T103" fmla="*/ 201 h 789"/>
                <a:gd name="T104" fmla="*/ 59 w 788"/>
                <a:gd name="T105" fmla="*/ 189 h 789"/>
                <a:gd name="T106" fmla="*/ 139 w 788"/>
                <a:gd name="T107" fmla="*/ 184 h 789"/>
                <a:gd name="T108" fmla="*/ 214 w 788"/>
                <a:gd name="T109" fmla="*/ 117 h 789"/>
                <a:gd name="T110" fmla="*/ 193 w 788"/>
                <a:gd name="T111" fmla="*/ 47 h 789"/>
                <a:gd name="T112" fmla="*/ 213 w 788"/>
                <a:gd name="T113" fmla="*/ 24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8" h="789">
                  <a:moveTo>
                    <a:pt x="409" y="215"/>
                  </a:moveTo>
                  <a:lnTo>
                    <a:pt x="381" y="215"/>
                  </a:lnTo>
                  <a:lnTo>
                    <a:pt x="353" y="220"/>
                  </a:lnTo>
                  <a:lnTo>
                    <a:pt x="328" y="228"/>
                  </a:lnTo>
                  <a:lnTo>
                    <a:pt x="302" y="240"/>
                  </a:lnTo>
                  <a:lnTo>
                    <a:pt x="280" y="257"/>
                  </a:lnTo>
                  <a:lnTo>
                    <a:pt x="261" y="276"/>
                  </a:lnTo>
                  <a:lnTo>
                    <a:pt x="243" y="299"/>
                  </a:lnTo>
                  <a:lnTo>
                    <a:pt x="230" y="325"/>
                  </a:lnTo>
                  <a:lnTo>
                    <a:pt x="221" y="352"/>
                  </a:lnTo>
                  <a:lnTo>
                    <a:pt x="217" y="381"/>
                  </a:lnTo>
                  <a:lnTo>
                    <a:pt x="217" y="408"/>
                  </a:lnTo>
                  <a:lnTo>
                    <a:pt x="221" y="436"/>
                  </a:lnTo>
                  <a:lnTo>
                    <a:pt x="230" y="462"/>
                  </a:lnTo>
                  <a:lnTo>
                    <a:pt x="242" y="487"/>
                  </a:lnTo>
                  <a:lnTo>
                    <a:pt x="259" y="509"/>
                  </a:lnTo>
                  <a:lnTo>
                    <a:pt x="278" y="530"/>
                  </a:lnTo>
                  <a:lnTo>
                    <a:pt x="300" y="546"/>
                  </a:lnTo>
                  <a:lnTo>
                    <a:pt x="327" y="560"/>
                  </a:lnTo>
                  <a:lnTo>
                    <a:pt x="354" y="568"/>
                  </a:lnTo>
                  <a:lnTo>
                    <a:pt x="383" y="573"/>
                  </a:lnTo>
                  <a:lnTo>
                    <a:pt x="410" y="573"/>
                  </a:lnTo>
                  <a:lnTo>
                    <a:pt x="438" y="568"/>
                  </a:lnTo>
                  <a:lnTo>
                    <a:pt x="464" y="560"/>
                  </a:lnTo>
                  <a:lnTo>
                    <a:pt x="489" y="548"/>
                  </a:lnTo>
                  <a:lnTo>
                    <a:pt x="511" y="532"/>
                  </a:lnTo>
                  <a:lnTo>
                    <a:pt x="530" y="512"/>
                  </a:lnTo>
                  <a:lnTo>
                    <a:pt x="548" y="489"/>
                  </a:lnTo>
                  <a:lnTo>
                    <a:pt x="561" y="463"/>
                  </a:lnTo>
                  <a:lnTo>
                    <a:pt x="570" y="436"/>
                  </a:lnTo>
                  <a:lnTo>
                    <a:pt x="574" y="407"/>
                  </a:lnTo>
                  <a:lnTo>
                    <a:pt x="574" y="379"/>
                  </a:lnTo>
                  <a:lnTo>
                    <a:pt x="570" y="352"/>
                  </a:lnTo>
                  <a:lnTo>
                    <a:pt x="562" y="326"/>
                  </a:lnTo>
                  <a:lnTo>
                    <a:pt x="550" y="301"/>
                  </a:lnTo>
                  <a:lnTo>
                    <a:pt x="533" y="279"/>
                  </a:lnTo>
                  <a:lnTo>
                    <a:pt x="513" y="259"/>
                  </a:lnTo>
                  <a:lnTo>
                    <a:pt x="491" y="242"/>
                  </a:lnTo>
                  <a:lnTo>
                    <a:pt x="464" y="228"/>
                  </a:lnTo>
                  <a:lnTo>
                    <a:pt x="437" y="219"/>
                  </a:lnTo>
                  <a:lnTo>
                    <a:pt x="409" y="215"/>
                  </a:lnTo>
                  <a:close/>
                  <a:moveTo>
                    <a:pt x="274" y="0"/>
                  </a:moveTo>
                  <a:lnTo>
                    <a:pt x="284" y="1"/>
                  </a:lnTo>
                  <a:lnTo>
                    <a:pt x="294" y="5"/>
                  </a:lnTo>
                  <a:lnTo>
                    <a:pt x="302" y="12"/>
                  </a:lnTo>
                  <a:lnTo>
                    <a:pt x="309" y="23"/>
                  </a:lnTo>
                  <a:lnTo>
                    <a:pt x="329" y="71"/>
                  </a:lnTo>
                  <a:lnTo>
                    <a:pt x="373" y="65"/>
                  </a:lnTo>
                  <a:lnTo>
                    <a:pt x="417" y="65"/>
                  </a:lnTo>
                  <a:lnTo>
                    <a:pt x="462" y="72"/>
                  </a:lnTo>
                  <a:lnTo>
                    <a:pt x="483" y="23"/>
                  </a:lnTo>
                  <a:lnTo>
                    <a:pt x="489" y="13"/>
                  </a:lnTo>
                  <a:lnTo>
                    <a:pt x="498" y="6"/>
                  </a:lnTo>
                  <a:lnTo>
                    <a:pt x="507" y="2"/>
                  </a:lnTo>
                  <a:lnTo>
                    <a:pt x="518" y="1"/>
                  </a:lnTo>
                  <a:lnTo>
                    <a:pt x="529" y="4"/>
                  </a:lnTo>
                  <a:lnTo>
                    <a:pt x="579" y="25"/>
                  </a:lnTo>
                  <a:lnTo>
                    <a:pt x="588" y="31"/>
                  </a:lnTo>
                  <a:lnTo>
                    <a:pt x="595" y="39"/>
                  </a:lnTo>
                  <a:lnTo>
                    <a:pt x="599" y="49"/>
                  </a:lnTo>
                  <a:lnTo>
                    <a:pt x="599" y="60"/>
                  </a:lnTo>
                  <a:lnTo>
                    <a:pt x="597" y="70"/>
                  </a:lnTo>
                  <a:lnTo>
                    <a:pt x="577" y="120"/>
                  </a:lnTo>
                  <a:lnTo>
                    <a:pt x="604" y="141"/>
                  </a:lnTo>
                  <a:lnTo>
                    <a:pt x="629" y="163"/>
                  </a:lnTo>
                  <a:lnTo>
                    <a:pt x="651" y="188"/>
                  </a:lnTo>
                  <a:lnTo>
                    <a:pt x="671" y="215"/>
                  </a:lnTo>
                  <a:lnTo>
                    <a:pt x="720" y="195"/>
                  </a:lnTo>
                  <a:lnTo>
                    <a:pt x="731" y="193"/>
                  </a:lnTo>
                  <a:lnTo>
                    <a:pt x="742" y="194"/>
                  </a:lnTo>
                  <a:lnTo>
                    <a:pt x="751" y="198"/>
                  </a:lnTo>
                  <a:lnTo>
                    <a:pt x="759" y="204"/>
                  </a:lnTo>
                  <a:lnTo>
                    <a:pt x="765" y="214"/>
                  </a:lnTo>
                  <a:lnTo>
                    <a:pt x="785" y="264"/>
                  </a:lnTo>
                  <a:lnTo>
                    <a:pt x="788" y="274"/>
                  </a:lnTo>
                  <a:lnTo>
                    <a:pt x="787" y="285"/>
                  </a:lnTo>
                  <a:lnTo>
                    <a:pt x="782" y="294"/>
                  </a:lnTo>
                  <a:lnTo>
                    <a:pt x="776" y="303"/>
                  </a:lnTo>
                  <a:lnTo>
                    <a:pt x="766" y="309"/>
                  </a:lnTo>
                  <a:lnTo>
                    <a:pt x="718" y="328"/>
                  </a:lnTo>
                  <a:lnTo>
                    <a:pt x="724" y="373"/>
                  </a:lnTo>
                  <a:lnTo>
                    <a:pt x="724" y="418"/>
                  </a:lnTo>
                  <a:lnTo>
                    <a:pt x="718" y="463"/>
                  </a:lnTo>
                  <a:lnTo>
                    <a:pt x="766" y="483"/>
                  </a:lnTo>
                  <a:lnTo>
                    <a:pt x="776" y="489"/>
                  </a:lnTo>
                  <a:lnTo>
                    <a:pt x="782" y="497"/>
                  </a:lnTo>
                  <a:lnTo>
                    <a:pt x="786" y="507"/>
                  </a:lnTo>
                  <a:lnTo>
                    <a:pt x="787" y="518"/>
                  </a:lnTo>
                  <a:lnTo>
                    <a:pt x="785" y="529"/>
                  </a:lnTo>
                  <a:lnTo>
                    <a:pt x="764" y="578"/>
                  </a:lnTo>
                  <a:lnTo>
                    <a:pt x="759" y="589"/>
                  </a:lnTo>
                  <a:lnTo>
                    <a:pt x="750" y="595"/>
                  </a:lnTo>
                  <a:lnTo>
                    <a:pt x="741" y="599"/>
                  </a:lnTo>
                  <a:lnTo>
                    <a:pt x="730" y="600"/>
                  </a:lnTo>
                  <a:lnTo>
                    <a:pt x="718" y="597"/>
                  </a:lnTo>
                  <a:lnTo>
                    <a:pt x="671" y="577"/>
                  </a:lnTo>
                  <a:lnTo>
                    <a:pt x="650" y="605"/>
                  </a:lnTo>
                  <a:lnTo>
                    <a:pt x="628" y="630"/>
                  </a:lnTo>
                  <a:lnTo>
                    <a:pt x="602" y="654"/>
                  </a:lnTo>
                  <a:lnTo>
                    <a:pt x="575" y="673"/>
                  </a:lnTo>
                  <a:lnTo>
                    <a:pt x="595" y="721"/>
                  </a:lnTo>
                  <a:lnTo>
                    <a:pt x="597" y="732"/>
                  </a:lnTo>
                  <a:lnTo>
                    <a:pt x="596" y="742"/>
                  </a:lnTo>
                  <a:lnTo>
                    <a:pt x="592" y="753"/>
                  </a:lnTo>
                  <a:lnTo>
                    <a:pt x="585" y="761"/>
                  </a:lnTo>
                  <a:lnTo>
                    <a:pt x="576" y="766"/>
                  </a:lnTo>
                  <a:lnTo>
                    <a:pt x="526" y="787"/>
                  </a:lnTo>
                  <a:lnTo>
                    <a:pt x="515" y="789"/>
                  </a:lnTo>
                  <a:lnTo>
                    <a:pt x="505" y="788"/>
                  </a:lnTo>
                  <a:lnTo>
                    <a:pt x="495" y="784"/>
                  </a:lnTo>
                  <a:lnTo>
                    <a:pt x="486" y="777"/>
                  </a:lnTo>
                  <a:lnTo>
                    <a:pt x="481" y="768"/>
                  </a:lnTo>
                  <a:lnTo>
                    <a:pt x="462" y="720"/>
                  </a:lnTo>
                  <a:lnTo>
                    <a:pt x="417" y="727"/>
                  </a:lnTo>
                  <a:lnTo>
                    <a:pt x="373" y="727"/>
                  </a:lnTo>
                  <a:lnTo>
                    <a:pt x="327" y="720"/>
                  </a:lnTo>
                  <a:lnTo>
                    <a:pt x="307" y="768"/>
                  </a:lnTo>
                  <a:lnTo>
                    <a:pt x="300" y="777"/>
                  </a:lnTo>
                  <a:lnTo>
                    <a:pt x="292" y="784"/>
                  </a:lnTo>
                  <a:lnTo>
                    <a:pt x="283" y="788"/>
                  </a:lnTo>
                  <a:lnTo>
                    <a:pt x="272" y="789"/>
                  </a:lnTo>
                  <a:lnTo>
                    <a:pt x="261" y="786"/>
                  </a:lnTo>
                  <a:lnTo>
                    <a:pt x="211" y="766"/>
                  </a:lnTo>
                  <a:lnTo>
                    <a:pt x="202" y="760"/>
                  </a:lnTo>
                  <a:lnTo>
                    <a:pt x="195" y="752"/>
                  </a:lnTo>
                  <a:lnTo>
                    <a:pt x="191" y="741"/>
                  </a:lnTo>
                  <a:lnTo>
                    <a:pt x="190" y="730"/>
                  </a:lnTo>
                  <a:lnTo>
                    <a:pt x="193" y="720"/>
                  </a:lnTo>
                  <a:lnTo>
                    <a:pt x="213" y="672"/>
                  </a:lnTo>
                  <a:lnTo>
                    <a:pt x="184" y="652"/>
                  </a:lnTo>
                  <a:lnTo>
                    <a:pt x="159" y="628"/>
                  </a:lnTo>
                  <a:lnTo>
                    <a:pt x="137" y="603"/>
                  </a:lnTo>
                  <a:lnTo>
                    <a:pt x="117" y="576"/>
                  </a:lnTo>
                  <a:lnTo>
                    <a:pt x="70" y="595"/>
                  </a:lnTo>
                  <a:lnTo>
                    <a:pt x="59" y="598"/>
                  </a:lnTo>
                  <a:lnTo>
                    <a:pt x="48" y="597"/>
                  </a:lnTo>
                  <a:lnTo>
                    <a:pt x="39" y="593"/>
                  </a:lnTo>
                  <a:lnTo>
                    <a:pt x="31" y="586"/>
                  </a:lnTo>
                  <a:lnTo>
                    <a:pt x="25" y="576"/>
                  </a:lnTo>
                  <a:lnTo>
                    <a:pt x="5" y="527"/>
                  </a:lnTo>
                  <a:lnTo>
                    <a:pt x="1" y="512"/>
                  </a:lnTo>
                  <a:lnTo>
                    <a:pt x="5" y="499"/>
                  </a:lnTo>
                  <a:lnTo>
                    <a:pt x="11" y="489"/>
                  </a:lnTo>
                  <a:lnTo>
                    <a:pt x="21" y="481"/>
                  </a:lnTo>
                  <a:lnTo>
                    <a:pt x="70" y="461"/>
                  </a:lnTo>
                  <a:lnTo>
                    <a:pt x="63" y="417"/>
                  </a:lnTo>
                  <a:lnTo>
                    <a:pt x="63" y="371"/>
                  </a:lnTo>
                  <a:lnTo>
                    <a:pt x="70" y="326"/>
                  </a:lnTo>
                  <a:lnTo>
                    <a:pt x="22" y="306"/>
                  </a:lnTo>
                  <a:lnTo>
                    <a:pt x="13" y="299"/>
                  </a:lnTo>
                  <a:lnTo>
                    <a:pt x="6" y="291"/>
                  </a:lnTo>
                  <a:lnTo>
                    <a:pt x="1" y="282"/>
                  </a:lnTo>
                  <a:lnTo>
                    <a:pt x="0" y="271"/>
                  </a:lnTo>
                  <a:lnTo>
                    <a:pt x="3" y="260"/>
                  </a:lnTo>
                  <a:lnTo>
                    <a:pt x="24" y="210"/>
                  </a:lnTo>
                  <a:lnTo>
                    <a:pt x="30" y="201"/>
                  </a:lnTo>
                  <a:lnTo>
                    <a:pt x="38" y="194"/>
                  </a:lnTo>
                  <a:lnTo>
                    <a:pt x="48" y="189"/>
                  </a:lnTo>
                  <a:lnTo>
                    <a:pt x="59" y="189"/>
                  </a:lnTo>
                  <a:lnTo>
                    <a:pt x="70" y="192"/>
                  </a:lnTo>
                  <a:lnTo>
                    <a:pt x="118" y="212"/>
                  </a:lnTo>
                  <a:lnTo>
                    <a:pt x="139" y="184"/>
                  </a:lnTo>
                  <a:lnTo>
                    <a:pt x="161" y="159"/>
                  </a:lnTo>
                  <a:lnTo>
                    <a:pt x="187" y="137"/>
                  </a:lnTo>
                  <a:lnTo>
                    <a:pt x="214" y="117"/>
                  </a:lnTo>
                  <a:lnTo>
                    <a:pt x="194" y="68"/>
                  </a:lnTo>
                  <a:lnTo>
                    <a:pt x="192" y="58"/>
                  </a:lnTo>
                  <a:lnTo>
                    <a:pt x="193" y="47"/>
                  </a:lnTo>
                  <a:lnTo>
                    <a:pt x="197" y="38"/>
                  </a:lnTo>
                  <a:lnTo>
                    <a:pt x="204" y="30"/>
                  </a:lnTo>
                  <a:lnTo>
                    <a:pt x="213" y="24"/>
                  </a:lnTo>
                  <a:lnTo>
                    <a:pt x="263" y="3"/>
                  </a:lnTo>
                  <a:lnTo>
                    <a:pt x="27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sp>
          <p:nvSpPr>
            <p:cNvPr id="192" name="Freeform 55">
              <a:extLst>
                <a:ext uri="{FF2B5EF4-FFF2-40B4-BE49-F238E27FC236}">
                  <a16:creationId xmlns:a16="http://schemas.microsoft.com/office/drawing/2014/main" id="{9B119359-AB0A-C958-EB69-1A04EA21E562}"/>
                </a:ext>
              </a:extLst>
            </p:cNvPr>
            <p:cNvSpPr>
              <a:spLocks noEditPoints="1"/>
            </p:cNvSpPr>
            <p:nvPr/>
          </p:nvSpPr>
          <p:spPr bwMode="auto">
            <a:xfrm>
              <a:off x="1280" y="1365"/>
              <a:ext cx="46" cy="46"/>
            </a:xfrm>
            <a:custGeom>
              <a:avLst/>
              <a:gdLst>
                <a:gd name="T0" fmla="*/ 299 w 695"/>
                <a:gd name="T1" fmla="*/ 197 h 695"/>
                <a:gd name="T2" fmla="*/ 231 w 695"/>
                <a:gd name="T3" fmla="*/ 240 h 695"/>
                <a:gd name="T4" fmla="*/ 193 w 695"/>
                <a:gd name="T5" fmla="*/ 314 h 695"/>
                <a:gd name="T6" fmla="*/ 197 w 695"/>
                <a:gd name="T7" fmla="*/ 396 h 695"/>
                <a:gd name="T8" fmla="*/ 239 w 695"/>
                <a:gd name="T9" fmla="*/ 464 h 695"/>
                <a:gd name="T10" fmla="*/ 314 w 695"/>
                <a:gd name="T11" fmla="*/ 503 h 695"/>
                <a:gd name="T12" fmla="*/ 395 w 695"/>
                <a:gd name="T13" fmla="*/ 499 h 695"/>
                <a:gd name="T14" fmla="*/ 463 w 695"/>
                <a:gd name="T15" fmla="*/ 457 h 695"/>
                <a:gd name="T16" fmla="*/ 503 w 695"/>
                <a:gd name="T17" fmla="*/ 381 h 695"/>
                <a:gd name="T18" fmla="*/ 499 w 695"/>
                <a:gd name="T19" fmla="*/ 301 h 695"/>
                <a:gd name="T20" fmla="*/ 456 w 695"/>
                <a:gd name="T21" fmla="*/ 232 h 695"/>
                <a:gd name="T22" fmla="*/ 381 w 695"/>
                <a:gd name="T23" fmla="*/ 193 h 695"/>
                <a:gd name="T24" fmla="*/ 256 w 695"/>
                <a:gd name="T25" fmla="*/ 3 h 695"/>
                <a:gd name="T26" fmla="*/ 289 w 695"/>
                <a:gd name="T27" fmla="*/ 63 h 695"/>
                <a:gd name="T28" fmla="*/ 407 w 695"/>
                <a:gd name="T29" fmla="*/ 63 h 695"/>
                <a:gd name="T30" fmla="*/ 442 w 695"/>
                <a:gd name="T31" fmla="*/ 4 h 695"/>
                <a:gd name="T32" fmla="*/ 510 w 695"/>
                <a:gd name="T33" fmla="*/ 22 h 695"/>
                <a:gd name="T34" fmla="*/ 528 w 695"/>
                <a:gd name="T35" fmla="*/ 50 h 695"/>
                <a:gd name="T36" fmla="*/ 539 w 695"/>
                <a:gd name="T37" fmla="*/ 130 h 695"/>
                <a:gd name="T38" fmla="*/ 634 w 695"/>
                <a:gd name="T39" fmla="*/ 171 h 695"/>
                <a:gd name="T40" fmla="*/ 669 w 695"/>
                <a:gd name="T41" fmla="*/ 178 h 695"/>
                <a:gd name="T42" fmla="*/ 695 w 695"/>
                <a:gd name="T43" fmla="*/ 243 h 695"/>
                <a:gd name="T44" fmla="*/ 676 w 695"/>
                <a:gd name="T45" fmla="*/ 271 h 695"/>
                <a:gd name="T46" fmla="*/ 639 w 695"/>
                <a:gd name="T47" fmla="*/ 368 h 695"/>
                <a:gd name="T48" fmla="*/ 686 w 695"/>
                <a:gd name="T49" fmla="*/ 433 h 695"/>
                <a:gd name="T50" fmla="*/ 692 w 695"/>
                <a:gd name="T51" fmla="*/ 467 h 695"/>
                <a:gd name="T52" fmla="*/ 656 w 695"/>
                <a:gd name="T53" fmla="*/ 527 h 695"/>
                <a:gd name="T54" fmla="*/ 591 w 695"/>
                <a:gd name="T55" fmla="*/ 509 h 695"/>
                <a:gd name="T56" fmla="*/ 530 w 695"/>
                <a:gd name="T57" fmla="*/ 576 h 695"/>
                <a:gd name="T58" fmla="*/ 526 w 695"/>
                <a:gd name="T59" fmla="*/ 647 h 695"/>
                <a:gd name="T60" fmla="*/ 508 w 695"/>
                <a:gd name="T61" fmla="*/ 675 h 695"/>
                <a:gd name="T62" fmla="*/ 440 w 695"/>
                <a:gd name="T63" fmla="*/ 693 h 695"/>
                <a:gd name="T64" fmla="*/ 406 w 695"/>
                <a:gd name="T65" fmla="*/ 635 h 695"/>
                <a:gd name="T66" fmla="*/ 287 w 695"/>
                <a:gd name="T67" fmla="*/ 635 h 695"/>
                <a:gd name="T68" fmla="*/ 253 w 695"/>
                <a:gd name="T69" fmla="*/ 693 h 695"/>
                <a:gd name="T70" fmla="*/ 186 w 695"/>
                <a:gd name="T71" fmla="*/ 675 h 695"/>
                <a:gd name="T72" fmla="*/ 167 w 695"/>
                <a:gd name="T73" fmla="*/ 646 h 695"/>
                <a:gd name="T74" fmla="*/ 162 w 695"/>
                <a:gd name="T75" fmla="*/ 574 h 695"/>
                <a:gd name="T76" fmla="*/ 102 w 695"/>
                <a:gd name="T77" fmla="*/ 508 h 695"/>
                <a:gd name="T78" fmla="*/ 37 w 695"/>
                <a:gd name="T79" fmla="*/ 525 h 695"/>
                <a:gd name="T80" fmla="*/ 3 w 695"/>
                <a:gd name="T81" fmla="*/ 465 h 695"/>
                <a:gd name="T82" fmla="*/ 10 w 695"/>
                <a:gd name="T83" fmla="*/ 431 h 695"/>
                <a:gd name="T84" fmla="*/ 57 w 695"/>
                <a:gd name="T85" fmla="*/ 368 h 695"/>
                <a:gd name="T86" fmla="*/ 21 w 695"/>
                <a:gd name="T87" fmla="*/ 270 h 695"/>
                <a:gd name="T88" fmla="*/ 2 w 695"/>
                <a:gd name="T89" fmla="*/ 242 h 695"/>
                <a:gd name="T90" fmla="*/ 29 w 695"/>
                <a:gd name="T91" fmla="*/ 176 h 695"/>
                <a:gd name="T92" fmla="*/ 63 w 695"/>
                <a:gd name="T93" fmla="*/ 170 h 695"/>
                <a:gd name="T94" fmla="*/ 143 w 695"/>
                <a:gd name="T95" fmla="*/ 141 h 695"/>
                <a:gd name="T96" fmla="*/ 171 w 695"/>
                <a:gd name="T97" fmla="*/ 61 h 695"/>
                <a:gd name="T98" fmla="*/ 177 w 695"/>
                <a:gd name="T99" fmla="*/ 27 h 695"/>
                <a:gd name="T100" fmla="*/ 244 w 695"/>
                <a:gd name="T101"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95" h="695">
                  <a:moveTo>
                    <a:pt x="353" y="190"/>
                  </a:moveTo>
                  <a:lnTo>
                    <a:pt x="326" y="191"/>
                  </a:lnTo>
                  <a:lnTo>
                    <a:pt x="299" y="197"/>
                  </a:lnTo>
                  <a:lnTo>
                    <a:pt x="275" y="207"/>
                  </a:lnTo>
                  <a:lnTo>
                    <a:pt x="252" y="221"/>
                  </a:lnTo>
                  <a:lnTo>
                    <a:pt x="231" y="240"/>
                  </a:lnTo>
                  <a:lnTo>
                    <a:pt x="215" y="262"/>
                  </a:lnTo>
                  <a:lnTo>
                    <a:pt x="202" y="288"/>
                  </a:lnTo>
                  <a:lnTo>
                    <a:pt x="193" y="314"/>
                  </a:lnTo>
                  <a:lnTo>
                    <a:pt x="190" y="342"/>
                  </a:lnTo>
                  <a:lnTo>
                    <a:pt x="191" y="369"/>
                  </a:lnTo>
                  <a:lnTo>
                    <a:pt x="197" y="396"/>
                  </a:lnTo>
                  <a:lnTo>
                    <a:pt x="207" y="421"/>
                  </a:lnTo>
                  <a:lnTo>
                    <a:pt x="221" y="443"/>
                  </a:lnTo>
                  <a:lnTo>
                    <a:pt x="239" y="464"/>
                  </a:lnTo>
                  <a:lnTo>
                    <a:pt x="262" y="481"/>
                  </a:lnTo>
                  <a:lnTo>
                    <a:pt x="287" y="494"/>
                  </a:lnTo>
                  <a:lnTo>
                    <a:pt x="314" y="503"/>
                  </a:lnTo>
                  <a:lnTo>
                    <a:pt x="341" y="507"/>
                  </a:lnTo>
                  <a:lnTo>
                    <a:pt x="369" y="506"/>
                  </a:lnTo>
                  <a:lnTo>
                    <a:pt x="395" y="499"/>
                  </a:lnTo>
                  <a:lnTo>
                    <a:pt x="420" y="489"/>
                  </a:lnTo>
                  <a:lnTo>
                    <a:pt x="443" y="474"/>
                  </a:lnTo>
                  <a:lnTo>
                    <a:pt x="463" y="457"/>
                  </a:lnTo>
                  <a:lnTo>
                    <a:pt x="480" y="434"/>
                  </a:lnTo>
                  <a:lnTo>
                    <a:pt x="494" y="409"/>
                  </a:lnTo>
                  <a:lnTo>
                    <a:pt x="503" y="381"/>
                  </a:lnTo>
                  <a:lnTo>
                    <a:pt x="506" y="354"/>
                  </a:lnTo>
                  <a:lnTo>
                    <a:pt x="505" y="326"/>
                  </a:lnTo>
                  <a:lnTo>
                    <a:pt x="499" y="301"/>
                  </a:lnTo>
                  <a:lnTo>
                    <a:pt x="489" y="275"/>
                  </a:lnTo>
                  <a:lnTo>
                    <a:pt x="473" y="252"/>
                  </a:lnTo>
                  <a:lnTo>
                    <a:pt x="456" y="232"/>
                  </a:lnTo>
                  <a:lnTo>
                    <a:pt x="434" y="215"/>
                  </a:lnTo>
                  <a:lnTo>
                    <a:pt x="408" y="202"/>
                  </a:lnTo>
                  <a:lnTo>
                    <a:pt x="381" y="193"/>
                  </a:lnTo>
                  <a:lnTo>
                    <a:pt x="353" y="190"/>
                  </a:lnTo>
                  <a:close/>
                  <a:moveTo>
                    <a:pt x="244" y="0"/>
                  </a:moveTo>
                  <a:lnTo>
                    <a:pt x="256" y="3"/>
                  </a:lnTo>
                  <a:lnTo>
                    <a:pt x="265" y="9"/>
                  </a:lnTo>
                  <a:lnTo>
                    <a:pt x="272" y="19"/>
                  </a:lnTo>
                  <a:lnTo>
                    <a:pt x="289" y="63"/>
                  </a:lnTo>
                  <a:lnTo>
                    <a:pt x="328" y="58"/>
                  </a:lnTo>
                  <a:lnTo>
                    <a:pt x="368" y="58"/>
                  </a:lnTo>
                  <a:lnTo>
                    <a:pt x="407" y="63"/>
                  </a:lnTo>
                  <a:lnTo>
                    <a:pt x="426" y="20"/>
                  </a:lnTo>
                  <a:lnTo>
                    <a:pt x="433" y="10"/>
                  </a:lnTo>
                  <a:lnTo>
                    <a:pt x="442" y="4"/>
                  </a:lnTo>
                  <a:lnTo>
                    <a:pt x="454" y="0"/>
                  </a:lnTo>
                  <a:lnTo>
                    <a:pt x="466" y="4"/>
                  </a:lnTo>
                  <a:lnTo>
                    <a:pt x="510" y="22"/>
                  </a:lnTo>
                  <a:lnTo>
                    <a:pt x="520" y="29"/>
                  </a:lnTo>
                  <a:lnTo>
                    <a:pt x="526" y="38"/>
                  </a:lnTo>
                  <a:lnTo>
                    <a:pt x="528" y="50"/>
                  </a:lnTo>
                  <a:lnTo>
                    <a:pt x="526" y="63"/>
                  </a:lnTo>
                  <a:lnTo>
                    <a:pt x="508" y="105"/>
                  </a:lnTo>
                  <a:lnTo>
                    <a:pt x="539" y="130"/>
                  </a:lnTo>
                  <a:lnTo>
                    <a:pt x="568" y="157"/>
                  </a:lnTo>
                  <a:lnTo>
                    <a:pt x="591" y="189"/>
                  </a:lnTo>
                  <a:lnTo>
                    <a:pt x="634" y="171"/>
                  </a:lnTo>
                  <a:lnTo>
                    <a:pt x="646" y="168"/>
                  </a:lnTo>
                  <a:lnTo>
                    <a:pt x="658" y="171"/>
                  </a:lnTo>
                  <a:lnTo>
                    <a:pt x="669" y="178"/>
                  </a:lnTo>
                  <a:lnTo>
                    <a:pt x="675" y="188"/>
                  </a:lnTo>
                  <a:lnTo>
                    <a:pt x="693" y="232"/>
                  </a:lnTo>
                  <a:lnTo>
                    <a:pt x="695" y="243"/>
                  </a:lnTo>
                  <a:lnTo>
                    <a:pt x="693" y="255"/>
                  </a:lnTo>
                  <a:lnTo>
                    <a:pt x="686" y="265"/>
                  </a:lnTo>
                  <a:lnTo>
                    <a:pt x="676" y="271"/>
                  </a:lnTo>
                  <a:lnTo>
                    <a:pt x="633" y="290"/>
                  </a:lnTo>
                  <a:lnTo>
                    <a:pt x="639" y="328"/>
                  </a:lnTo>
                  <a:lnTo>
                    <a:pt x="639" y="368"/>
                  </a:lnTo>
                  <a:lnTo>
                    <a:pt x="633" y="408"/>
                  </a:lnTo>
                  <a:lnTo>
                    <a:pt x="676" y="426"/>
                  </a:lnTo>
                  <a:lnTo>
                    <a:pt x="686" y="433"/>
                  </a:lnTo>
                  <a:lnTo>
                    <a:pt x="692" y="442"/>
                  </a:lnTo>
                  <a:lnTo>
                    <a:pt x="694" y="455"/>
                  </a:lnTo>
                  <a:lnTo>
                    <a:pt x="692" y="467"/>
                  </a:lnTo>
                  <a:lnTo>
                    <a:pt x="674" y="511"/>
                  </a:lnTo>
                  <a:lnTo>
                    <a:pt x="667" y="521"/>
                  </a:lnTo>
                  <a:lnTo>
                    <a:pt x="656" y="527"/>
                  </a:lnTo>
                  <a:lnTo>
                    <a:pt x="645" y="529"/>
                  </a:lnTo>
                  <a:lnTo>
                    <a:pt x="633" y="527"/>
                  </a:lnTo>
                  <a:lnTo>
                    <a:pt x="591" y="509"/>
                  </a:lnTo>
                  <a:lnTo>
                    <a:pt x="573" y="533"/>
                  </a:lnTo>
                  <a:lnTo>
                    <a:pt x="553" y="555"/>
                  </a:lnTo>
                  <a:lnTo>
                    <a:pt x="530" y="576"/>
                  </a:lnTo>
                  <a:lnTo>
                    <a:pt x="507" y="593"/>
                  </a:lnTo>
                  <a:lnTo>
                    <a:pt x="524" y="635"/>
                  </a:lnTo>
                  <a:lnTo>
                    <a:pt x="526" y="647"/>
                  </a:lnTo>
                  <a:lnTo>
                    <a:pt x="524" y="658"/>
                  </a:lnTo>
                  <a:lnTo>
                    <a:pt x="518" y="668"/>
                  </a:lnTo>
                  <a:lnTo>
                    <a:pt x="508" y="675"/>
                  </a:lnTo>
                  <a:lnTo>
                    <a:pt x="464" y="693"/>
                  </a:lnTo>
                  <a:lnTo>
                    <a:pt x="452" y="695"/>
                  </a:lnTo>
                  <a:lnTo>
                    <a:pt x="440" y="693"/>
                  </a:lnTo>
                  <a:lnTo>
                    <a:pt x="430" y="687"/>
                  </a:lnTo>
                  <a:lnTo>
                    <a:pt x="423" y="677"/>
                  </a:lnTo>
                  <a:lnTo>
                    <a:pt x="406" y="635"/>
                  </a:lnTo>
                  <a:lnTo>
                    <a:pt x="367" y="640"/>
                  </a:lnTo>
                  <a:lnTo>
                    <a:pt x="327" y="640"/>
                  </a:lnTo>
                  <a:lnTo>
                    <a:pt x="287" y="635"/>
                  </a:lnTo>
                  <a:lnTo>
                    <a:pt x="270" y="677"/>
                  </a:lnTo>
                  <a:lnTo>
                    <a:pt x="263" y="687"/>
                  </a:lnTo>
                  <a:lnTo>
                    <a:pt x="253" y="693"/>
                  </a:lnTo>
                  <a:lnTo>
                    <a:pt x="241" y="695"/>
                  </a:lnTo>
                  <a:lnTo>
                    <a:pt x="229" y="693"/>
                  </a:lnTo>
                  <a:lnTo>
                    <a:pt x="186" y="675"/>
                  </a:lnTo>
                  <a:lnTo>
                    <a:pt x="175" y="667"/>
                  </a:lnTo>
                  <a:lnTo>
                    <a:pt x="169" y="657"/>
                  </a:lnTo>
                  <a:lnTo>
                    <a:pt x="167" y="646"/>
                  </a:lnTo>
                  <a:lnTo>
                    <a:pt x="169" y="634"/>
                  </a:lnTo>
                  <a:lnTo>
                    <a:pt x="187" y="592"/>
                  </a:lnTo>
                  <a:lnTo>
                    <a:pt x="162" y="574"/>
                  </a:lnTo>
                  <a:lnTo>
                    <a:pt x="140" y="554"/>
                  </a:lnTo>
                  <a:lnTo>
                    <a:pt x="119" y="532"/>
                  </a:lnTo>
                  <a:lnTo>
                    <a:pt x="102" y="508"/>
                  </a:lnTo>
                  <a:lnTo>
                    <a:pt x="60" y="525"/>
                  </a:lnTo>
                  <a:lnTo>
                    <a:pt x="48" y="527"/>
                  </a:lnTo>
                  <a:lnTo>
                    <a:pt x="37" y="525"/>
                  </a:lnTo>
                  <a:lnTo>
                    <a:pt x="27" y="519"/>
                  </a:lnTo>
                  <a:lnTo>
                    <a:pt x="21" y="509"/>
                  </a:lnTo>
                  <a:lnTo>
                    <a:pt x="3" y="465"/>
                  </a:lnTo>
                  <a:lnTo>
                    <a:pt x="0" y="453"/>
                  </a:lnTo>
                  <a:lnTo>
                    <a:pt x="3" y="440"/>
                  </a:lnTo>
                  <a:lnTo>
                    <a:pt x="10" y="431"/>
                  </a:lnTo>
                  <a:lnTo>
                    <a:pt x="21" y="424"/>
                  </a:lnTo>
                  <a:lnTo>
                    <a:pt x="63" y="407"/>
                  </a:lnTo>
                  <a:lnTo>
                    <a:pt x="57" y="368"/>
                  </a:lnTo>
                  <a:lnTo>
                    <a:pt x="57" y="328"/>
                  </a:lnTo>
                  <a:lnTo>
                    <a:pt x="63" y="288"/>
                  </a:lnTo>
                  <a:lnTo>
                    <a:pt x="21" y="270"/>
                  </a:lnTo>
                  <a:lnTo>
                    <a:pt x="11" y="263"/>
                  </a:lnTo>
                  <a:lnTo>
                    <a:pt x="4" y="253"/>
                  </a:lnTo>
                  <a:lnTo>
                    <a:pt x="2" y="242"/>
                  </a:lnTo>
                  <a:lnTo>
                    <a:pt x="4" y="230"/>
                  </a:lnTo>
                  <a:lnTo>
                    <a:pt x="23" y="186"/>
                  </a:lnTo>
                  <a:lnTo>
                    <a:pt x="29" y="176"/>
                  </a:lnTo>
                  <a:lnTo>
                    <a:pt x="39" y="170"/>
                  </a:lnTo>
                  <a:lnTo>
                    <a:pt x="50" y="167"/>
                  </a:lnTo>
                  <a:lnTo>
                    <a:pt x="63" y="170"/>
                  </a:lnTo>
                  <a:lnTo>
                    <a:pt x="105" y="188"/>
                  </a:lnTo>
                  <a:lnTo>
                    <a:pt x="124" y="162"/>
                  </a:lnTo>
                  <a:lnTo>
                    <a:pt x="143" y="141"/>
                  </a:lnTo>
                  <a:lnTo>
                    <a:pt x="165" y="121"/>
                  </a:lnTo>
                  <a:lnTo>
                    <a:pt x="189" y="104"/>
                  </a:lnTo>
                  <a:lnTo>
                    <a:pt x="171" y="61"/>
                  </a:lnTo>
                  <a:lnTo>
                    <a:pt x="169" y="48"/>
                  </a:lnTo>
                  <a:lnTo>
                    <a:pt x="171" y="37"/>
                  </a:lnTo>
                  <a:lnTo>
                    <a:pt x="177" y="27"/>
                  </a:lnTo>
                  <a:lnTo>
                    <a:pt x="188" y="21"/>
                  </a:lnTo>
                  <a:lnTo>
                    <a:pt x="231" y="3"/>
                  </a:lnTo>
                  <a:lnTo>
                    <a:pt x="24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sp>
          <p:nvSpPr>
            <p:cNvPr id="193" name="Freeform 56">
              <a:extLst>
                <a:ext uri="{FF2B5EF4-FFF2-40B4-BE49-F238E27FC236}">
                  <a16:creationId xmlns:a16="http://schemas.microsoft.com/office/drawing/2014/main" id="{46CA5C95-1D1C-99CE-0425-32C41DFBC7FE}"/>
                </a:ext>
              </a:extLst>
            </p:cNvPr>
            <p:cNvSpPr>
              <a:spLocks/>
            </p:cNvSpPr>
            <p:nvPr/>
          </p:nvSpPr>
          <p:spPr bwMode="auto">
            <a:xfrm>
              <a:off x="1157" y="1408"/>
              <a:ext cx="177" cy="167"/>
            </a:xfrm>
            <a:custGeom>
              <a:avLst/>
              <a:gdLst>
                <a:gd name="T0" fmla="*/ 1262 w 2653"/>
                <a:gd name="T1" fmla="*/ 87 h 2511"/>
                <a:gd name="T2" fmla="*/ 1270 w 2653"/>
                <a:gd name="T3" fmla="*/ 17 h 2511"/>
                <a:gd name="T4" fmla="*/ 1317 w 2653"/>
                <a:gd name="T5" fmla="*/ 1 h 2511"/>
                <a:gd name="T6" fmla="*/ 1350 w 2653"/>
                <a:gd name="T7" fmla="*/ 3 h 2511"/>
                <a:gd name="T8" fmla="*/ 1394 w 2653"/>
                <a:gd name="T9" fmla="*/ 33 h 2511"/>
                <a:gd name="T10" fmla="*/ 1371 w 2653"/>
                <a:gd name="T11" fmla="*/ 127 h 2511"/>
                <a:gd name="T12" fmla="*/ 1535 w 2653"/>
                <a:gd name="T13" fmla="*/ 10 h 2511"/>
                <a:gd name="T14" fmla="*/ 1670 w 2653"/>
                <a:gd name="T15" fmla="*/ 78 h 2511"/>
                <a:gd name="T16" fmla="*/ 1792 w 2653"/>
                <a:gd name="T17" fmla="*/ 165 h 2511"/>
                <a:gd name="T18" fmla="*/ 1875 w 2653"/>
                <a:gd name="T19" fmla="*/ 165 h 2511"/>
                <a:gd name="T20" fmla="*/ 2000 w 2653"/>
                <a:gd name="T21" fmla="*/ 100 h 2511"/>
                <a:gd name="T22" fmla="*/ 2148 w 2653"/>
                <a:gd name="T23" fmla="*/ 202 h 2511"/>
                <a:gd name="T24" fmla="*/ 2129 w 2653"/>
                <a:gd name="T25" fmla="*/ 116 h 2511"/>
                <a:gd name="T26" fmla="*/ 2172 w 2653"/>
                <a:gd name="T27" fmla="*/ 93 h 2511"/>
                <a:gd name="T28" fmla="*/ 2202 w 2653"/>
                <a:gd name="T29" fmla="*/ 93 h 2511"/>
                <a:gd name="T30" fmla="*/ 2244 w 2653"/>
                <a:gd name="T31" fmla="*/ 116 h 2511"/>
                <a:gd name="T32" fmla="*/ 2227 w 2653"/>
                <a:gd name="T33" fmla="*/ 202 h 2511"/>
                <a:gd name="T34" fmla="*/ 2375 w 2653"/>
                <a:gd name="T35" fmla="*/ 101 h 2511"/>
                <a:gd name="T36" fmla="*/ 2511 w 2653"/>
                <a:gd name="T37" fmla="*/ 172 h 2511"/>
                <a:gd name="T38" fmla="*/ 2621 w 2653"/>
                <a:gd name="T39" fmla="*/ 260 h 2511"/>
                <a:gd name="T40" fmla="*/ 2652 w 2653"/>
                <a:gd name="T41" fmla="*/ 401 h 2511"/>
                <a:gd name="T42" fmla="*/ 2642 w 2653"/>
                <a:gd name="T43" fmla="*/ 615 h 2511"/>
                <a:gd name="T44" fmla="*/ 2605 w 2653"/>
                <a:gd name="T45" fmla="*/ 778 h 2511"/>
                <a:gd name="T46" fmla="*/ 2539 w 2653"/>
                <a:gd name="T47" fmla="*/ 928 h 2511"/>
                <a:gd name="T48" fmla="*/ 2501 w 2653"/>
                <a:gd name="T49" fmla="*/ 999 h 2511"/>
                <a:gd name="T50" fmla="*/ 2344 w 2653"/>
                <a:gd name="T51" fmla="*/ 2275 h 2511"/>
                <a:gd name="T52" fmla="*/ 2072 w 2653"/>
                <a:gd name="T53" fmla="*/ 2303 h 2511"/>
                <a:gd name="T54" fmla="*/ 1907 w 2653"/>
                <a:gd name="T55" fmla="*/ 1127 h 2511"/>
                <a:gd name="T56" fmla="*/ 1864 w 2653"/>
                <a:gd name="T57" fmla="*/ 981 h 2511"/>
                <a:gd name="T58" fmla="*/ 1807 w 2653"/>
                <a:gd name="T59" fmla="*/ 868 h 2511"/>
                <a:gd name="T60" fmla="*/ 1737 w 2653"/>
                <a:gd name="T61" fmla="*/ 929 h 2511"/>
                <a:gd name="T62" fmla="*/ 1686 w 2653"/>
                <a:gd name="T63" fmla="*/ 1026 h 2511"/>
                <a:gd name="T64" fmla="*/ 1513 w 2653"/>
                <a:gd name="T65" fmla="*/ 2459 h 2511"/>
                <a:gd name="T66" fmla="*/ 1215 w 2653"/>
                <a:gd name="T67" fmla="*/ 2511 h 2511"/>
                <a:gd name="T68" fmla="*/ 1137 w 2653"/>
                <a:gd name="T69" fmla="*/ 2440 h 2511"/>
                <a:gd name="T70" fmla="*/ 964 w 2653"/>
                <a:gd name="T71" fmla="*/ 1019 h 2511"/>
                <a:gd name="T72" fmla="*/ 906 w 2653"/>
                <a:gd name="T73" fmla="*/ 903 h 2511"/>
                <a:gd name="T74" fmla="*/ 836 w 2653"/>
                <a:gd name="T75" fmla="*/ 891 h 2511"/>
                <a:gd name="T76" fmla="*/ 786 w 2653"/>
                <a:gd name="T77" fmla="*/ 991 h 2511"/>
                <a:gd name="T78" fmla="*/ 634 w 2653"/>
                <a:gd name="T79" fmla="*/ 2243 h 2511"/>
                <a:gd name="T80" fmla="*/ 565 w 2653"/>
                <a:gd name="T81" fmla="*/ 2305 h 2511"/>
                <a:gd name="T82" fmla="*/ 303 w 2653"/>
                <a:gd name="T83" fmla="*/ 2260 h 2511"/>
                <a:gd name="T84" fmla="*/ 151 w 2653"/>
                <a:gd name="T85" fmla="*/ 997 h 2511"/>
                <a:gd name="T86" fmla="*/ 105 w 2653"/>
                <a:gd name="T87" fmla="*/ 905 h 2511"/>
                <a:gd name="T88" fmla="*/ 40 w 2653"/>
                <a:gd name="T89" fmla="*/ 752 h 2511"/>
                <a:gd name="T90" fmla="*/ 8 w 2653"/>
                <a:gd name="T91" fmla="*/ 580 h 2511"/>
                <a:gd name="T92" fmla="*/ 2 w 2653"/>
                <a:gd name="T93" fmla="*/ 369 h 2511"/>
                <a:gd name="T94" fmla="*/ 47 w 2653"/>
                <a:gd name="T95" fmla="*/ 244 h 2511"/>
                <a:gd name="T96" fmla="*/ 170 w 2653"/>
                <a:gd name="T97" fmla="*/ 157 h 2511"/>
                <a:gd name="T98" fmla="*/ 290 w 2653"/>
                <a:gd name="T99" fmla="*/ 96 h 2511"/>
                <a:gd name="T100" fmla="*/ 416 w 2653"/>
                <a:gd name="T101" fmla="*/ 181 h 2511"/>
                <a:gd name="T102" fmla="*/ 414 w 2653"/>
                <a:gd name="T103" fmla="*/ 109 h 2511"/>
                <a:gd name="T104" fmla="*/ 458 w 2653"/>
                <a:gd name="T105" fmla="*/ 92 h 2511"/>
                <a:gd name="T106" fmla="*/ 489 w 2653"/>
                <a:gd name="T107" fmla="*/ 94 h 2511"/>
                <a:gd name="T108" fmla="*/ 528 w 2653"/>
                <a:gd name="T109" fmla="*/ 125 h 2511"/>
                <a:gd name="T110" fmla="*/ 491 w 2653"/>
                <a:gd name="T111" fmla="*/ 225 h 2511"/>
                <a:gd name="T112" fmla="*/ 668 w 2653"/>
                <a:gd name="T113" fmla="*/ 107 h 2511"/>
                <a:gd name="T114" fmla="*/ 803 w 2653"/>
                <a:gd name="T115" fmla="*/ 181 h 2511"/>
                <a:gd name="T116" fmla="*/ 871 w 2653"/>
                <a:gd name="T117" fmla="*/ 155 h 2511"/>
                <a:gd name="T118" fmla="*/ 1010 w 2653"/>
                <a:gd name="T119" fmla="*/ 63 h 2511"/>
                <a:gd name="T120" fmla="*/ 1129 w 2653"/>
                <a:gd name="T121" fmla="*/ 4 h 2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53" h="2511">
                  <a:moveTo>
                    <a:pt x="1139" y="0"/>
                  </a:moveTo>
                  <a:lnTo>
                    <a:pt x="1240" y="319"/>
                  </a:lnTo>
                  <a:lnTo>
                    <a:pt x="1299" y="152"/>
                  </a:lnTo>
                  <a:lnTo>
                    <a:pt x="1282" y="127"/>
                  </a:lnTo>
                  <a:lnTo>
                    <a:pt x="1270" y="105"/>
                  </a:lnTo>
                  <a:lnTo>
                    <a:pt x="1262" y="87"/>
                  </a:lnTo>
                  <a:lnTo>
                    <a:pt x="1257" y="69"/>
                  </a:lnTo>
                  <a:lnTo>
                    <a:pt x="1255" y="55"/>
                  </a:lnTo>
                  <a:lnTo>
                    <a:pt x="1256" y="43"/>
                  </a:lnTo>
                  <a:lnTo>
                    <a:pt x="1259" y="33"/>
                  </a:lnTo>
                  <a:lnTo>
                    <a:pt x="1264" y="24"/>
                  </a:lnTo>
                  <a:lnTo>
                    <a:pt x="1270" y="17"/>
                  </a:lnTo>
                  <a:lnTo>
                    <a:pt x="1278" y="12"/>
                  </a:lnTo>
                  <a:lnTo>
                    <a:pt x="1286" y="8"/>
                  </a:lnTo>
                  <a:lnTo>
                    <a:pt x="1294" y="5"/>
                  </a:lnTo>
                  <a:lnTo>
                    <a:pt x="1303" y="3"/>
                  </a:lnTo>
                  <a:lnTo>
                    <a:pt x="1311" y="1"/>
                  </a:lnTo>
                  <a:lnTo>
                    <a:pt x="1317" y="1"/>
                  </a:lnTo>
                  <a:lnTo>
                    <a:pt x="1323" y="0"/>
                  </a:lnTo>
                  <a:lnTo>
                    <a:pt x="1326" y="0"/>
                  </a:lnTo>
                  <a:lnTo>
                    <a:pt x="1330" y="0"/>
                  </a:lnTo>
                  <a:lnTo>
                    <a:pt x="1335" y="1"/>
                  </a:lnTo>
                  <a:lnTo>
                    <a:pt x="1342" y="1"/>
                  </a:lnTo>
                  <a:lnTo>
                    <a:pt x="1350" y="3"/>
                  </a:lnTo>
                  <a:lnTo>
                    <a:pt x="1358" y="5"/>
                  </a:lnTo>
                  <a:lnTo>
                    <a:pt x="1367" y="8"/>
                  </a:lnTo>
                  <a:lnTo>
                    <a:pt x="1375" y="12"/>
                  </a:lnTo>
                  <a:lnTo>
                    <a:pt x="1382" y="17"/>
                  </a:lnTo>
                  <a:lnTo>
                    <a:pt x="1389" y="24"/>
                  </a:lnTo>
                  <a:lnTo>
                    <a:pt x="1394" y="33"/>
                  </a:lnTo>
                  <a:lnTo>
                    <a:pt x="1397" y="43"/>
                  </a:lnTo>
                  <a:lnTo>
                    <a:pt x="1397" y="55"/>
                  </a:lnTo>
                  <a:lnTo>
                    <a:pt x="1396" y="69"/>
                  </a:lnTo>
                  <a:lnTo>
                    <a:pt x="1391" y="87"/>
                  </a:lnTo>
                  <a:lnTo>
                    <a:pt x="1383" y="105"/>
                  </a:lnTo>
                  <a:lnTo>
                    <a:pt x="1371" y="127"/>
                  </a:lnTo>
                  <a:lnTo>
                    <a:pt x="1354" y="152"/>
                  </a:lnTo>
                  <a:lnTo>
                    <a:pt x="1413" y="319"/>
                  </a:lnTo>
                  <a:lnTo>
                    <a:pt x="1513" y="0"/>
                  </a:lnTo>
                  <a:lnTo>
                    <a:pt x="1516" y="1"/>
                  </a:lnTo>
                  <a:lnTo>
                    <a:pt x="1523" y="4"/>
                  </a:lnTo>
                  <a:lnTo>
                    <a:pt x="1535" y="10"/>
                  </a:lnTo>
                  <a:lnTo>
                    <a:pt x="1552" y="17"/>
                  </a:lnTo>
                  <a:lnTo>
                    <a:pt x="1571" y="25"/>
                  </a:lnTo>
                  <a:lnTo>
                    <a:pt x="1592" y="37"/>
                  </a:lnTo>
                  <a:lnTo>
                    <a:pt x="1617" y="49"/>
                  </a:lnTo>
                  <a:lnTo>
                    <a:pt x="1643" y="63"/>
                  </a:lnTo>
                  <a:lnTo>
                    <a:pt x="1670" y="78"/>
                  </a:lnTo>
                  <a:lnTo>
                    <a:pt x="1697" y="95"/>
                  </a:lnTo>
                  <a:lnTo>
                    <a:pt x="1726" y="113"/>
                  </a:lnTo>
                  <a:lnTo>
                    <a:pt x="1752" y="132"/>
                  </a:lnTo>
                  <a:lnTo>
                    <a:pt x="1767" y="144"/>
                  </a:lnTo>
                  <a:lnTo>
                    <a:pt x="1780" y="155"/>
                  </a:lnTo>
                  <a:lnTo>
                    <a:pt x="1792" y="165"/>
                  </a:lnTo>
                  <a:lnTo>
                    <a:pt x="1804" y="176"/>
                  </a:lnTo>
                  <a:lnTo>
                    <a:pt x="1818" y="190"/>
                  </a:lnTo>
                  <a:lnTo>
                    <a:pt x="1821" y="193"/>
                  </a:lnTo>
                  <a:lnTo>
                    <a:pt x="1824" y="198"/>
                  </a:lnTo>
                  <a:lnTo>
                    <a:pt x="1850" y="181"/>
                  </a:lnTo>
                  <a:lnTo>
                    <a:pt x="1875" y="165"/>
                  </a:lnTo>
                  <a:lnTo>
                    <a:pt x="1900" y="151"/>
                  </a:lnTo>
                  <a:lnTo>
                    <a:pt x="1924" y="137"/>
                  </a:lnTo>
                  <a:lnTo>
                    <a:pt x="1947" y="126"/>
                  </a:lnTo>
                  <a:lnTo>
                    <a:pt x="1968" y="116"/>
                  </a:lnTo>
                  <a:lnTo>
                    <a:pt x="1986" y="107"/>
                  </a:lnTo>
                  <a:lnTo>
                    <a:pt x="2000" y="100"/>
                  </a:lnTo>
                  <a:lnTo>
                    <a:pt x="2012" y="96"/>
                  </a:lnTo>
                  <a:lnTo>
                    <a:pt x="2019" y="93"/>
                  </a:lnTo>
                  <a:lnTo>
                    <a:pt x="2021" y="92"/>
                  </a:lnTo>
                  <a:lnTo>
                    <a:pt x="2110" y="372"/>
                  </a:lnTo>
                  <a:lnTo>
                    <a:pt x="2163" y="225"/>
                  </a:lnTo>
                  <a:lnTo>
                    <a:pt x="2148" y="202"/>
                  </a:lnTo>
                  <a:lnTo>
                    <a:pt x="2136" y="181"/>
                  </a:lnTo>
                  <a:lnTo>
                    <a:pt x="2129" y="164"/>
                  </a:lnTo>
                  <a:lnTo>
                    <a:pt x="2125" y="149"/>
                  </a:lnTo>
                  <a:lnTo>
                    <a:pt x="2124" y="136"/>
                  </a:lnTo>
                  <a:lnTo>
                    <a:pt x="2125" y="125"/>
                  </a:lnTo>
                  <a:lnTo>
                    <a:pt x="2129" y="116"/>
                  </a:lnTo>
                  <a:lnTo>
                    <a:pt x="2134" y="109"/>
                  </a:lnTo>
                  <a:lnTo>
                    <a:pt x="2141" y="104"/>
                  </a:lnTo>
                  <a:lnTo>
                    <a:pt x="2149" y="99"/>
                  </a:lnTo>
                  <a:lnTo>
                    <a:pt x="2157" y="96"/>
                  </a:lnTo>
                  <a:lnTo>
                    <a:pt x="2164" y="94"/>
                  </a:lnTo>
                  <a:lnTo>
                    <a:pt x="2172" y="93"/>
                  </a:lnTo>
                  <a:lnTo>
                    <a:pt x="2178" y="92"/>
                  </a:lnTo>
                  <a:lnTo>
                    <a:pt x="2183" y="92"/>
                  </a:lnTo>
                  <a:lnTo>
                    <a:pt x="2187" y="92"/>
                  </a:lnTo>
                  <a:lnTo>
                    <a:pt x="2190" y="92"/>
                  </a:lnTo>
                  <a:lnTo>
                    <a:pt x="2195" y="92"/>
                  </a:lnTo>
                  <a:lnTo>
                    <a:pt x="2202" y="93"/>
                  </a:lnTo>
                  <a:lnTo>
                    <a:pt x="2210" y="94"/>
                  </a:lnTo>
                  <a:lnTo>
                    <a:pt x="2218" y="96"/>
                  </a:lnTo>
                  <a:lnTo>
                    <a:pt x="2225" y="99"/>
                  </a:lnTo>
                  <a:lnTo>
                    <a:pt x="2233" y="104"/>
                  </a:lnTo>
                  <a:lnTo>
                    <a:pt x="2239" y="109"/>
                  </a:lnTo>
                  <a:lnTo>
                    <a:pt x="2244" y="116"/>
                  </a:lnTo>
                  <a:lnTo>
                    <a:pt x="2248" y="125"/>
                  </a:lnTo>
                  <a:lnTo>
                    <a:pt x="2249" y="136"/>
                  </a:lnTo>
                  <a:lnTo>
                    <a:pt x="2249" y="149"/>
                  </a:lnTo>
                  <a:lnTo>
                    <a:pt x="2245" y="164"/>
                  </a:lnTo>
                  <a:lnTo>
                    <a:pt x="2238" y="181"/>
                  </a:lnTo>
                  <a:lnTo>
                    <a:pt x="2227" y="202"/>
                  </a:lnTo>
                  <a:lnTo>
                    <a:pt x="2212" y="225"/>
                  </a:lnTo>
                  <a:lnTo>
                    <a:pt x="2263" y="372"/>
                  </a:lnTo>
                  <a:lnTo>
                    <a:pt x="2352" y="92"/>
                  </a:lnTo>
                  <a:lnTo>
                    <a:pt x="2355" y="93"/>
                  </a:lnTo>
                  <a:lnTo>
                    <a:pt x="2363" y="96"/>
                  </a:lnTo>
                  <a:lnTo>
                    <a:pt x="2375" y="101"/>
                  </a:lnTo>
                  <a:lnTo>
                    <a:pt x="2392" y="109"/>
                  </a:lnTo>
                  <a:lnTo>
                    <a:pt x="2411" y="118"/>
                  </a:lnTo>
                  <a:lnTo>
                    <a:pt x="2433" y="129"/>
                  </a:lnTo>
                  <a:lnTo>
                    <a:pt x="2458" y="143"/>
                  </a:lnTo>
                  <a:lnTo>
                    <a:pt x="2484" y="157"/>
                  </a:lnTo>
                  <a:lnTo>
                    <a:pt x="2511" y="172"/>
                  </a:lnTo>
                  <a:lnTo>
                    <a:pt x="2537" y="189"/>
                  </a:lnTo>
                  <a:lnTo>
                    <a:pt x="2563" y="208"/>
                  </a:lnTo>
                  <a:lnTo>
                    <a:pt x="2580" y="221"/>
                  </a:lnTo>
                  <a:lnTo>
                    <a:pt x="2593" y="232"/>
                  </a:lnTo>
                  <a:lnTo>
                    <a:pt x="2606" y="244"/>
                  </a:lnTo>
                  <a:lnTo>
                    <a:pt x="2621" y="260"/>
                  </a:lnTo>
                  <a:lnTo>
                    <a:pt x="2631" y="272"/>
                  </a:lnTo>
                  <a:lnTo>
                    <a:pt x="2638" y="290"/>
                  </a:lnTo>
                  <a:lnTo>
                    <a:pt x="2644" y="313"/>
                  </a:lnTo>
                  <a:lnTo>
                    <a:pt x="2648" y="339"/>
                  </a:lnTo>
                  <a:lnTo>
                    <a:pt x="2651" y="369"/>
                  </a:lnTo>
                  <a:lnTo>
                    <a:pt x="2652" y="401"/>
                  </a:lnTo>
                  <a:lnTo>
                    <a:pt x="2653" y="436"/>
                  </a:lnTo>
                  <a:lnTo>
                    <a:pt x="2652" y="471"/>
                  </a:lnTo>
                  <a:lnTo>
                    <a:pt x="2651" y="508"/>
                  </a:lnTo>
                  <a:lnTo>
                    <a:pt x="2649" y="545"/>
                  </a:lnTo>
                  <a:lnTo>
                    <a:pt x="2645" y="580"/>
                  </a:lnTo>
                  <a:lnTo>
                    <a:pt x="2642" y="615"/>
                  </a:lnTo>
                  <a:lnTo>
                    <a:pt x="2637" y="648"/>
                  </a:lnTo>
                  <a:lnTo>
                    <a:pt x="2633" y="678"/>
                  </a:lnTo>
                  <a:lnTo>
                    <a:pt x="2627" y="705"/>
                  </a:lnTo>
                  <a:lnTo>
                    <a:pt x="2621" y="728"/>
                  </a:lnTo>
                  <a:lnTo>
                    <a:pt x="2614" y="752"/>
                  </a:lnTo>
                  <a:lnTo>
                    <a:pt x="2605" y="778"/>
                  </a:lnTo>
                  <a:lnTo>
                    <a:pt x="2595" y="804"/>
                  </a:lnTo>
                  <a:lnTo>
                    <a:pt x="2584" y="831"/>
                  </a:lnTo>
                  <a:lnTo>
                    <a:pt x="2573" y="856"/>
                  </a:lnTo>
                  <a:lnTo>
                    <a:pt x="2561" y="882"/>
                  </a:lnTo>
                  <a:lnTo>
                    <a:pt x="2550" y="905"/>
                  </a:lnTo>
                  <a:lnTo>
                    <a:pt x="2539" y="928"/>
                  </a:lnTo>
                  <a:lnTo>
                    <a:pt x="2529" y="947"/>
                  </a:lnTo>
                  <a:lnTo>
                    <a:pt x="2520" y="964"/>
                  </a:lnTo>
                  <a:lnTo>
                    <a:pt x="2513" y="978"/>
                  </a:lnTo>
                  <a:lnTo>
                    <a:pt x="2507" y="990"/>
                  </a:lnTo>
                  <a:lnTo>
                    <a:pt x="2503" y="997"/>
                  </a:lnTo>
                  <a:lnTo>
                    <a:pt x="2501" y="999"/>
                  </a:lnTo>
                  <a:lnTo>
                    <a:pt x="2486" y="1040"/>
                  </a:lnTo>
                  <a:lnTo>
                    <a:pt x="2475" y="1082"/>
                  </a:lnTo>
                  <a:lnTo>
                    <a:pt x="2468" y="1127"/>
                  </a:lnTo>
                  <a:lnTo>
                    <a:pt x="2355" y="2243"/>
                  </a:lnTo>
                  <a:lnTo>
                    <a:pt x="2351" y="2260"/>
                  </a:lnTo>
                  <a:lnTo>
                    <a:pt x="2344" y="2275"/>
                  </a:lnTo>
                  <a:lnTo>
                    <a:pt x="2333" y="2288"/>
                  </a:lnTo>
                  <a:lnTo>
                    <a:pt x="2318" y="2297"/>
                  </a:lnTo>
                  <a:lnTo>
                    <a:pt x="2303" y="2303"/>
                  </a:lnTo>
                  <a:lnTo>
                    <a:pt x="2286" y="2305"/>
                  </a:lnTo>
                  <a:lnTo>
                    <a:pt x="2090" y="2305"/>
                  </a:lnTo>
                  <a:lnTo>
                    <a:pt x="2072" y="2303"/>
                  </a:lnTo>
                  <a:lnTo>
                    <a:pt x="2056" y="2297"/>
                  </a:lnTo>
                  <a:lnTo>
                    <a:pt x="2043" y="2288"/>
                  </a:lnTo>
                  <a:lnTo>
                    <a:pt x="2032" y="2275"/>
                  </a:lnTo>
                  <a:lnTo>
                    <a:pt x="2025" y="2260"/>
                  </a:lnTo>
                  <a:lnTo>
                    <a:pt x="2020" y="2243"/>
                  </a:lnTo>
                  <a:lnTo>
                    <a:pt x="1907" y="1127"/>
                  </a:lnTo>
                  <a:lnTo>
                    <a:pt x="1900" y="1082"/>
                  </a:lnTo>
                  <a:lnTo>
                    <a:pt x="1889" y="1040"/>
                  </a:lnTo>
                  <a:lnTo>
                    <a:pt x="1873" y="999"/>
                  </a:lnTo>
                  <a:lnTo>
                    <a:pt x="1872" y="997"/>
                  </a:lnTo>
                  <a:lnTo>
                    <a:pt x="1869" y="991"/>
                  </a:lnTo>
                  <a:lnTo>
                    <a:pt x="1864" y="981"/>
                  </a:lnTo>
                  <a:lnTo>
                    <a:pt x="1857" y="967"/>
                  </a:lnTo>
                  <a:lnTo>
                    <a:pt x="1849" y="952"/>
                  </a:lnTo>
                  <a:lnTo>
                    <a:pt x="1839" y="934"/>
                  </a:lnTo>
                  <a:lnTo>
                    <a:pt x="1829" y="913"/>
                  </a:lnTo>
                  <a:lnTo>
                    <a:pt x="1818" y="891"/>
                  </a:lnTo>
                  <a:lnTo>
                    <a:pt x="1807" y="868"/>
                  </a:lnTo>
                  <a:lnTo>
                    <a:pt x="1797" y="843"/>
                  </a:lnTo>
                  <a:lnTo>
                    <a:pt x="1786" y="819"/>
                  </a:lnTo>
                  <a:lnTo>
                    <a:pt x="1774" y="847"/>
                  </a:lnTo>
                  <a:lnTo>
                    <a:pt x="1761" y="876"/>
                  </a:lnTo>
                  <a:lnTo>
                    <a:pt x="1749" y="903"/>
                  </a:lnTo>
                  <a:lnTo>
                    <a:pt x="1737" y="929"/>
                  </a:lnTo>
                  <a:lnTo>
                    <a:pt x="1725" y="952"/>
                  </a:lnTo>
                  <a:lnTo>
                    <a:pt x="1713" y="973"/>
                  </a:lnTo>
                  <a:lnTo>
                    <a:pt x="1704" y="993"/>
                  </a:lnTo>
                  <a:lnTo>
                    <a:pt x="1696" y="1008"/>
                  </a:lnTo>
                  <a:lnTo>
                    <a:pt x="1690" y="1019"/>
                  </a:lnTo>
                  <a:lnTo>
                    <a:pt x="1686" y="1026"/>
                  </a:lnTo>
                  <a:lnTo>
                    <a:pt x="1684" y="1029"/>
                  </a:lnTo>
                  <a:lnTo>
                    <a:pt x="1667" y="1076"/>
                  </a:lnTo>
                  <a:lnTo>
                    <a:pt x="1653" y="1124"/>
                  </a:lnTo>
                  <a:lnTo>
                    <a:pt x="1646" y="1174"/>
                  </a:lnTo>
                  <a:lnTo>
                    <a:pt x="1517" y="2440"/>
                  </a:lnTo>
                  <a:lnTo>
                    <a:pt x="1513" y="2459"/>
                  </a:lnTo>
                  <a:lnTo>
                    <a:pt x="1504" y="2475"/>
                  </a:lnTo>
                  <a:lnTo>
                    <a:pt x="1492" y="2490"/>
                  </a:lnTo>
                  <a:lnTo>
                    <a:pt x="1476" y="2501"/>
                  </a:lnTo>
                  <a:lnTo>
                    <a:pt x="1458" y="2508"/>
                  </a:lnTo>
                  <a:lnTo>
                    <a:pt x="1439" y="2511"/>
                  </a:lnTo>
                  <a:lnTo>
                    <a:pt x="1215" y="2511"/>
                  </a:lnTo>
                  <a:lnTo>
                    <a:pt x="1196" y="2508"/>
                  </a:lnTo>
                  <a:lnTo>
                    <a:pt x="1177" y="2501"/>
                  </a:lnTo>
                  <a:lnTo>
                    <a:pt x="1162" y="2490"/>
                  </a:lnTo>
                  <a:lnTo>
                    <a:pt x="1150" y="2475"/>
                  </a:lnTo>
                  <a:lnTo>
                    <a:pt x="1141" y="2459"/>
                  </a:lnTo>
                  <a:lnTo>
                    <a:pt x="1137" y="2440"/>
                  </a:lnTo>
                  <a:lnTo>
                    <a:pt x="1008" y="1174"/>
                  </a:lnTo>
                  <a:lnTo>
                    <a:pt x="1001" y="1124"/>
                  </a:lnTo>
                  <a:lnTo>
                    <a:pt x="987" y="1076"/>
                  </a:lnTo>
                  <a:lnTo>
                    <a:pt x="970" y="1029"/>
                  </a:lnTo>
                  <a:lnTo>
                    <a:pt x="968" y="1026"/>
                  </a:lnTo>
                  <a:lnTo>
                    <a:pt x="964" y="1019"/>
                  </a:lnTo>
                  <a:lnTo>
                    <a:pt x="958" y="1008"/>
                  </a:lnTo>
                  <a:lnTo>
                    <a:pt x="950" y="993"/>
                  </a:lnTo>
                  <a:lnTo>
                    <a:pt x="941" y="974"/>
                  </a:lnTo>
                  <a:lnTo>
                    <a:pt x="929" y="953"/>
                  </a:lnTo>
                  <a:lnTo>
                    <a:pt x="918" y="929"/>
                  </a:lnTo>
                  <a:lnTo>
                    <a:pt x="906" y="903"/>
                  </a:lnTo>
                  <a:lnTo>
                    <a:pt x="893" y="876"/>
                  </a:lnTo>
                  <a:lnTo>
                    <a:pt x="881" y="848"/>
                  </a:lnTo>
                  <a:lnTo>
                    <a:pt x="868" y="819"/>
                  </a:lnTo>
                  <a:lnTo>
                    <a:pt x="858" y="844"/>
                  </a:lnTo>
                  <a:lnTo>
                    <a:pt x="847" y="868"/>
                  </a:lnTo>
                  <a:lnTo>
                    <a:pt x="836" y="891"/>
                  </a:lnTo>
                  <a:lnTo>
                    <a:pt x="826" y="913"/>
                  </a:lnTo>
                  <a:lnTo>
                    <a:pt x="815" y="934"/>
                  </a:lnTo>
                  <a:lnTo>
                    <a:pt x="806" y="952"/>
                  </a:lnTo>
                  <a:lnTo>
                    <a:pt x="798" y="967"/>
                  </a:lnTo>
                  <a:lnTo>
                    <a:pt x="791" y="981"/>
                  </a:lnTo>
                  <a:lnTo>
                    <a:pt x="786" y="991"/>
                  </a:lnTo>
                  <a:lnTo>
                    <a:pt x="782" y="997"/>
                  </a:lnTo>
                  <a:lnTo>
                    <a:pt x="781" y="999"/>
                  </a:lnTo>
                  <a:lnTo>
                    <a:pt x="766" y="1040"/>
                  </a:lnTo>
                  <a:lnTo>
                    <a:pt x="754" y="1082"/>
                  </a:lnTo>
                  <a:lnTo>
                    <a:pt x="747" y="1127"/>
                  </a:lnTo>
                  <a:lnTo>
                    <a:pt x="634" y="2243"/>
                  </a:lnTo>
                  <a:lnTo>
                    <a:pt x="630" y="2260"/>
                  </a:lnTo>
                  <a:lnTo>
                    <a:pt x="622" y="2275"/>
                  </a:lnTo>
                  <a:lnTo>
                    <a:pt x="612" y="2288"/>
                  </a:lnTo>
                  <a:lnTo>
                    <a:pt x="598" y="2297"/>
                  </a:lnTo>
                  <a:lnTo>
                    <a:pt x="583" y="2303"/>
                  </a:lnTo>
                  <a:lnTo>
                    <a:pt x="565" y="2305"/>
                  </a:lnTo>
                  <a:lnTo>
                    <a:pt x="368" y="2305"/>
                  </a:lnTo>
                  <a:lnTo>
                    <a:pt x="352" y="2303"/>
                  </a:lnTo>
                  <a:lnTo>
                    <a:pt x="336" y="2297"/>
                  </a:lnTo>
                  <a:lnTo>
                    <a:pt x="322" y="2288"/>
                  </a:lnTo>
                  <a:lnTo>
                    <a:pt x="311" y="2275"/>
                  </a:lnTo>
                  <a:lnTo>
                    <a:pt x="303" y="2260"/>
                  </a:lnTo>
                  <a:lnTo>
                    <a:pt x="300" y="2243"/>
                  </a:lnTo>
                  <a:lnTo>
                    <a:pt x="186" y="1127"/>
                  </a:lnTo>
                  <a:lnTo>
                    <a:pt x="180" y="1082"/>
                  </a:lnTo>
                  <a:lnTo>
                    <a:pt x="169" y="1040"/>
                  </a:lnTo>
                  <a:lnTo>
                    <a:pt x="153" y="999"/>
                  </a:lnTo>
                  <a:lnTo>
                    <a:pt x="151" y="997"/>
                  </a:lnTo>
                  <a:lnTo>
                    <a:pt x="147" y="990"/>
                  </a:lnTo>
                  <a:lnTo>
                    <a:pt x="142" y="978"/>
                  </a:lnTo>
                  <a:lnTo>
                    <a:pt x="134" y="964"/>
                  </a:lnTo>
                  <a:lnTo>
                    <a:pt x="125" y="947"/>
                  </a:lnTo>
                  <a:lnTo>
                    <a:pt x="115" y="928"/>
                  </a:lnTo>
                  <a:lnTo>
                    <a:pt x="105" y="905"/>
                  </a:lnTo>
                  <a:lnTo>
                    <a:pt x="93" y="882"/>
                  </a:lnTo>
                  <a:lnTo>
                    <a:pt x="81" y="856"/>
                  </a:lnTo>
                  <a:lnTo>
                    <a:pt x="70" y="830"/>
                  </a:lnTo>
                  <a:lnTo>
                    <a:pt x="59" y="804"/>
                  </a:lnTo>
                  <a:lnTo>
                    <a:pt x="49" y="778"/>
                  </a:lnTo>
                  <a:lnTo>
                    <a:pt x="40" y="752"/>
                  </a:lnTo>
                  <a:lnTo>
                    <a:pt x="32" y="727"/>
                  </a:lnTo>
                  <a:lnTo>
                    <a:pt x="26" y="705"/>
                  </a:lnTo>
                  <a:lnTo>
                    <a:pt x="21" y="677"/>
                  </a:lnTo>
                  <a:lnTo>
                    <a:pt x="16" y="648"/>
                  </a:lnTo>
                  <a:lnTo>
                    <a:pt x="12" y="615"/>
                  </a:lnTo>
                  <a:lnTo>
                    <a:pt x="8" y="580"/>
                  </a:lnTo>
                  <a:lnTo>
                    <a:pt x="5" y="544"/>
                  </a:lnTo>
                  <a:lnTo>
                    <a:pt x="2" y="508"/>
                  </a:lnTo>
                  <a:lnTo>
                    <a:pt x="1" y="471"/>
                  </a:lnTo>
                  <a:lnTo>
                    <a:pt x="0" y="436"/>
                  </a:lnTo>
                  <a:lnTo>
                    <a:pt x="1" y="401"/>
                  </a:lnTo>
                  <a:lnTo>
                    <a:pt x="2" y="369"/>
                  </a:lnTo>
                  <a:lnTo>
                    <a:pt x="5" y="339"/>
                  </a:lnTo>
                  <a:lnTo>
                    <a:pt x="10" y="313"/>
                  </a:lnTo>
                  <a:lnTo>
                    <a:pt x="15" y="290"/>
                  </a:lnTo>
                  <a:lnTo>
                    <a:pt x="22" y="272"/>
                  </a:lnTo>
                  <a:lnTo>
                    <a:pt x="32" y="260"/>
                  </a:lnTo>
                  <a:lnTo>
                    <a:pt x="47" y="244"/>
                  </a:lnTo>
                  <a:lnTo>
                    <a:pt x="60" y="232"/>
                  </a:lnTo>
                  <a:lnTo>
                    <a:pt x="73" y="221"/>
                  </a:lnTo>
                  <a:lnTo>
                    <a:pt x="89" y="208"/>
                  </a:lnTo>
                  <a:lnTo>
                    <a:pt x="116" y="189"/>
                  </a:lnTo>
                  <a:lnTo>
                    <a:pt x="143" y="172"/>
                  </a:lnTo>
                  <a:lnTo>
                    <a:pt x="170" y="157"/>
                  </a:lnTo>
                  <a:lnTo>
                    <a:pt x="195" y="143"/>
                  </a:lnTo>
                  <a:lnTo>
                    <a:pt x="220" y="129"/>
                  </a:lnTo>
                  <a:lnTo>
                    <a:pt x="242" y="118"/>
                  </a:lnTo>
                  <a:lnTo>
                    <a:pt x="261" y="109"/>
                  </a:lnTo>
                  <a:lnTo>
                    <a:pt x="278" y="101"/>
                  </a:lnTo>
                  <a:lnTo>
                    <a:pt x="290" y="96"/>
                  </a:lnTo>
                  <a:lnTo>
                    <a:pt x="298" y="93"/>
                  </a:lnTo>
                  <a:lnTo>
                    <a:pt x="301" y="92"/>
                  </a:lnTo>
                  <a:lnTo>
                    <a:pt x="389" y="372"/>
                  </a:lnTo>
                  <a:lnTo>
                    <a:pt x="441" y="225"/>
                  </a:lnTo>
                  <a:lnTo>
                    <a:pt x="426" y="202"/>
                  </a:lnTo>
                  <a:lnTo>
                    <a:pt x="416" y="181"/>
                  </a:lnTo>
                  <a:lnTo>
                    <a:pt x="409" y="164"/>
                  </a:lnTo>
                  <a:lnTo>
                    <a:pt x="405" y="149"/>
                  </a:lnTo>
                  <a:lnTo>
                    <a:pt x="404" y="136"/>
                  </a:lnTo>
                  <a:lnTo>
                    <a:pt x="405" y="125"/>
                  </a:lnTo>
                  <a:lnTo>
                    <a:pt x="409" y="116"/>
                  </a:lnTo>
                  <a:lnTo>
                    <a:pt x="414" y="109"/>
                  </a:lnTo>
                  <a:lnTo>
                    <a:pt x="421" y="104"/>
                  </a:lnTo>
                  <a:lnTo>
                    <a:pt x="428" y="99"/>
                  </a:lnTo>
                  <a:lnTo>
                    <a:pt x="436" y="96"/>
                  </a:lnTo>
                  <a:lnTo>
                    <a:pt x="443" y="94"/>
                  </a:lnTo>
                  <a:lnTo>
                    <a:pt x="450" y="93"/>
                  </a:lnTo>
                  <a:lnTo>
                    <a:pt x="458" y="92"/>
                  </a:lnTo>
                  <a:lnTo>
                    <a:pt x="463" y="92"/>
                  </a:lnTo>
                  <a:lnTo>
                    <a:pt x="467" y="92"/>
                  </a:lnTo>
                  <a:lnTo>
                    <a:pt x="470" y="92"/>
                  </a:lnTo>
                  <a:lnTo>
                    <a:pt x="475" y="92"/>
                  </a:lnTo>
                  <a:lnTo>
                    <a:pt x="482" y="93"/>
                  </a:lnTo>
                  <a:lnTo>
                    <a:pt x="489" y="94"/>
                  </a:lnTo>
                  <a:lnTo>
                    <a:pt x="497" y="96"/>
                  </a:lnTo>
                  <a:lnTo>
                    <a:pt x="504" y="99"/>
                  </a:lnTo>
                  <a:lnTo>
                    <a:pt x="511" y="104"/>
                  </a:lnTo>
                  <a:lnTo>
                    <a:pt x="519" y="109"/>
                  </a:lnTo>
                  <a:lnTo>
                    <a:pt x="524" y="116"/>
                  </a:lnTo>
                  <a:lnTo>
                    <a:pt x="528" y="125"/>
                  </a:lnTo>
                  <a:lnTo>
                    <a:pt x="529" y="136"/>
                  </a:lnTo>
                  <a:lnTo>
                    <a:pt x="528" y="149"/>
                  </a:lnTo>
                  <a:lnTo>
                    <a:pt x="525" y="164"/>
                  </a:lnTo>
                  <a:lnTo>
                    <a:pt x="517" y="181"/>
                  </a:lnTo>
                  <a:lnTo>
                    <a:pt x="506" y="202"/>
                  </a:lnTo>
                  <a:lnTo>
                    <a:pt x="491" y="225"/>
                  </a:lnTo>
                  <a:lnTo>
                    <a:pt x="543" y="372"/>
                  </a:lnTo>
                  <a:lnTo>
                    <a:pt x="631" y="92"/>
                  </a:lnTo>
                  <a:lnTo>
                    <a:pt x="634" y="93"/>
                  </a:lnTo>
                  <a:lnTo>
                    <a:pt x="642" y="96"/>
                  </a:lnTo>
                  <a:lnTo>
                    <a:pt x="653" y="100"/>
                  </a:lnTo>
                  <a:lnTo>
                    <a:pt x="668" y="107"/>
                  </a:lnTo>
                  <a:lnTo>
                    <a:pt x="685" y="116"/>
                  </a:lnTo>
                  <a:lnTo>
                    <a:pt x="706" y="126"/>
                  </a:lnTo>
                  <a:lnTo>
                    <a:pt x="729" y="137"/>
                  </a:lnTo>
                  <a:lnTo>
                    <a:pt x="752" y="151"/>
                  </a:lnTo>
                  <a:lnTo>
                    <a:pt x="778" y="165"/>
                  </a:lnTo>
                  <a:lnTo>
                    <a:pt x="803" y="181"/>
                  </a:lnTo>
                  <a:lnTo>
                    <a:pt x="829" y="198"/>
                  </a:lnTo>
                  <a:lnTo>
                    <a:pt x="832" y="193"/>
                  </a:lnTo>
                  <a:lnTo>
                    <a:pt x="835" y="190"/>
                  </a:lnTo>
                  <a:lnTo>
                    <a:pt x="848" y="176"/>
                  </a:lnTo>
                  <a:lnTo>
                    <a:pt x="860" y="165"/>
                  </a:lnTo>
                  <a:lnTo>
                    <a:pt x="871" y="155"/>
                  </a:lnTo>
                  <a:lnTo>
                    <a:pt x="885" y="144"/>
                  </a:lnTo>
                  <a:lnTo>
                    <a:pt x="900" y="132"/>
                  </a:lnTo>
                  <a:lnTo>
                    <a:pt x="927" y="113"/>
                  </a:lnTo>
                  <a:lnTo>
                    <a:pt x="955" y="95"/>
                  </a:lnTo>
                  <a:lnTo>
                    <a:pt x="982" y="78"/>
                  </a:lnTo>
                  <a:lnTo>
                    <a:pt x="1010" y="63"/>
                  </a:lnTo>
                  <a:lnTo>
                    <a:pt x="1035" y="49"/>
                  </a:lnTo>
                  <a:lnTo>
                    <a:pt x="1060" y="37"/>
                  </a:lnTo>
                  <a:lnTo>
                    <a:pt x="1082" y="26"/>
                  </a:lnTo>
                  <a:lnTo>
                    <a:pt x="1101" y="17"/>
                  </a:lnTo>
                  <a:lnTo>
                    <a:pt x="1116" y="10"/>
                  </a:lnTo>
                  <a:lnTo>
                    <a:pt x="1129" y="4"/>
                  </a:lnTo>
                  <a:lnTo>
                    <a:pt x="1137" y="1"/>
                  </a:lnTo>
                  <a:lnTo>
                    <a:pt x="113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dirty="0">
                <a:ln>
                  <a:noFill/>
                </a:ln>
                <a:solidFill>
                  <a:srgbClr val="000000"/>
                </a:solidFill>
                <a:effectLst/>
                <a:uLnTx/>
                <a:uFillTx/>
                <a:latin typeface="Arial"/>
                <a:cs typeface="Arial"/>
                <a:sym typeface="Arial"/>
              </a:endParaRPr>
            </a:p>
          </p:txBody>
        </p:sp>
        <p:sp>
          <p:nvSpPr>
            <p:cNvPr id="194" name="Freeform 57">
              <a:extLst>
                <a:ext uri="{FF2B5EF4-FFF2-40B4-BE49-F238E27FC236}">
                  <a16:creationId xmlns:a16="http://schemas.microsoft.com/office/drawing/2014/main" id="{10D3A657-C0ED-8138-B9AC-A2B57C547C9F}"/>
                </a:ext>
              </a:extLst>
            </p:cNvPr>
            <p:cNvSpPr>
              <a:spLocks noEditPoints="1"/>
            </p:cNvSpPr>
            <p:nvPr/>
          </p:nvSpPr>
          <p:spPr bwMode="auto">
            <a:xfrm>
              <a:off x="1165" y="1365"/>
              <a:ext cx="46" cy="46"/>
            </a:xfrm>
            <a:custGeom>
              <a:avLst/>
              <a:gdLst>
                <a:gd name="T0" fmla="*/ 286 w 694"/>
                <a:gd name="T1" fmla="*/ 202 h 696"/>
                <a:gd name="T2" fmla="*/ 221 w 694"/>
                <a:gd name="T3" fmla="*/ 253 h 696"/>
                <a:gd name="T4" fmla="*/ 190 w 694"/>
                <a:gd name="T5" fmla="*/ 327 h 696"/>
                <a:gd name="T6" fmla="*/ 200 w 694"/>
                <a:gd name="T7" fmla="*/ 410 h 696"/>
                <a:gd name="T8" fmla="*/ 251 w 694"/>
                <a:gd name="T9" fmla="*/ 475 h 696"/>
                <a:gd name="T10" fmla="*/ 325 w 694"/>
                <a:gd name="T11" fmla="*/ 506 h 696"/>
                <a:gd name="T12" fmla="*/ 408 w 694"/>
                <a:gd name="T13" fmla="*/ 495 h 696"/>
                <a:gd name="T14" fmla="*/ 473 w 694"/>
                <a:gd name="T15" fmla="*/ 444 h 696"/>
                <a:gd name="T16" fmla="*/ 503 w 694"/>
                <a:gd name="T17" fmla="*/ 370 h 696"/>
                <a:gd name="T18" fmla="*/ 493 w 694"/>
                <a:gd name="T19" fmla="*/ 288 h 696"/>
                <a:gd name="T20" fmla="*/ 442 w 694"/>
                <a:gd name="T21" fmla="*/ 222 h 696"/>
                <a:gd name="T22" fmla="*/ 368 w 694"/>
                <a:gd name="T23" fmla="*/ 192 h 696"/>
                <a:gd name="T24" fmla="*/ 464 w 694"/>
                <a:gd name="T25" fmla="*/ 3 h 696"/>
                <a:gd name="T26" fmla="*/ 524 w 694"/>
                <a:gd name="T27" fmla="*/ 37 h 696"/>
                <a:gd name="T28" fmla="*/ 507 w 694"/>
                <a:gd name="T29" fmla="*/ 104 h 696"/>
                <a:gd name="T30" fmla="*/ 573 w 694"/>
                <a:gd name="T31" fmla="*/ 163 h 696"/>
                <a:gd name="T32" fmla="*/ 646 w 694"/>
                <a:gd name="T33" fmla="*/ 167 h 696"/>
                <a:gd name="T34" fmla="*/ 674 w 694"/>
                <a:gd name="T35" fmla="*/ 187 h 696"/>
                <a:gd name="T36" fmla="*/ 692 w 694"/>
                <a:gd name="T37" fmla="*/ 254 h 696"/>
                <a:gd name="T38" fmla="*/ 633 w 694"/>
                <a:gd name="T39" fmla="*/ 289 h 696"/>
                <a:gd name="T40" fmla="*/ 635 w 694"/>
                <a:gd name="T41" fmla="*/ 408 h 696"/>
                <a:gd name="T42" fmla="*/ 692 w 694"/>
                <a:gd name="T43" fmla="*/ 441 h 696"/>
                <a:gd name="T44" fmla="*/ 674 w 694"/>
                <a:gd name="T45" fmla="*/ 509 h 696"/>
                <a:gd name="T46" fmla="*/ 646 w 694"/>
                <a:gd name="T47" fmla="*/ 527 h 696"/>
                <a:gd name="T48" fmla="*/ 576 w 694"/>
                <a:gd name="T49" fmla="*/ 532 h 696"/>
                <a:gd name="T50" fmla="*/ 508 w 694"/>
                <a:gd name="T51" fmla="*/ 593 h 696"/>
                <a:gd name="T52" fmla="*/ 526 w 694"/>
                <a:gd name="T53" fmla="*/ 658 h 696"/>
                <a:gd name="T54" fmla="*/ 466 w 694"/>
                <a:gd name="T55" fmla="*/ 694 h 696"/>
                <a:gd name="T56" fmla="*/ 432 w 694"/>
                <a:gd name="T57" fmla="*/ 687 h 696"/>
                <a:gd name="T58" fmla="*/ 368 w 694"/>
                <a:gd name="T59" fmla="*/ 641 h 696"/>
                <a:gd name="T60" fmla="*/ 271 w 694"/>
                <a:gd name="T61" fmla="*/ 677 h 696"/>
                <a:gd name="T62" fmla="*/ 243 w 694"/>
                <a:gd name="T63" fmla="*/ 696 h 696"/>
                <a:gd name="T64" fmla="*/ 178 w 694"/>
                <a:gd name="T65" fmla="*/ 668 h 696"/>
                <a:gd name="T66" fmla="*/ 171 w 694"/>
                <a:gd name="T67" fmla="*/ 636 h 696"/>
                <a:gd name="T68" fmla="*/ 129 w 694"/>
                <a:gd name="T69" fmla="*/ 542 h 696"/>
                <a:gd name="T70" fmla="*/ 50 w 694"/>
                <a:gd name="T71" fmla="*/ 530 h 696"/>
                <a:gd name="T72" fmla="*/ 21 w 694"/>
                <a:gd name="T73" fmla="*/ 511 h 696"/>
                <a:gd name="T74" fmla="*/ 3 w 694"/>
                <a:gd name="T75" fmla="*/ 443 h 696"/>
                <a:gd name="T76" fmla="*/ 62 w 694"/>
                <a:gd name="T77" fmla="*/ 409 h 696"/>
                <a:gd name="T78" fmla="*/ 62 w 694"/>
                <a:gd name="T79" fmla="*/ 290 h 696"/>
                <a:gd name="T80" fmla="*/ 2 w 694"/>
                <a:gd name="T81" fmla="*/ 255 h 696"/>
                <a:gd name="T82" fmla="*/ 20 w 694"/>
                <a:gd name="T83" fmla="*/ 188 h 696"/>
                <a:gd name="T84" fmla="*/ 49 w 694"/>
                <a:gd name="T85" fmla="*/ 168 h 696"/>
                <a:gd name="T86" fmla="*/ 121 w 694"/>
                <a:gd name="T87" fmla="*/ 165 h 696"/>
                <a:gd name="T88" fmla="*/ 187 w 694"/>
                <a:gd name="T89" fmla="*/ 105 h 696"/>
                <a:gd name="T90" fmla="*/ 169 w 694"/>
                <a:gd name="T91" fmla="*/ 38 h 696"/>
                <a:gd name="T92" fmla="*/ 229 w 694"/>
                <a:gd name="T93" fmla="*/ 4 h 696"/>
                <a:gd name="T94" fmla="*/ 262 w 694"/>
                <a:gd name="T95" fmla="*/ 10 h 696"/>
                <a:gd name="T96" fmla="*/ 327 w 694"/>
                <a:gd name="T97" fmla="*/ 58 h 696"/>
                <a:gd name="T98" fmla="*/ 423 w 694"/>
                <a:gd name="T99" fmla="*/ 19 h 696"/>
                <a:gd name="T100" fmla="*/ 451 w 694"/>
                <a:gd name="T101"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94" h="696">
                  <a:moveTo>
                    <a:pt x="341" y="190"/>
                  </a:moveTo>
                  <a:lnTo>
                    <a:pt x="313" y="194"/>
                  </a:lnTo>
                  <a:lnTo>
                    <a:pt x="286" y="202"/>
                  </a:lnTo>
                  <a:lnTo>
                    <a:pt x="260" y="215"/>
                  </a:lnTo>
                  <a:lnTo>
                    <a:pt x="239" y="233"/>
                  </a:lnTo>
                  <a:lnTo>
                    <a:pt x="221" y="253"/>
                  </a:lnTo>
                  <a:lnTo>
                    <a:pt x="206" y="275"/>
                  </a:lnTo>
                  <a:lnTo>
                    <a:pt x="195" y="301"/>
                  </a:lnTo>
                  <a:lnTo>
                    <a:pt x="190" y="327"/>
                  </a:lnTo>
                  <a:lnTo>
                    <a:pt x="188" y="355"/>
                  </a:lnTo>
                  <a:lnTo>
                    <a:pt x="192" y="382"/>
                  </a:lnTo>
                  <a:lnTo>
                    <a:pt x="200" y="410"/>
                  </a:lnTo>
                  <a:lnTo>
                    <a:pt x="214" y="435"/>
                  </a:lnTo>
                  <a:lnTo>
                    <a:pt x="231" y="457"/>
                  </a:lnTo>
                  <a:lnTo>
                    <a:pt x="251" y="475"/>
                  </a:lnTo>
                  <a:lnTo>
                    <a:pt x="274" y="489"/>
                  </a:lnTo>
                  <a:lnTo>
                    <a:pt x="299" y="499"/>
                  </a:lnTo>
                  <a:lnTo>
                    <a:pt x="325" y="506"/>
                  </a:lnTo>
                  <a:lnTo>
                    <a:pt x="353" y="508"/>
                  </a:lnTo>
                  <a:lnTo>
                    <a:pt x="380" y="503"/>
                  </a:lnTo>
                  <a:lnTo>
                    <a:pt x="408" y="495"/>
                  </a:lnTo>
                  <a:lnTo>
                    <a:pt x="433" y="482"/>
                  </a:lnTo>
                  <a:lnTo>
                    <a:pt x="455" y="465"/>
                  </a:lnTo>
                  <a:lnTo>
                    <a:pt x="473" y="444"/>
                  </a:lnTo>
                  <a:lnTo>
                    <a:pt x="487" y="421"/>
                  </a:lnTo>
                  <a:lnTo>
                    <a:pt x="497" y="397"/>
                  </a:lnTo>
                  <a:lnTo>
                    <a:pt x="503" y="370"/>
                  </a:lnTo>
                  <a:lnTo>
                    <a:pt x="504" y="343"/>
                  </a:lnTo>
                  <a:lnTo>
                    <a:pt x="501" y="315"/>
                  </a:lnTo>
                  <a:lnTo>
                    <a:pt x="493" y="288"/>
                  </a:lnTo>
                  <a:lnTo>
                    <a:pt x="480" y="262"/>
                  </a:lnTo>
                  <a:lnTo>
                    <a:pt x="463" y="241"/>
                  </a:lnTo>
                  <a:lnTo>
                    <a:pt x="442" y="222"/>
                  </a:lnTo>
                  <a:lnTo>
                    <a:pt x="419" y="208"/>
                  </a:lnTo>
                  <a:lnTo>
                    <a:pt x="395" y="198"/>
                  </a:lnTo>
                  <a:lnTo>
                    <a:pt x="368" y="192"/>
                  </a:lnTo>
                  <a:lnTo>
                    <a:pt x="341" y="190"/>
                  </a:lnTo>
                  <a:close/>
                  <a:moveTo>
                    <a:pt x="451" y="0"/>
                  </a:moveTo>
                  <a:lnTo>
                    <a:pt x="464" y="3"/>
                  </a:lnTo>
                  <a:lnTo>
                    <a:pt x="507" y="21"/>
                  </a:lnTo>
                  <a:lnTo>
                    <a:pt x="517" y="27"/>
                  </a:lnTo>
                  <a:lnTo>
                    <a:pt x="524" y="37"/>
                  </a:lnTo>
                  <a:lnTo>
                    <a:pt x="526" y="48"/>
                  </a:lnTo>
                  <a:lnTo>
                    <a:pt x="524" y="61"/>
                  </a:lnTo>
                  <a:lnTo>
                    <a:pt x="507" y="104"/>
                  </a:lnTo>
                  <a:lnTo>
                    <a:pt x="531" y="122"/>
                  </a:lnTo>
                  <a:lnTo>
                    <a:pt x="553" y="141"/>
                  </a:lnTo>
                  <a:lnTo>
                    <a:pt x="573" y="163"/>
                  </a:lnTo>
                  <a:lnTo>
                    <a:pt x="591" y="188"/>
                  </a:lnTo>
                  <a:lnTo>
                    <a:pt x="633" y="171"/>
                  </a:lnTo>
                  <a:lnTo>
                    <a:pt x="646" y="167"/>
                  </a:lnTo>
                  <a:lnTo>
                    <a:pt x="657" y="170"/>
                  </a:lnTo>
                  <a:lnTo>
                    <a:pt x="667" y="177"/>
                  </a:lnTo>
                  <a:lnTo>
                    <a:pt x="674" y="187"/>
                  </a:lnTo>
                  <a:lnTo>
                    <a:pt x="692" y="231"/>
                  </a:lnTo>
                  <a:lnTo>
                    <a:pt x="694" y="243"/>
                  </a:lnTo>
                  <a:lnTo>
                    <a:pt x="692" y="254"/>
                  </a:lnTo>
                  <a:lnTo>
                    <a:pt x="686" y="264"/>
                  </a:lnTo>
                  <a:lnTo>
                    <a:pt x="676" y="270"/>
                  </a:lnTo>
                  <a:lnTo>
                    <a:pt x="633" y="289"/>
                  </a:lnTo>
                  <a:lnTo>
                    <a:pt x="640" y="328"/>
                  </a:lnTo>
                  <a:lnTo>
                    <a:pt x="640" y="368"/>
                  </a:lnTo>
                  <a:lnTo>
                    <a:pt x="635" y="408"/>
                  </a:lnTo>
                  <a:lnTo>
                    <a:pt x="676" y="425"/>
                  </a:lnTo>
                  <a:lnTo>
                    <a:pt x="685" y="431"/>
                  </a:lnTo>
                  <a:lnTo>
                    <a:pt x="692" y="441"/>
                  </a:lnTo>
                  <a:lnTo>
                    <a:pt x="694" y="453"/>
                  </a:lnTo>
                  <a:lnTo>
                    <a:pt x="692" y="465"/>
                  </a:lnTo>
                  <a:lnTo>
                    <a:pt x="674" y="509"/>
                  </a:lnTo>
                  <a:lnTo>
                    <a:pt x="667" y="519"/>
                  </a:lnTo>
                  <a:lnTo>
                    <a:pt x="658" y="525"/>
                  </a:lnTo>
                  <a:lnTo>
                    <a:pt x="646" y="527"/>
                  </a:lnTo>
                  <a:lnTo>
                    <a:pt x="635" y="525"/>
                  </a:lnTo>
                  <a:lnTo>
                    <a:pt x="593" y="509"/>
                  </a:lnTo>
                  <a:lnTo>
                    <a:pt x="576" y="532"/>
                  </a:lnTo>
                  <a:lnTo>
                    <a:pt x="555" y="554"/>
                  </a:lnTo>
                  <a:lnTo>
                    <a:pt x="533" y="575"/>
                  </a:lnTo>
                  <a:lnTo>
                    <a:pt x="508" y="593"/>
                  </a:lnTo>
                  <a:lnTo>
                    <a:pt x="526" y="635"/>
                  </a:lnTo>
                  <a:lnTo>
                    <a:pt x="528" y="647"/>
                  </a:lnTo>
                  <a:lnTo>
                    <a:pt x="526" y="658"/>
                  </a:lnTo>
                  <a:lnTo>
                    <a:pt x="520" y="668"/>
                  </a:lnTo>
                  <a:lnTo>
                    <a:pt x="509" y="675"/>
                  </a:lnTo>
                  <a:lnTo>
                    <a:pt x="466" y="694"/>
                  </a:lnTo>
                  <a:lnTo>
                    <a:pt x="454" y="696"/>
                  </a:lnTo>
                  <a:lnTo>
                    <a:pt x="442" y="694"/>
                  </a:lnTo>
                  <a:lnTo>
                    <a:pt x="432" y="687"/>
                  </a:lnTo>
                  <a:lnTo>
                    <a:pt x="425" y="677"/>
                  </a:lnTo>
                  <a:lnTo>
                    <a:pt x="408" y="636"/>
                  </a:lnTo>
                  <a:lnTo>
                    <a:pt x="368" y="641"/>
                  </a:lnTo>
                  <a:lnTo>
                    <a:pt x="327" y="641"/>
                  </a:lnTo>
                  <a:lnTo>
                    <a:pt x="289" y="636"/>
                  </a:lnTo>
                  <a:lnTo>
                    <a:pt x="271" y="677"/>
                  </a:lnTo>
                  <a:lnTo>
                    <a:pt x="264" y="687"/>
                  </a:lnTo>
                  <a:lnTo>
                    <a:pt x="254" y="693"/>
                  </a:lnTo>
                  <a:lnTo>
                    <a:pt x="243" y="696"/>
                  </a:lnTo>
                  <a:lnTo>
                    <a:pt x="231" y="694"/>
                  </a:lnTo>
                  <a:lnTo>
                    <a:pt x="187" y="676"/>
                  </a:lnTo>
                  <a:lnTo>
                    <a:pt x="178" y="668"/>
                  </a:lnTo>
                  <a:lnTo>
                    <a:pt x="172" y="659"/>
                  </a:lnTo>
                  <a:lnTo>
                    <a:pt x="169" y="647"/>
                  </a:lnTo>
                  <a:lnTo>
                    <a:pt x="171" y="636"/>
                  </a:lnTo>
                  <a:lnTo>
                    <a:pt x="188" y="594"/>
                  </a:lnTo>
                  <a:lnTo>
                    <a:pt x="157" y="570"/>
                  </a:lnTo>
                  <a:lnTo>
                    <a:pt x="129" y="542"/>
                  </a:lnTo>
                  <a:lnTo>
                    <a:pt x="104" y="510"/>
                  </a:lnTo>
                  <a:lnTo>
                    <a:pt x="62" y="527"/>
                  </a:lnTo>
                  <a:lnTo>
                    <a:pt x="50" y="530"/>
                  </a:lnTo>
                  <a:lnTo>
                    <a:pt x="39" y="528"/>
                  </a:lnTo>
                  <a:lnTo>
                    <a:pt x="28" y="521"/>
                  </a:lnTo>
                  <a:lnTo>
                    <a:pt x="21" y="511"/>
                  </a:lnTo>
                  <a:lnTo>
                    <a:pt x="3" y="467"/>
                  </a:lnTo>
                  <a:lnTo>
                    <a:pt x="1" y="455"/>
                  </a:lnTo>
                  <a:lnTo>
                    <a:pt x="3" y="443"/>
                  </a:lnTo>
                  <a:lnTo>
                    <a:pt x="9" y="433"/>
                  </a:lnTo>
                  <a:lnTo>
                    <a:pt x="19" y="427"/>
                  </a:lnTo>
                  <a:lnTo>
                    <a:pt x="62" y="409"/>
                  </a:lnTo>
                  <a:lnTo>
                    <a:pt x="56" y="369"/>
                  </a:lnTo>
                  <a:lnTo>
                    <a:pt x="56" y="328"/>
                  </a:lnTo>
                  <a:lnTo>
                    <a:pt x="62" y="290"/>
                  </a:lnTo>
                  <a:lnTo>
                    <a:pt x="18" y="272"/>
                  </a:lnTo>
                  <a:lnTo>
                    <a:pt x="8" y="265"/>
                  </a:lnTo>
                  <a:lnTo>
                    <a:pt x="2" y="255"/>
                  </a:lnTo>
                  <a:lnTo>
                    <a:pt x="0" y="244"/>
                  </a:lnTo>
                  <a:lnTo>
                    <a:pt x="2" y="232"/>
                  </a:lnTo>
                  <a:lnTo>
                    <a:pt x="20" y="188"/>
                  </a:lnTo>
                  <a:lnTo>
                    <a:pt x="27" y="178"/>
                  </a:lnTo>
                  <a:lnTo>
                    <a:pt x="37" y="172"/>
                  </a:lnTo>
                  <a:lnTo>
                    <a:pt x="49" y="168"/>
                  </a:lnTo>
                  <a:lnTo>
                    <a:pt x="60" y="171"/>
                  </a:lnTo>
                  <a:lnTo>
                    <a:pt x="104" y="189"/>
                  </a:lnTo>
                  <a:lnTo>
                    <a:pt x="121" y="165"/>
                  </a:lnTo>
                  <a:lnTo>
                    <a:pt x="140" y="143"/>
                  </a:lnTo>
                  <a:lnTo>
                    <a:pt x="163" y="124"/>
                  </a:lnTo>
                  <a:lnTo>
                    <a:pt x="187" y="105"/>
                  </a:lnTo>
                  <a:lnTo>
                    <a:pt x="169" y="63"/>
                  </a:lnTo>
                  <a:lnTo>
                    <a:pt x="167" y="50"/>
                  </a:lnTo>
                  <a:lnTo>
                    <a:pt x="169" y="38"/>
                  </a:lnTo>
                  <a:lnTo>
                    <a:pt x="175" y="29"/>
                  </a:lnTo>
                  <a:lnTo>
                    <a:pt x="185" y="22"/>
                  </a:lnTo>
                  <a:lnTo>
                    <a:pt x="229" y="4"/>
                  </a:lnTo>
                  <a:lnTo>
                    <a:pt x="241" y="0"/>
                  </a:lnTo>
                  <a:lnTo>
                    <a:pt x="252" y="4"/>
                  </a:lnTo>
                  <a:lnTo>
                    <a:pt x="262" y="10"/>
                  </a:lnTo>
                  <a:lnTo>
                    <a:pt x="269" y="20"/>
                  </a:lnTo>
                  <a:lnTo>
                    <a:pt x="287" y="63"/>
                  </a:lnTo>
                  <a:lnTo>
                    <a:pt x="327" y="58"/>
                  </a:lnTo>
                  <a:lnTo>
                    <a:pt x="366" y="58"/>
                  </a:lnTo>
                  <a:lnTo>
                    <a:pt x="406" y="63"/>
                  </a:lnTo>
                  <a:lnTo>
                    <a:pt x="423" y="19"/>
                  </a:lnTo>
                  <a:lnTo>
                    <a:pt x="430" y="10"/>
                  </a:lnTo>
                  <a:lnTo>
                    <a:pt x="440" y="3"/>
                  </a:lnTo>
                  <a:lnTo>
                    <a:pt x="45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95" name="Group 194">
            <a:extLst>
              <a:ext uri="{FF2B5EF4-FFF2-40B4-BE49-F238E27FC236}">
                <a16:creationId xmlns:a16="http://schemas.microsoft.com/office/drawing/2014/main" id="{A3136E20-1752-9FD1-87BE-8241F85A79C2}"/>
              </a:ext>
            </a:extLst>
          </p:cNvPr>
          <p:cNvGrpSpPr/>
          <p:nvPr/>
        </p:nvGrpSpPr>
        <p:grpSpPr>
          <a:xfrm>
            <a:off x="9288549" y="6120838"/>
            <a:ext cx="390456" cy="394932"/>
            <a:chOff x="8830938" y="1994887"/>
            <a:chExt cx="3457783" cy="3497424"/>
          </a:xfrm>
          <a:solidFill>
            <a:srgbClr val="4472C4"/>
          </a:solidFill>
        </p:grpSpPr>
        <p:sp>
          <p:nvSpPr>
            <p:cNvPr id="196" name="Freeform 325">
              <a:extLst>
                <a:ext uri="{FF2B5EF4-FFF2-40B4-BE49-F238E27FC236}">
                  <a16:creationId xmlns:a16="http://schemas.microsoft.com/office/drawing/2014/main" id="{A43D3318-FD0F-C830-B498-97C2BA0C5502}"/>
                </a:ext>
              </a:extLst>
            </p:cNvPr>
            <p:cNvSpPr>
              <a:spLocks noEditPoints="1"/>
            </p:cNvSpPr>
            <p:nvPr/>
          </p:nvSpPr>
          <p:spPr bwMode="auto">
            <a:xfrm>
              <a:off x="8830938" y="3204841"/>
              <a:ext cx="1959530" cy="577498"/>
            </a:xfrm>
            <a:custGeom>
              <a:avLst/>
              <a:gdLst>
                <a:gd name="T0" fmla="*/ 218 w 2175"/>
                <a:gd name="T1" fmla="*/ 128 h 641"/>
                <a:gd name="T2" fmla="*/ 365 w 2175"/>
                <a:gd name="T3" fmla="*/ 276 h 641"/>
                <a:gd name="T4" fmla="*/ 376 w 2175"/>
                <a:gd name="T5" fmla="*/ 289 h 641"/>
                <a:gd name="T6" fmla="*/ 382 w 2175"/>
                <a:gd name="T7" fmla="*/ 304 h 641"/>
                <a:gd name="T8" fmla="*/ 384 w 2175"/>
                <a:gd name="T9" fmla="*/ 320 h 641"/>
                <a:gd name="T10" fmla="*/ 382 w 2175"/>
                <a:gd name="T11" fmla="*/ 337 h 641"/>
                <a:gd name="T12" fmla="*/ 376 w 2175"/>
                <a:gd name="T13" fmla="*/ 352 h 641"/>
                <a:gd name="T14" fmla="*/ 365 w 2175"/>
                <a:gd name="T15" fmla="*/ 365 h 641"/>
                <a:gd name="T16" fmla="*/ 218 w 2175"/>
                <a:gd name="T17" fmla="*/ 513 h 641"/>
                <a:gd name="T18" fmla="*/ 614 w 2175"/>
                <a:gd name="T19" fmla="*/ 513 h 641"/>
                <a:gd name="T20" fmla="*/ 805 w 2175"/>
                <a:gd name="T21" fmla="*/ 320 h 641"/>
                <a:gd name="T22" fmla="*/ 614 w 2175"/>
                <a:gd name="T23" fmla="*/ 128 h 641"/>
                <a:gd name="T24" fmla="*/ 218 w 2175"/>
                <a:gd name="T25" fmla="*/ 128 h 641"/>
                <a:gd name="T26" fmla="*/ 64 w 2175"/>
                <a:gd name="T27" fmla="*/ 0 h 641"/>
                <a:gd name="T28" fmla="*/ 639 w 2175"/>
                <a:gd name="T29" fmla="*/ 0 h 641"/>
                <a:gd name="T30" fmla="*/ 656 w 2175"/>
                <a:gd name="T31" fmla="*/ 2 h 641"/>
                <a:gd name="T32" fmla="*/ 671 w 2175"/>
                <a:gd name="T33" fmla="*/ 9 h 641"/>
                <a:gd name="T34" fmla="*/ 685 w 2175"/>
                <a:gd name="T35" fmla="*/ 19 h 641"/>
                <a:gd name="T36" fmla="*/ 922 w 2175"/>
                <a:gd name="T37" fmla="*/ 257 h 641"/>
                <a:gd name="T38" fmla="*/ 2175 w 2175"/>
                <a:gd name="T39" fmla="*/ 257 h 641"/>
                <a:gd name="T40" fmla="*/ 2175 w 2175"/>
                <a:gd name="T41" fmla="*/ 384 h 641"/>
                <a:gd name="T42" fmla="*/ 922 w 2175"/>
                <a:gd name="T43" fmla="*/ 384 h 641"/>
                <a:gd name="T44" fmla="*/ 685 w 2175"/>
                <a:gd name="T45" fmla="*/ 622 h 641"/>
                <a:gd name="T46" fmla="*/ 671 w 2175"/>
                <a:gd name="T47" fmla="*/ 632 h 641"/>
                <a:gd name="T48" fmla="*/ 656 w 2175"/>
                <a:gd name="T49" fmla="*/ 639 h 641"/>
                <a:gd name="T50" fmla="*/ 639 w 2175"/>
                <a:gd name="T51" fmla="*/ 641 h 641"/>
                <a:gd name="T52" fmla="*/ 64 w 2175"/>
                <a:gd name="T53" fmla="*/ 641 h 641"/>
                <a:gd name="T54" fmla="*/ 45 w 2175"/>
                <a:gd name="T55" fmla="*/ 637 h 641"/>
                <a:gd name="T56" fmla="*/ 28 w 2175"/>
                <a:gd name="T57" fmla="*/ 629 h 641"/>
                <a:gd name="T58" fmla="*/ 14 w 2175"/>
                <a:gd name="T59" fmla="*/ 617 h 641"/>
                <a:gd name="T60" fmla="*/ 5 w 2175"/>
                <a:gd name="T61" fmla="*/ 601 h 641"/>
                <a:gd name="T62" fmla="*/ 0 w 2175"/>
                <a:gd name="T63" fmla="*/ 582 h 641"/>
                <a:gd name="T64" fmla="*/ 1 w 2175"/>
                <a:gd name="T65" fmla="*/ 564 h 641"/>
                <a:gd name="T66" fmla="*/ 7 w 2175"/>
                <a:gd name="T67" fmla="*/ 547 h 641"/>
                <a:gd name="T68" fmla="*/ 19 w 2175"/>
                <a:gd name="T69" fmla="*/ 531 h 641"/>
                <a:gd name="T70" fmla="*/ 230 w 2175"/>
                <a:gd name="T71" fmla="*/ 320 h 641"/>
                <a:gd name="T72" fmla="*/ 19 w 2175"/>
                <a:gd name="T73" fmla="*/ 110 h 641"/>
                <a:gd name="T74" fmla="*/ 7 w 2175"/>
                <a:gd name="T75" fmla="*/ 94 h 641"/>
                <a:gd name="T76" fmla="*/ 1 w 2175"/>
                <a:gd name="T77" fmla="*/ 77 h 641"/>
                <a:gd name="T78" fmla="*/ 0 w 2175"/>
                <a:gd name="T79" fmla="*/ 59 h 641"/>
                <a:gd name="T80" fmla="*/ 5 w 2175"/>
                <a:gd name="T81" fmla="*/ 40 h 641"/>
                <a:gd name="T82" fmla="*/ 14 w 2175"/>
                <a:gd name="T83" fmla="*/ 24 h 641"/>
                <a:gd name="T84" fmla="*/ 28 w 2175"/>
                <a:gd name="T85" fmla="*/ 11 h 641"/>
                <a:gd name="T86" fmla="*/ 45 w 2175"/>
                <a:gd name="T87" fmla="*/ 4 h 641"/>
                <a:gd name="T88" fmla="*/ 64 w 2175"/>
                <a:gd name="T89" fmla="*/ 0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75" h="641">
                  <a:moveTo>
                    <a:pt x="218" y="128"/>
                  </a:moveTo>
                  <a:lnTo>
                    <a:pt x="365" y="276"/>
                  </a:lnTo>
                  <a:lnTo>
                    <a:pt x="376" y="289"/>
                  </a:lnTo>
                  <a:lnTo>
                    <a:pt x="382" y="304"/>
                  </a:lnTo>
                  <a:lnTo>
                    <a:pt x="384" y="320"/>
                  </a:lnTo>
                  <a:lnTo>
                    <a:pt x="382" y="337"/>
                  </a:lnTo>
                  <a:lnTo>
                    <a:pt x="376" y="352"/>
                  </a:lnTo>
                  <a:lnTo>
                    <a:pt x="365" y="365"/>
                  </a:lnTo>
                  <a:lnTo>
                    <a:pt x="218" y="513"/>
                  </a:lnTo>
                  <a:lnTo>
                    <a:pt x="614" y="513"/>
                  </a:lnTo>
                  <a:lnTo>
                    <a:pt x="805" y="320"/>
                  </a:lnTo>
                  <a:lnTo>
                    <a:pt x="614" y="128"/>
                  </a:lnTo>
                  <a:lnTo>
                    <a:pt x="218" y="128"/>
                  </a:lnTo>
                  <a:close/>
                  <a:moveTo>
                    <a:pt x="64" y="0"/>
                  </a:moveTo>
                  <a:lnTo>
                    <a:pt x="639" y="0"/>
                  </a:lnTo>
                  <a:lnTo>
                    <a:pt x="656" y="2"/>
                  </a:lnTo>
                  <a:lnTo>
                    <a:pt x="671" y="9"/>
                  </a:lnTo>
                  <a:lnTo>
                    <a:pt x="685" y="19"/>
                  </a:lnTo>
                  <a:lnTo>
                    <a:pt x="922" y="257"/>
                  </a:lnTo>
                  <a:lnTo>
                    <a:pt x="2175" y="257"/>
                  </a:lnTo>
                  <a:lnTo>
                    <a:pt x="2175" y="384"/>
                  </a:lnTo>
                  <a:lnTo>
                    <a:pt x="922" y="384"/>
                  </a:lnTo>
                  <a:lnTo>
                    <a:pt x="685" y="622"/>
                  </a:lnTo>
                  <a:lnTo>
                    <a:pt x="671" y="632"/>
                  </a:lnTo>
                  <a:lnTo>
                    <a:pt x="656" y="639"/>
                  </a:lnTo>
                  <a:lnTo>
                    <a:pt x="639" y="641"/>
                  </a:lnTo>
                  <a:lnTo>
                    <a:pt x="64" y="641"/>
                  </a:lnTo>
                  <a:lnTo>
                    <a:pt x="45" y="637"/>
                  </a:lnTo>
                  <a:lnTo>
                    <a:pt x="28" y="629"/>
                  </a:lnTo>
                  <a:lnTo>
                    <a:pt x="14" y="617"/>
                  </a:lnTo>
                  <a:lnTo>
                    <a:pt x="5" y="601"/>
                  </a:lnTo>
                  <a:lnTo>
                    <a:pt x="0" y="582"/>
                  </a:lnTo>
                  <a:lnTo>
                    <a:pt x="1" y="564"/>
                  </a:lnTo>
                  <a:lnTo>
                    <a:pt x="7" y="547"/>
                  </a:lnTo>
                  <a:lnTo>
                    <a:pt x="19" y="531"/>
                  </a:lnTo>
                  <a:lnTo>
                    <a:pt x="230" y="320"/>
                  </a:lnTo>
                  <a:lnTo>
                    <a:pt x="19" y="110"/>
                  </a:lnTo>
                  <a:lnTo>
                    <a:pt x="7" y="94"/>
                  </a:lnTo>
                  <a:lnTo>
                    <a:pt x="1" y="77"/>
                  </a:lnTo>
                  <a:lnTo>
                    <a:pt x="0" y="59"/>
                  </a:lnTo>
                  <a:lnTo>
                    <a:pt x="5" y="40"/>
                  </a:lnTo>
                  <a:lnTo>
                    <a:pt x="14" y="24"/>
                  </a:lnTo>
                  <a:lnTo>
                    <a:pt x="28" y="11"/>
                  </a:lnTo>
                  <a:lnTo>
                    <a:pt x="45" y="4"/>
                  </a:lnTo>
                  <a:lnTo>
                    <a:pt x="6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sp>
          <p:nvSpPr>
            <p:cNvPr id="197" name="Freeform 326">
              <a:extLst>
                <a:ext uri="{FF2B5EF4-FFF2-40B4-BE49-F238E27FC236}">
                  <a16:creationId xmlns:a16="http://schemas.microsoft.com/office/drawing/2014/main" id="{32140B40-1AA6-FC2D-4A32-CBC15340DD1B}"/>
                </a:ext>
              </a:extLst>
            </p:cNvPr>
            <p:cNvSpPr>
              <a:spLocks/>
            </p:cNvSpPr>
            <p:nvPr/>
          </p:nvSpPr>
          <p:spPr bwMode="auto">
            <a:xfrm>
              <a:off x="9653490" y="2340845"/>
              <a:ext cx="2289272" cy="2305489"/>
            </a:xfrm>
            <a:custGeom>
              <a:avLst/>
              <a:gdLst>
                <a:gd name="T0" fmla="*/ 1450 w 2541"/>
                <a:gd name="T1" fmla="*/ 13 h 2559"/>
                <a:gd name="T2" fmla="*/ 1718 w 2541"/>
                <a:gd name="T3" fmla="*/ 84 h 2559"/>
                <a:gd name="T4" fmla="*/ 1958 w 2541"/>
                <a:gd name="T5" fmla="*/ 206 h 2559"/>
                <a:gd name="T6" fmla="*/ 2166 w 2541"/>
                <a:gd name="T7" fmla="*/ 375 h 2559"/>
                <a:gd name="T8" fmla="*/ 2335 w 2541"/>
                <a:gd name="T9" fmla="*/ 583 h 2559"/>
                <a:gd name="T10" fmla="*/ 2457 w 2541"/>
                <a:gd name="T11" fmla="*/ 824 h 2559"/>
                <a:gd name="T12" fmla="*/ 2528 w 2541"/>
                <a:gd name="T13" fmla="*/ 1091 h 2559"/>
                <a:gd name="T14" fmla="*/ 2537 w 2541"/>
                <a:gd name="T15" fmla="*/ 1375 h 2559"/>
                <a:gd name="T16" fmla="*/ 2487 w 2541"/>
                <a:gd name="T17" fmla="*/ 1648 h 2559"/>
                <a:gd name="T18" fmla="*/ 2381 w 2541"/>
                <a:gd name="T19" fmla="*/ 1899 h 2559"/>
                <a:gd name="T20" fmla="*/ 2228 w 2541"/>
                <a:gd name="T21" fmla="*/ 2118 h 2559"/>
                <a:gd name="T22" fmla="*/ 2031 w 2541"/>
                <a:gd name="T23" fmla="*/ 2301 h 2559"/>
                <a:gd name="T24" fmla="*/ 1800 w 2541"/>
                <a:gd name="T25" fmla="*/ 2440 h 2559"/>
                <a:gd name="T26" fmla="*/ 1542 w 2541"/>
                <a:gd name="T27" fmla="*/ 2528 h 2559"/>
                <a:gd name="T28" fmla="*/ 1262 w 2541"/>
                <a:gd name="T29" fmla="*/ 2559 h 2559"/>
                <a:gd name="T30" fmla="*/ 985 w 2541"/>
                <a:gd name="T31" fmla="*/ 2530 h 2559"/>
                <a:gd name="T32" fmla="*/ 730 w 2541"/>
                <a:gd name="T33" fmla="*/ 2445 h 2559"/>
                <a:gd name="T34" fmla="*/ 500 w 2541"/>
                <a:gd name="T35" fmla="*/ 2309 h 2559"/>
                <a:gd name="T36" fmla="*/ 305 w 2541"/>
                <a:gd name="T37" fmla="*/ 2131 h 2559"/>
                <a:gd name="T38" fmla="*/ 150 w 2541"/>
                <a:gd name="T39" fmla="*/ 1913 h 2559"/>
                <a:gd name="T40" fmla="*/ 42 w 2541"/>
                <a:gd name="T41" fmla="*/ 1664 h 2559"/>
                <a:gd name="T42" fmla="*/ 127 w 2541"/>
                <a:gd name="T43" fmla="*/ 1461 h 2559"/>
                <a:gd name="T44" fmla="*/ 196 w 2541"/>
                <a:gd name="T45" fmla="*/ 1715 h 2559"/>
                <a:gd name="T46" fmla="*/ 318 w 2541"/>
                <a:gd name="T47" fmla="*/ 1939 h 2559"/>
                <a:gd name="T48" fmla="*/ 482 w 2541"/>
                <a:gd name="T49" fmla="*/ 2129 h 2559"/>
                <a:gd name="T50" fmla="*/ 685 w 2541"/>
                <a:gd name="T51" fmla="*/ 2279 h 2559"/>
                <a:gd name="T52" fmla="*/ 918 w 2541"/>
                <a:gd name="T53" fmla="*/ 2380 h 2559"/>
                <a:gd name="T54" fmla="*/ 1173 w 2541"/>
                <a:gd name="T55" fmla="*/ 2428 h 2559"/>
                <a:gd name="T56" fmla="*/ 1440 w 2541"/>
                <a:gd name="T57" fmla="*/ 2418 h 2559"/>
                <a:gd name="T58" fmla="*/ 1689 w 2541"/>
                <a:gd name="T59" fmla="*/ 2349 h 2559"/>
                <a:gd name="T60" fmla="*/ 1914 w 2541"/>
                <a:gd name="T61" fmla="*/ 2228 h 2559"/>
                <a:gd name="T62" fmla="*/ 2105 w 2541"/>
                <a:gd name="T63" fmla="*/ 2063 h 2559"/>
                <a:gd name="T64" fmla="*/ 2256 w 2541"/>
                <a:gd name="T65" fmla="*/ 1860 h 2559"/>
                <a:gd name="T66" fmla="*/ 2360 w 2541"/>
                <a:gd name="T67" fmla="*/ 1627 h 2559"/>
                <a:gd name="T68" fmla="*/ 2410 w 2541"/>
                <a:gd name="T69" fmla="*/ 1369 h 2559"/>
                <a:gd name="T70" fmla="*/ 2400 w 2541"/>
                <a:gd name="T71" fmla="*/ 1102 h 2559"/>
                <a:gd name="T72" fmla="*/ 2331 w 2541"/>
                <a:gd name="T73" fmla="*/ 852 h 2559"/>
                <a:gd name="T74" fmla="*/ 2210 w 2541"/>
                <a:gd name="T75" fmla="*/ 627 h 2559"/>
                <a:gd name="T76" fmla="*/ 2045 w 2541"/>
                <a:gd name="T77" fmla="*/ 436 h 2559"/>
                <a:gd name="T78" fmla="*/ 1843 w 2541"/>
                <a:gd name="T79" fmla="*/ 285 h 2559"/>
                <a:gd name="T80" fmla="*/ 1609 w 2541"/>
                <a:gd name="T81" fmla="*/ 181 h 2559"/>
                <a:gd name="T82" fmla="*/ 1352 w 2541"/>
                <a:gd name="T83" fmla="*/ 131 h 2559"/>
                <a:gd name="T84" fmla="*/ 1085 w 2541"/>
                <a:gd name="T85" fmla="*/ 140 h 2559"/>
                <a:gd name="T86" fmla="*/ 837 w 2541"/>
                <a:gd name="T87" fmla="*/ 207 h 2559"/>
                <a:gd name="T88" fmla="*/ 614 w 2541"/>
                <a:gd name="T89" fmla="*/ 325 h 2559"/>
                <a:gd name="T90" fmla="*/ 424 w 2541"/>
                <a:gd name="T91" fmla="*/ 489 h 2559"/>
                <a:gd name="T92" fmla="*/ 272 w 2541"/>
                <a:gd name="T93" fmla="*/ 690 h 2559"/>
                <a:gd name="T94" fmla="*/ 167 w 2541"/>
                <a:gd name="T95" fmla="*/ 925 h 2559"/>
                <a:gd name="T96" fmla="*/ 0 w 2541"/>
                <a:gd name="T97" fmla="*/ 1077 h 2559"/>
                <a:gd name="T98" fmla="*/ 73 w 2541"/>
                <a:gd name="T99" fmla="*/ 809 h 2559"/>
                <a:gd name="T100" fmla="*/ 196 w 2541"/>
                <a:gd name="T101" fmla="*/ 569 h 2559"/>
                <a:gd name="T102" fmla="*/ 366 w 2541"/>
                <a:gd name="T103" fmla="*/ 364 h 2559"/>
                <a:gd name="T104" fmla="*/ 573 w 2541"/>
                <a:gd name="T105" fmla="*/ 199 h 2559"/>
                <a:gd name="T106" fmla="*/ 812 w 2541"/>
                <a:gd name="T107" fmla="*/ 80 h 2559"/>
                <a:gd name="T108" fmla="*/ 1076 w 2541"/>
                <a:gd name="T109" fmla="*/ 13 h 2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1" h="2559">
                  <a:moveTo>
                    <a:pt x="1262" y="0"/>
                  </a:moveTo>
                  <a:lnTo>
                    <a:pt x="1357" y="4"/>
                  </a:lnTo>
                  <a:lnTo>
                    <a:pt x="1450" y="13"/>
                  </a:lnTo>
                  <a:lnTo>
                    <a:pt x="1542" y="31"/>
                  </a:lnTo>
                  <a:lnTo>
                    <a:pt x="1631" y="54"/>
                  </a:lnTo>
                  <a:lnTo>
                    <a:pt x="1718" y="84"/>
                  </a:lnTo>
                  <a:lnTo>
                    <a:pt x="1800" y="119"/>
                  </a:lnTo>
                  <a:lnTo>
                    <a:pt x="1881" y="159"/>
                  </a:lnTo>
                  <a:lnTo>
                    <a:pt x="1958" y="206"/>
                  </a:lnTo>
                  <a:lnTo>
                    <a:pt x="2031" y="258"/>
                  </a:lnTo>
                  <a:lnTo>
                    <a:pt x="2100" y="313"/>
                  </a:lnTo>
                  <a:lnTo>
                    <a:pt x="2166" y="375"/>
                  </a:lnTo>
                  <a:lnTo>
                    <a:pt x="2228" y="441"/>
                  </a:lnTo>
                  <a:lnTo>
                    <a:pt x="2283" y="510"/>
                  </a:lnTo>
                  <a:lnTo>
                    <a:pt x="2335" y="583"/>
                  </a:lnTo>
                  <a:lnTo>
                    <a:pt x="2381" y="660"/>
                  </a:lnTo>
                  <a:lnTo>
                    <a:pt x="2422" y="740"/>
                  </a:lnTo>
                  <a:lnTo>
                    <a:pt x="2457" y="824"/>
                  </a:lnTo>
                  <a:lnTo>
                    <a:pt x="2487" y="911"/>
                  </a:lnTo>
                  <a:lnTo>
                    <a:pt x="2510" y="999"/>
                  </a:lnTo>
                  <a:lnTo>
                    <a:pt x="2528" y="1091"/>
                  </a:lnTo>
                  <a:lnTo>
                    <a:pt x="2537" y="1184"/>
                  </a:lnTo>
                  <a:lnTo>
                    <a:pt x="2541" y="1279"/>
                  </a:lnTo>
                  <a:lnTo>
                    <a:pt x="2537" y="1375"/>
                  </a:lnTo>
                  <a:lnTo>
                    <a:pt x="2528" y="1468"/>
                  </a:lnTo>
                  <a:lnTo>
                    <a:pt x="2510" y="1560"/>
                  </a:lnTo>
                  <a:lnTo>
                    <a:pt x="2487" y="1648"/>
                  </a:lnTo>
                  <a:lnTo>
                    <a:pt x="2457" y="1735"/>
                  </a:lnTo>
                  <a:lnTo>
                    <a:pt x="2422" y="1819"/>
                  </a:lnTo>
                  <a:lnTo>
                    <a:pt x="2381" y="1899"/>
                  </a:lnTo>
                  <a:lnTo>
                    <a:pt x="2335" y="1976"/>
                  </a:lnTo>
                  <a:lnTo>
                    <a:pt x="2283" y="2049"/>
                  </a:lnTo>
                  <a:lnTo>
                    <a:pt x="2228" y="2118"/>
                  </a:lnTo>
                  <a:lnTo>
                    <a:pt x="2166" y="2184"/>
                  </a:lnTo>
                  <a:lnTo>
                    <a:pt x="2100" y="2246"/>
                  </a:lnTo>
                  <a:lnTo>
                    <a:pt x="2031" y="2301"/>
                  </a:lnTo>
                  <a:lnTo>
                    <a:pt x="1958" y="2353"/>
                  </a:lnTo>
                  <a:lnTo>
                    <a:pt x="1881" y="2399"/>
                  </a:lnTo>
                  <a:lnTo>
                    <a:pt x="1800" y="2440"/>
                  </a:lnTo>
                  <a:lnTo>
                    <a:pt x="1718" y="2475"/>
                  </a:lnTo>
                  <a:lnTo>
                    <a:pt x="1631" y="2505"/>
                  </a:lnTo>
                  <a:lnTo>
                    <a:pt x="1542" y="2528"/>
                  </a:lnTo>
                  <a:lnTo>
                    <a:pt x="1450" y="2546"/>
                  </a:lnTo>
                  <a:lnTo>
                    <a:pt x="1357" y="2555"/>
                  </a:lnTo>
                  <a:lnTo>
                    <a:pt x="1262" y="2559"/>
                  </a:lnTo>
                  <a:lnTo>
                    <a:pt x="1168" y="2557"/>
                  </a:lnTo>
                  <a:lnTo>
                    <a:pt x="1076" y="2546"/>
                  </a:lnTo>
                  <a:lnTo>
                    <a:pt x="985" y="2530"/>
                  </a:lnTo>
                  <a:lnTo>
                    <a:pt x="897" y="2507"/>
                  </a:lnTo>
                  <a:lnTo>
                    <a:pt x="812" y="2479"/>
                  </a:lnTo>
                  <a:lnTo>
                    <a:pt x="730" y="2445"/>
                  </a:lnTo>
                  <a:lnTo>
                    <a:pt x="650" y="2405"/>
                  </a:lnTo>
                  <a:lnTo>
                    <a:pt x="573" y="2360"/>
                  </a:lnTo>
                  <a:lnTo>
                    <a:pt x="500" y="2309"/>
                  </a:lnTo>
                  <a:lnTo>
                    <a:pt x="431" y="2255"/>
                  </a:lnTo>
                  <a:lnTo>
                    <a:pt x="366" y="2195"/>
                  </a:lnTo>
                  <a:lnTo>
                    <a:pt x="305" y="2131"/>
                  </a:lnTo>
                  <a:lnTo>
                    <a:pt x="248" y="2062"/>
                  </a:lnTo>
                  <a:lnTo>
                    <a:pt x="196" y="1990"/>
                  </a:lnTo>
                  <a:lnTo>
                    <a:pt x="150" y="1913"/>
                  </a:lnTo>
                  <a:lnTo>
                    <a:pt x="109" y="1833"/>
                  </a:lnTo>
                  <a:lnTo>
                    <a:pt x="73" y="1750"/>
                  </a:lnTo>
                  <a:lnTo>
                    <a:pt x="42" y="1664"/>
                  </a:lnTo>
                  <a:lnTo>
                    <a:pt x="18" y="1574"/>
                  </a:lnTo>
                  <a:lnTo>
                    <a:pt x="0" y="1481"/>
                  </a:lnTo>
                  <a:lnTo>
                    <a:pt x="127" y="1461"/>
                  </a:lnTo>
                  <a:lnTo>
                    <a:pt x="143" y="1549"/>
                  </a:lnTo>
                  <a:lnTo>
                    <a:pt x="167" y="1633"/>
                  </a:lnTo>
                  <a:lnTo>
                    <a:pt x="196" y="1715"/>
                  </a:lnTo>
                  <a:lnTo>
                    <a:pt x="232" y="1793"/>
                  </a:lnTo>
                  <a:lnTo>
                    <a:pt x="272" y="1869"/>
                  </a:lnTo>
                  <a:lnTo>
                    <a:pt x="318" y="1939"/>
                  </a:lnTo>
                  <a:lnTo>
                    <a:pt x="368" y="2008"/>
                  </a:lnTo>
                  <a:lnTo>
                    <a:pt x="424" y="2070"/>
                  </a:lnTo>
                  <a:lnTo>
                    <a:pt x="482" y="2129"/>
                  </a:lnTo>
                  <a:lnTo>
                    <a:pt x="547" y="2184"/>
                  </a:lnTo>
                  <a:lnTo>
                    <a:pt x="614" y="2234"/>
                  </a:lnTo>
                  <a:lnTo>
                    <a:pt x="685" y="2279"/>
                  </a:lnTo>
                  <a:lnTo>
                    <a:pt x="759" y="2317"/>
                  </a:lnTo>
                  <a:lnTo>
                    <a:pt x="837" y="2352"/>
                  </a:lnTo>
                  <a:lnTo>
                    <a:pt x="918" y="2380"/>
                  </a:lnTo>
                  <a:lnTo>
                    <a:pt x="1001" y="2402"/>
                  </a:lnTo>
                  <a:lnTo>
                    <a:pt x="1085" y="2418"/>
                  </a:lnTo>
                  <a:lnTo>
                    <a:pt x="1173" y="2428"/>
                  </a:lnTo>
                  <a:lnTo>
                    <a:pt x="1262" y="2432"/>
                  </a:lnTo>
                  <a:lnTo>
                    <a:pt x="1352" y="2428"/>
                  </a:lnTo>
                  <a:lnTo>
                    <a:pt x="1440" y="2418"/>
                  </a:lnTo>
                  <a:lnTo>
                    <a:pt x="1526" y="2401"/>
                  </a:lnTo>
                  <a:lnTo>
                    <a:pt x="1609" y="2378"/>
                  </a:lnTo>
                  <a:lnTo>
                    <a:pt x="1689" y="2349"/>
                  </a:lnTo>
                  <a:lnTo>
                    <a:pt x="1768" y="2314"/>
                  </a:lnTo>
                  <a:lnTo>
                    <a:pt x="1843" y="2274"/>
                  </a:lnTo>
                  <a:lnTo>
                    <a:pt x="1914" y="2228"/>
                  </a:lnTo>
                  <a:lnTo>
                    <a:pt x="1982" y="2178"/>
                  </a:lnTo>
                  <a:lnTo>
                    <a:pt x="2045" y="2123"/>
                  </a:lnTo>
                  <a:lnTo>
                    <a:pt x="2105" y="2063"/>
                  </a:lnTo>
                  <a:lnTo>
                    <a:pt x="2161" y="1999"/>
                  </a:lnTo>
                  <a:lnTo>
                    <a:pt x="2210" y="1932"/>
                  </a:lnTo>
                  <a:lnTo>
                    <a:pt x="2256" y="1860"/>
                  </a:lnTo>
                  <a:lnTo>
                    <a:pt x="2296" y="1786"/>
                  </a:lnTo>
                  <a:lnTo>
                    <a:pt x="2331" y="1707"/>
                  </a:lnTo>
                  <a:lnTo>
                    <a:pt x="2360" y="1627"/>
                  </a:lnTo>
                  <a:lnTo>
                    <a:pt x="2383" y="1543"/>
                  </a:lnTo>
                  <a:lnTo>
                    <a:pt x="2400" y="1457"/>
                  </a:lnTo>
                  <a:lnTo>
                    <a:pt x="2410" y="1369"/>
                  </a:lnTo>
                  <a:lnTo>
                    <a:pt x="2414" y="1279"/>
                  </a:lnTo>
                  <a:lnTo>
                    <a:pt x="2410" y="1190"/>
                  </a:lnTo>
                  <a:lnTo>
                    <a:pt x="2400" y="1102"/>
                  </a:lnTo>
                  <a:lnTo>
                    <a:pt x="2383" y="1016"/>
                  </a:lnTo>
                  <a:lnTo>
                    <a:pt x="2360" y="932"/>
                  </a:lnTo>
                  <a:lnTo>
                    <a:pt x="2331" y="852"/>
                  </a:lnTo>
                  <a:lnTo>
                    <a:pt x="2296" y="773"/>
                  </a:lnTo>
                  <a:lnTo>
                    <a:pt x="2256" y="699"/>
                  </a:lnTo>
                  <a:lnTo>
                    <a:pt x="2210" y="627"/>
                  </a:lnTo>
                  <a:lnTo>
                    <a:pt x="2161" y="560"/>
                  </a:lnTo>
                  <a:lnTo>
                    <a:pt x="2105" y="496"/>
                  </a:lnTo>
                  <a:lnTo>
                    <a:pt x="2045" y="436"/>
                  </a:lnTo>
                  <a:lnTo>
                    <a:pt x="1982" y="381"/>
                  </a:lnTo>
                  <a:lnTo>
                    <a:pt x="1914" y="330"/>
                  </a:lnTo>
                  <a:lnTo>
                    <a:pt x="1843" y="285"/>
                  </a:lnTo>
                  <a:lnTo>
                    <a:pt x="1768" y="245"/>
                  </a:lnTo>
                  <a:lnTo>
                    <a:pt x="1689" y="210"/>
                  </a:lnTo>
                  <a:lnTo>
                    <a:pt x="1609" y="181"/>
                  </a:lnTo>
                  <a:lnTo>
                    <a:pt x="1526" y="158"/>
                  </a:lnTo>
                  <a:lnTo>
                    <a:pt x="1440" y="141"/>
                  </a:lnTo>
                  <a:lnTo>
                    <a:pt x="1352" y="131"/>
                  </a:lnTo>
                  <a:lnTo>
                    <a:pt x="1262" y="127"/>
                  </a:lnTo>
                  <a:lnTo>
                    <a:pt x="1173" y="131"/>
                  </a:lnTo>
                  <a:lnTo>
                    <a:pt x="1085" y="140"/>
                  </a:lnTo>
                  <a:lnTo>
                    <a:pt x="1001" y="157"/>
                  </a:lnTo>
                  <a:lnTo>
                    <a:pt x="918" y="179"/>
                  </a:lnTo>
                  <a:lnTo>
                    <a:pt x="837" y="207"/>
                  </a:lnTo>
                  <a:lnTo>
                    <a:pt x="759" y="242"/>
                  </a:lnTo>
                  <a:lnTo>
                    <a:pt x="685" y="280"/>
                  </a:lnTo>
                  <a:lnTo>
                    <a:pt x="614" y="325"/>
                  </a:lnTo>
                  <a:lnTo>
                    <a:pt x="547" y="375"/>
                  </a:lnTo>
                  <a:lnTo>
                    <a:pt x="482" y="430"/>
                  </a:lnTo>
                  <a:lnTo>
                    <a:pt x="424" y="489"/>
                  </a:lnTo>
                  <a:lnTo>
                    <a:pt x="368" y="551"/>
                  </a:lnTo>
                  <a:lnTo>
                    <a:pt x="318" y="619"/>
                  </a:lnTo>
                  <a:lnTo>
                    <a:pt x="272" y="690"/>
                  </a:lnTo>
                  <a:lnTo>
                    <a:pt x="232" y="766"/>
                  </a:lnTo>
                  <a:lnTo>
                    <a:pt x="196" y="844"/>
                  </a:lnTo>
                  <a:lnTo>
                    <a:pt x="167" y="925"/>
                  </a:lnTo>
                  <a:lnTo>
                    <a:pt x="143" y="1010"/>
                  </a:lnTo>
                  <a:lnTo>
                    <a:pt x="127" y="1098"/>
                  </a:lnTo>
                  <a:lnTo>
                    <a:pt x="0" y="1077"/>
                  </a:lnTo>
                  <a:lnTo>
                    <a:pt x="18" y="985"/>
                  </a:lnTo>
                  <a:lnTo>
                    <a:pt x="42" y="895"/>
                  </a:lnTo>
                  <a:lnTo>
                    <a:pt x="73" y="809"/>
                  </a:lnTo>
                  <a:lnTo>
                    <a:pt x="109" y="726"/>
                  </a:lnTo>
                  <a:lnTo>
                    <a:pt x="150" y="646"/>
                  </a:lnTo>
                  <a:lnTo>
                    <a:pt x="196" y="569"/>
                  </a:lnTo>
                  <a:lnTo>
                    <a:pt x="248" y="496"/>
                  </a:lnTo>
                  <a:lnTo>
                    <a:pt x="305" y="428"/>
                  </a:lnTo>
                  <a:lnTo>
                    <a:pt x="366" y="364"/>
                  </a:lnTo>
                  <a:lnTo>
                    <a:pt x="431" y="304"/>
                  </a:lnTo>
                  <a:lnTo>
                    <a:pt x="500" y="249"/>
                  </a:lnTo>
                  <a:lnTo>
                    <a:pt x="573" y="199"/>
                  </a:lnTo>
                  <a:lnTo>
                    <a:pt x="650" y="154"/>
                  </a:lnTo>
                  <a:lnTo>
                    <a:pt x="730" y="114"/>
                  </a:lnTo>
                  <a:lnTo>
                    <a:pt x="812" y="80"/>
                  </a:lnTo>
                  <a:lnTo>
                    <a:pt x="897" y="52"/>
                  </a:lnTo>
                  <a:lnTo>
                    <a:pt x="985" y="29"/>
                  </a:lnTo>
                  <a:lnTo>
                    <a:pt x="1076" y="13"/>
                  </a:lnTo>
                  <a:lnTo>
                    <a:pt x="1168" y="2"/>
                  </a:lnTo>
                  <a:lnTo>
                    <a:pt x="126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sp>
          <p:nvSpPr>
            <p:cNvPr id="198" name="Freeform 327">
              <a:extLst>
                <a:ext uri="{FF2B5EF4-FFF2-40B4-BE49-F238E27FC236}">
                  <a16:creationId xmlns:a16="http://schemas.microsoft.com/office/drawing/2014/main" id="{E6FE1A68-599D-F30F-FB74-032FBC6ECD39}"/>
                </a:ext>
              </a:extLst>
            </p:cNvPr>
            <p:cNvSpPr>
              <a:spLocks/>
            </p:cNvSpPr>
            <p:nvPr/>
          </p:nvSpPr>
          <p:spPr bwMode="auto">
            <a:xfrm>
              <a:off x="9886832" y="2571484"/>
              <a:ext cx="1825291" cy="1844211"/>
            </a:xfrm>
            <a:custGeom>
              <a:avLst/>
              <a:gdLst>
                <a:gd name="T0" fmla="*/ 1177 w 2026"/>
                <a:gd name="T1" fmla="*/ 14 h 2047"/>
                <a:gd name="T2" fmla="*/ 1420 w 2026"/>
                <a:gd name="T3" fmla="*/ 88 h 2047"/>
                <a:gd name="T4" fmla="*/ 1633 w 2026"/>
                <a:gd name="T5" fmla="*/ 218 h 2047"/>
                <a:gd name="T6" fmla="*/ 1808 w 2026"/>
                <a:gd name="T7" fmla="*/ 393 h 2047"/>
                <a:gd name="T8" fmla="*/ 1938 w 2026"/>
                <a:gd name="T9" fmla="*/ 606 h 2047"/>
                <a:gd name="T10" fmla="*/ 2011 w 2026"/>
                <a:gd name="T11" fmla="*/ 849 h 2047"/>
                <a:gd name="T12" fmla="*/ 2023 w 2026"/>
                <a:gd name="T13" fmla="*/ 1112 h 2047"/>
                <a:gd name="T14" fmla="*/ 1969 w 2026"/>
                <a:gd name="T15" fmla="*/ 1363 h 2047"/>
                <a:gd name="T16" fmla="*/ 1857 w 2026"/>
                <a:gd name="T17" fmla="*/ 1587 h 2047"/>
                <a:gd name="T18" fmla="*/ 1697 w 2026"/>
                <a:gd name="T19" fmla="*/ 1776 h 2047"/>
                <a:gd name="T20" fmla="*/ 1495 w 2026"/>
                <a:gd name="T21" fmla="*/ 1921 h 2047"/>
                <a:gd name="T22" fmla="*/ 1261 w 2026"/>
                <a:gd name="T23" fmla="*/ 2014 h 2047"/>
                <a:gd name="T24" fmla="*/ 1003 w 2026"/>
                <a:gd name="T25" fmla="*/ 2047 h 2047"/>
                <a:gd name="T26" fmla="*/ 767 w 2026"/>
                <a:gd name="T27" fmla="*/ 2020 h 2047"/>
                <a:gd name="T28" fmla="*/ 548 w 2026"/>
                <a:gd name="T29" fmla="*/ 1940 h 2047"/>
                <a:gd name="T30" fmla="*/ 355 w 2026"/>
                <a:gd name="T31" fmla="*/ 1816 h 2047"/>
                <a:gd name="T32" fmla="*/ 195 w 2026"/>
                <a:gd name="T33" fmla="*/ 1651 h 2047"/>
                <a:gd name="T34" fmla="*/ 74 w 2026"/>
                <a:gd name="T35" fmla="*/ 1454 h 2047"/>
                <a:gd name="T36" fmla="*/ 0 w 2026"/>
                <a:gd name="T37" fmla="*/ 1228 h 2047"/>
                <a:gd name="T38" fmla="*/ 169 w 2026"/>
                <a:gd name="T39" fmla="*/ 1352 h 2047"/>
                <a:gd name="T40" fmla="*/ 281 w 2026"/>
                <a:gd name="T41" fmla="*/ 1552 h 2047"/>
                <a:gd name="T42" fmla="*/ 437 w 2026"/>
                <a:gd name="T43" fmla="*/ 1716 h 2047"/>
                <a:gd name="T44" fmla="*/ 629 w 2026"/>
                <a:gd name="T45" fmla="*/ 1836 h 2047"/>
                <a:gd name="T46" fmla="*/ 846 w 2026"/>
                <a:gd name="T47" fmla="*/ 1906 h 2047"/>
                <a:gd name="T48" fmla="*/ 1084 w 2026"/>
                <a:gd name="T49" fmla="*/ 1915 h 2047"/>
                <a:gd name="T50" fmla="*/ 1315 w 2026"/>
                <a:gd name="T51" fmla="*/ 1864 h 2047"/>
                <a:gd name="T52" fmla="*/ 1519 w 2026"/>
                <a:gd name="T53" fmla="*/ 1755 h 2047"/>
                <a:gd name="T54" fmla="*/ 1687 w 2026"/>
                <a:gd name="T55" fmla="*/ 1601 h 2047"/>
                <a:gd name="T56" fmla="*/ 1812 w 2026"/>
                <a:gd name="T57" fmla="*/ 1408 h 2047"/>
                <a:gd name="T58" fmla="*/ 1884 w 2026"/>
                <a:gd name="T59" fmla="*/ 1184 h 2047"/>
                <a:gd name="T60" fmla="*/ 1894 w 2026"/>
                <a:gd name="T61" fmla="*/ 942 h 2047"/>
                <a:gd name="T62" fmla="*/ 1843 w 2026"/>
                <a:gd name="T63" fmla="*/ 711 h 2047"/>
                <a:gd name="T64" fmla="*/ 1734 w 2026"/>
                <a:gd name="T65" fmla="*/ 507 h 2047"/>
                <a:gd name="T66" fmla="*/ 1580 w 2026"/>
                <a:gd name="T67" fmla="*/ 339 h 2047"/>
                <a:gd name="T68" fmla="*/ 1387 w 2026"/>
                <a:gd name="T69" fmla="*/ 214 h 2047"/>
                <a:gd name="T70" fmla="*/ 1163 w 2026"/>
                <a:gd name="T71" fmla="*/ 142 h 2047"/>
                <a:gd name="T72" fmla="*/ 924 w 2026"/>
                <a:gd name="T73" fmla="*/ 130 h 2047"/>
                <a:gd name="T74" fmla="*/ 699 w 2026"/>
                <a:gd name="T75" fmla="*/ 181 h 2047"/>
                <a:gd name="T76" fmla="*/ 497 w 2026"/>
                <a:gd name="T77" fmla="*/ 285 h 2047"/>
                <a:gd name="T78" fmla="*/ 328 w 2026"/>
                <a:gd name="T79" fmla="*/ 434 h 2047"/>
                <a:gd name="T80" fmla="*/ 201 w 2026"/>
                <a:gd name="T81" fmla="*/ 624 h 2047"/>
                <a:gd name="T82" fmla="*/ 126 w 2026"/>
                <a:gd name="T83" fmla="*/ 844 h 2047"/>
                <a:gd name="T84" fmla="*/ 43 w 2026"/>
                <a:gd name="T85" fmla="*/ 665 h 2047"/>
                <a:gd name="T86" fmla="*/ 150 w 2026"/>
                <a:gd name="T87" fmla="*/ 458 h 2047"/>
                <a:gd name="T88" fmla="*/ 298 w 2026"/>
                <a:gd name="T89" fmla="*/ 281 h 2047"/>
                <a:gd name="T90" fmla="*/ 481 w 2026"/>
                <a:gd name="T91" fmla="*/ 143 h 2047"/>
                <a:gd name="T92" fmla="*/ 692 w 2026"/>
                <a:gd name="T93" fmla="*/ 48 h 2047"/>
                <a:gd name="T94" fmla="*/ 923 w 2026"/>
                <a:gd name="T95" fmla="*/ 3 h 2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26" h="2047">
                  <a:moveTo>
                    <a:pt x="1003" y="0"/>
                  </a:moveTo>
                  <a:lnTo>
                    <a:pt x="1091" y="3"/>
                  </a:lnTo>
                  <a:lnTo>
                    <a:pt x="1177" y="14"/>
                  </a:lnTo>
                  <a:lnTo>
                    <a:pt x="1261" y="33"/>
                  </a:lnTo>
                  <a:lnTo>
                    <a:pt x="1342" y="57"/>
                  </a:lnTo>
                  <a:lnTo>
                    <a:pt x="1420" y="88"/>
                  </a:lnTo>
                  <a:lnTo>
                    <a:pt x="1495" y="126"/>
                  </a:lnTo>
                  <a:lnTo>
                    <a:pt x="1566" y="169"/>
                  </a:lnTo>
                  <a:lnTo>
                    <a:pt x="1633" y="218"/>
                  </a:lnTo>
                  <a:lnTo>
                    <a:pt x="1697" y="271"/>
                  </a:lnTo>
                  <a:lnTo>
                    <a:pt x="1755" y="330"/>
                  </a:lnTo>
                  <a:lnTo>
                    <a:pt x="1808" y="393"/>
                  </a:lnTo>
                  <a:lnTo>
                    <a:pt x="1857" y="460"/>
                  </a:lnTo>
                  <a:lnTo>
                    <a:pt x="1900" y="531"/>
                  </a:lnTo>
                  <a:lnTo>
                    <a:pt x="1938" y="606"/>
                  </a:lnTo>
                  <a:lnTo>
                    <a:pt x="1969" y="684"/>
                  </a:lnTo>
                  <a:lnTo>
                    <a:pt x="1993" y="765"/>
                  </a:lnTo>
                  <a:lnTo>
                    <a:pt x="2011" y="849"/>
                  </a:lnTo>
                  <a:lnTo>
                    <a:pt x="2023" y="935"/>
                  </a:lnTo>
                  <a:lnTo>
                    <a:pt x="2026" y="1023"/>
                  </a:lnTo>
                  <a:lnTo>
                    <a:pt x="2023" y="1112"/>
                  </a:lnTo>
                  <a:lnTo>
                    <a:pt x="2011" y="1198"/>
                  </a:lnTo>
                  <a:lnTo>
                    <a:pt x="1993" y="1282"/>
                  </a:lnTo>
                  <a:lnTo>
                    <a:pt x="1969" y="1363"/>
                  </a:lnTo>
                  <a:lnTo>
                    <a:pt x="1938" y="1441"/>
                  </a:lnTo>
                  <a:lnTo>
                    <a:pt x="1900" y="1516"/>
                  </a:lnTo>
                  <a:lnTo>
                    <a:pt x="1857" y="1587"/>
                  </a:lnTo>
                  <a:lnTo>
                    <a:pt x="1808" y="1654"/>
                  </a:lnTo>
                  <a:lnTo>
                    <a:pt x="1755" y="1717"/>
                  </a:lnTo>
                  <a:lnTo>
                    <a:pt x="1697" y="1776"/>
                  </a:lnTo>
                  <a:lnTo>
                    <a:pt x="1633" y="1829"/>
                  </a:lnTo>
                  <a:lnTo>
                    <a:pt x="1566" y="1878"/>
                  </a:lnTo>
                  <a:lnTo>
                    <a:pt x="1495" y="1921"/>
                  </a:lnTo>
                  <a:lnTo>
                    <a:pt x="1420" y="1959"/>
                  </a:lnTo>
                  <a:lnTo>
                    <a:pt x="1342" y="1990"/>
                  </a:lnTo>
                  <a:lnTo>
                    <a:pt x="1261" y="2014"/>
                  </a:lnTo>
                  <a:lnTo>
                    <a:pt x="1177" y="2032"/>
                  </a:lnTo>
                  <a:lnTo>
                    <a:pt x="1091" y="2044"/>
                  </a:lnTo>
                  <a:lnTo>
                    <a:pt x="1003" y="2047"/>
                  </a:lnTo>
                  <a:lnTo>
                    <a:pt x="923" y="2044"/>
                  </a:lnTo>
                  <a:lnTo>
                    <a:pt x="844" y="2036"/>
                  </a:lnTo>
                  <a:lnTo>
                    <a:pt x="767" y="2020"/>
                  </a:lnTo>
                  <a:lnTo>
                    <a:pt x="692" y="1999"/>
                  </a:lnTo>
                  <a:lnTo>
                    <a:pt x="619" y="1972"/>
                  </a:lnTo>
                  <a:lnTo>
                    <a:pt x="548" y="1940"/>
                  </a:lnTo>
                  <a:lnTo>
                    <a:pt x="481" y="1904"/>
                  </a:lnTo>
                  <a:lnTo>
                    <a:pt x="417" y="1862"/>
                  </a:lnTo>
                  <a:lnTo>
                    <a:pt x="355" y="1816"/>
                  </a:lnTo>
                  <a:lnTo>
                    <a:pt x="298" y="1766"/>
                  </a:lnTo>
                  <a:lnTo>
                    <a:pt x="245" y="1710"/>
                  </a:lnTo>
                  <a:lnTo>
                    <a:pt x="195" y="1651"/>
                  </a:lnTo>
                  <a:lnTo>
                    <a:pt x="150" y="1589"/>
                  </a:lnTo>
                  <a:lnTo>
                    <a:pt x="109" y="1523"/>
                  </a:lnTo>
                  <a:lnTo>
                    <a:pt x="74" y="1454"/>
                  </a:lnTo>
                  <a:lnTo>
                    <a:pt x="43" y="1382"/>
                  </a:lnTo>
                  <a:lnTo>
                    <a:pt x="19" y="1306"/>
                  </a:lnTo>
                  <a:lnTo>
                    <a:pt x="0" y="1228"/>
                  </a:lnTo>
                  <a:lnTo>
                    <a:pt x="126" y="1203"/>
                  </a:lnTo>
                  <a:lnTo>
                    <a:pt x="145" y="1279"/>
                  </a:lnTo>
                  <a:lnTo>
                    <a:pt x="169" y="1352"/>
                  </a:lnTo>
                  <a:lnTo>
                    <a:pt x="201" y="1423"/>
                  </a:lnTo>
                  <a:lnTo>
                    <a:pt x="239" y="1490"/>
                  </a:lnTo>
                  <a:lnTo>
                    <a:pt x="281" y="1552"/>
                  </a:lnTo>
                  <a:lnTo>
                    <a:pt x="328" y="1613"/>
                  </a:lnTo>
                  <a:lnTo>
                    <a:pt x="380" y="1667"/>
                  </a:lnTo>
                  <a:lnTo>
                    <a:pt x="437" y="1716"/>
                  </a:lnTo>
                  <a:lnTo>
                    <a:pt x="497" y="1762"/>
                  </a:lnTo>
                  <a:lnTo>
                    <a:pt x="561" y="1802"/>
                  </a:lnTo>
                  <a:lnTo>
                    <a:pt x="629" y="1836"/>
                  </a:lnTo>
                  <a:lnTo>
                    <a:pt x="699" y="1866"/>
                  </a:lnTo>
                  <a:lnTo>
                    <a:pt x="771" y="1889"/>
                  </a:lnTo>
                  <a:lnTo>
                    <a:pt x="846" y="1906"/>
                  </a:lnTo>
                  <a:lnTo>
                    <a:pt x="924" y="1915"/>
                  </a:lnTo>
                  <a:lnTo>
                    <a:pt x="1003" y="1919"/>
                  </a:lnTo>
                  <a:lnTo>
                    <a:pt x="1084" y="1915"/>
                  </a:lnTo>
                  <a:lnTo>
                    <a:pt x="1163" y="1905"/>
                  </a:lnTo>
                  <a:lnTo>
                    <a:pt x="1241" y="1887"/>
                  </a:lnTo>
                  <a:lnTo>
                    <a:pt x="1315" y="1864"/>
                  </a:lnTo>
                  <a:lnTo>
                    <a:pt x="1387" y="1833"/>
                  </a:lnTo>
                  <a:lnTo>
                    <a:pt x="1454" y="1796"/>
                  </a:lnTo>
                  <a:lnTo>
                    <a:pt x="1519" y="1755"/>
                  </a:lnTo>
                  <a:lnTo>
                    <a:pt x="1580" y="1708"/>
                  </a:lnTo>
                  <a:lnTo>
                    <a:pt x="1635" y="1656"/>
                  </a:lnTo>
                  <a:lnTo>
                    <a:pt x="1687" y="1601"/>
                  </a:lnTo>
                  <a:lnTo>
                    <a:pt x="1734" y="1540"/>
                  </a:lnTo>
                  <a:lnTo>
                    <a:pt x="1776" y="1476"/>
                  </a:lnTo>
                  <a:lnTo>
                    <a:pt x="1812" y="1408"/>
                  </a:lnTo>
                  <a:lnTo>
                    <a:pt x="1843" y="1336"/>
                  </a:lnTo>
                  <a:lnTo>
                    <a:pt x="1866" y="1261"/>
                  </a:lnTo>
                  <a:lnTo>
                    <a:pt x="1884" y="1184"/>
                  </a:lnTo>
                  <a:lnTo>
                    <a:pt x="1894" y="1105"/>
                  </a:lnTo>
                  <a:lnTo>
                    <a:pt x="1898" y="1023"/>
                  </a:lnTo>
                  <a:lnTo>
                    <a:pt x="1894" y="942"/>
                  </a:lnTo>
                  <a:lnTo>
                    <a:pt x="1884" y="862"/>
                  </a:lnTo>
                  <a:lnTo>
                    <a:pt x="1866" y="785"/>
                  </a:lnTo>
                  <a:lnTo>
                    <a:pt x="1843" y="711"/>
                  </a:lnTo>
                  <a:lnTo>
                    <a:pt x="1812" y="639"/>
                  </a:lnTo>
                  <a:lnTo>
                    <a:pt x="1776" y="571"/>
                  </a:lnTo>
                  <a:lnTo>
                    <a:pt x="1734" y="507"/>
                  </a:lnTo>
                  <a:lnTo>
                    <a:pt x="1687" y="446"/>
                  </a:lnTo>
                  <a:lnTo>
                    <a:pt x="1635" y="390"/>
                  </a:lnTo>
                  <a:lnTo>
                    <a:pt x="1580" y="339"/>
                  </a:lnTo>
                  <a:lnTo>
                    <a:pt x="1519" y="292"/>
                  </a:lnTo>
                  <a:lnTo>
                    <a:pt x="1454" y="249"/>
                  </a:lnTo>
                  <a:lnTo>
                    <a:pt x="1387" y="214"/>
                  </a:lnTo>
                  <a:lnTo>
                    <a:pt x="1315" y="183"/>
                  </a:lnTo>
                  <a:lnTo>
                    <a:pt x="1241" y="160"/>
                  </a:lnTo>
                  <a:lnTo>
                    <a:pt x="1163" y="142"/>
                  </a:lnTo>
                  <a:lnTo>
                    <a:pt x="1084" y="132"/>
                  </a:lnTo>
                  <a:lnTo>
                    <a:pt x="1003" y="127"/>
                  </a:lnTo>
                  <a:lnTo>
                    <a:pt x="924" y="130"/>
                  </a:lnTo>
                  <a:lnTo>
                    <a:pt x="846" y="141"/>
                  </a:lnTo>
                  <a:lnTo>
                    <a:pt x="771" y="158"/>
                  </a:lnTo>
                  <a:lnTo>
                    <a:pt x="699" y="181"/>
                  </a:lnTo>
                  <a:lnTo>
                    <a:pt x="629" y="211"/>
                  </a:lnTo>
                  <a:lnTo>
                    <a:pt x="561" y="245"/>
                  </a:lnTo>
                  <a:lnTo>
                    <a:pt x="497" y="285"/>
                  </a:lnTo>
                  <a:lnTo>
                    <a:pt x="437" y="330"/>
                  </a:lnTo>
                  <a:lnTo>
                    <a:pt x="380" y="380"/>
                  </a:lnTo>
                  <a:lnTo>
                    <a:pt x="328" y="434"/>
                  </a:lnTo>
                  <a:lnTo>
                    <a:pt x="281" y="494"/>
                  </a:lnTo>
                  <a:lnTo>
                    <a:pt x="239" y="557"/>
                  </a:lnTo>
                  <a:lnTo>
                    <a:pt x="201" y="624"/>
                  </a:lnTo>
                  <a:lnTo>
                    <a:pt x="169" y="694"/>
                  </a:lnTo>
                  <a:lnTo>
                    <a:pt x="145" y="768"/>
                  </a:lnTo>
                  <a:lnTo>
                    <a:pt x="126" y="844"/>
                  </a:lnTo>
                  <a:lnTo>
                    <a:pt x="0" y="818"/>
                  </a:lnTo>
                  <a:lnTo>
                    <a:pt x="19" y="741"/>
                  </a:lnTo>
                  <a:lnTo>
                    <a:pt x="43" y="665"/>
                  </a:lnTo>
                  <a:lnTo>
                    <a:pt x="74" y="593"/>
                  </a:lnTo>
                  <a:lnTo>
                    <a:pt x="109" y="524"/>
                  </a:lnTo>
                  <a:lnTo>
                    <a:pt x="150" y="458"/>
                  </a:lnTo>
                  <a:lnTo>
                    <a:pt x="195" y="396"/>
                  </a:lnTo>
                  <a:lnTo>
                    <a:pt x="245" y="337"/>
                  </a:lnTo>
                  <a:lnTo>
                    <a:pt x="298" y="281"/>
                  </a:lnTo>
                  <a:lnTo>
                    <a:pt x="355" y="231"/>
                  </a:lnTo>
                  <a:lnTo>
                    <a:pt x="417" y="185"/>
                  </a:lnTo>
                  <a:lnTo>
                    <a:pt x="481" y="143"/>
                  </a:lnTo>
                  <a:lnTo>
                    <a:pt x="548" y="107"/>
                  </a:lnTo>
                  <a:lnTo>
                    <a:pt x="619" y="75"/>
                  </a:lnTo>
                  <a:lnTo>
                    <a:pt x="692" y="48"/>
                  </a:lnTo>
                  <a:lnTo>
                    <a:pt x="767" y="27"/>
                  </a:lnTo>
                  <a:lnTo>
                    <a:pt x="844" y="11"/>
                  </a:lnTo>
                  <a:lnTo>
                    <a:pt x="923" y="3"/>
                  </a:lnTo>
                  <a:lnTo>
                    <a:pt x="100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sp>
          <p:nvSpPr>
            <p:cNvPr id="199" name="Freeform 328">
              <a:extLst>
                <a:ext uri="{FF2B5EF4-FFF2-40B4-BE49-F238E27FC236}">
                  <a16:creationId xmlns:a16="http://schemas.microsoft.com/office/drawing/2014/main" id="{36097144-EAF2-8C1E-241E-D1D9BB3C5DF2}"/>
                </a:ext>
              </a:extLst>
            </p:cNvPr>
            <p:cNvSpPr>
              <a:spLocks/>
            </p:cNvSpPr>
            <p:nvPr/>
          </p:nvSpPr>
          <p:spPr bwMode="auto">
            <a:xfrm>
              <a:off x="10310271" y="2974202"/>
              <a:ext cx="999135" cy="1038776"/>
            </a:xfrm>
            <a:custGeom>
              <a:avLst/>
              <a:gdLst>
                <a:gd name="T0" fmla="*/ 595 w 1109"/>
                <a:gd name="T1" fmla="*/ 4 h 1153"/>
                <a:gd name="T2" fmla="*/ 714 w 1109"/>
                <a:gd name="T3" fmla="*/ 30 h 1153"/>
                <a:gd name="T4" fmla="*/ 823 w 1109"/>
                <a:gd name="T5" fmla="*/ 79 h 1153"/>
                <a:gd name="T6" fmla="*/ 918 w 1109"/>
                <a:gd name="T7" fmla="*/ 149 h 1153"/>
                <a:gd name="T8" fmla="*/ 997 w 1109"/>
                <a:gd name="T9" fmla="*/ 236 h 1153"/>
                <a:gd name="T10" fmla="*/ 1057 w 1109"/>
                <a:gd name="T11" fmla="*/ 338 h 1153"/>
                <a:gd name="T12" fmla="*/ 1095 w 1109"/>
                <a:gd name="T13" fmla="*/ 453 h 1153"/>
                <a:gd name="T14" fmla="*/ 1109 w 1109"/>
                <a:gd name="T15" fmla="*/ 576 h 1153"/>
                <a:gd name="T16" fmla="*/ 1095 w 1109"/>
                <a:gd name="T17" fmla="*/ 700 h 1153"/>
                <a:gd name="T18" fmla="*/ 1057 w 1109"/>
                <a:gd name="T19" fmla="*/ 814 h 1153"/>
                <a:gd name="T20" fmla="*/ 997 w 1109"/>
                <a:gd name="T21" fmla="*/ 917 h 1153"/>
                <a:gd name="T22" fmla="*/ 918 w 1109"/>
                <a:gd name="T23" fmla="*/ 1004 h 1153"/>
                <a:gd name="T24" fmla="*/ 823 w 1109"/>
                <a:gd name="T25" fmla="*/ 1074 h 1153"/>
                <a:gd name="T26" fmla="*/ 714 w 1109"/>
                <a:gd name="T27" fmla="*/ 1123 h 1153"/>
                <a:gd name="T28" fmla="*/ 595 w 1109"/>
                <a:gd name="T29" fmla="*/ 1149 h 1153"/>
                <a:gd name="T30" fmla="*/ 474 w 1109"/>
                <a:gd name="T31" fmla="*/ 1149 h 1153"/>
                <a:gd name="T32" fmla="*/ 362 w 1109"/>
                <a:gd name="T33" fmla="*/ 1127 h 1153"/>
                <a:gd name="T34" fmla="*/ 259 w 1109"/>
                <a:gd name="T35" fmla="*/ 1083 h 1153"/>
                <a:gd name="T36" fmla="*/ 166 w 1109"/>
                <a:gd name="T37" fmla="*/ 1021 h 1153"/>
                <a:gd name="T38" fmla="*/ 87 w 1109"/>
                <a:gd name="T39" fmla="*/ 941 h 1153"/>
                <a:gd name="T40" fmla="*/ 24 w 1109"/>
                <a:gd name="T41" fmla="*/ 845 h 1153"/>
                <a:gd name="T42" fmla="*/ 118 w 1109"/>
                <a:gd name="T43" fmla="*/ 745 h 1153"/>
                <a:gd name="T44" fmla="*/ 170 w 1109"/>
                <a:gd name="T45" fmla="*/ 839 h 1153"/>
                <a:gd name="T46" fmla="*/ 241 w 1109"/>
                <a:gd name="T47" fmla="*/ 917 h 1153"/>
                <a:gd name="T48" fmla="*/ 328 w 1109"/>
                <a:gd name="T49" fmla="*/ 975 h 1153"/>
                <a:gd name="T50" fmla="*/ 426 w 1109"/>
                <a:gd name="T51" fmla="*/ 1011 h 1153"/>
                <a:gd name="T52" fmla="*/ 533 w 1109"/>
                <a:gd name="T53" fmla="*/ 1024 h 1153"/>
                <a:gd name="T54" fmla="*/ 643 w 1109"/>
                <a:gd name="T55" fmla="*/ 1011 h 1153"/>
                <a:gd name="T56" fmla="*/ 744 w 1109"/>
                <a:gd name="T57" fmla="*/ 972 h 1153"/>
                <a:gd name="T58" fmla="*/ 830 w 1109"/>
                <a:gd name="T59" fmla="*/ 911 h 1153"/>
                <a:gd name="T60" fmla="*/ 900 w 1109"/>
                <a:gd name="T61" fmla="*/ 832 h 1153"/>
                <a:gd name="T62" fmla="*/ 951 w 1109"/>
                <a:gd name="T63" fmla="*/ 738 h 1153"/>
                <a:gd name="T64" fmla="*/ 977 w 1109"/>
                <a:gd name="T65" fmla="*/ 633 h 1153"/>
                <a:gd name="T66" fmla="*/ 977 w 1109"/>
                <a:gd name="T67" fmla="*/ 520 h 1153"/>
                <a:gd name="T68" fmla="*/ 951 w 1109"/>
                <a:gd name="T69" fmla="*/ 415 h 1153"/>
                <a:gd name="T70" fmla="*/ 900 w 1109"/>
                <a:gd name="T71" fmla="*/ 321 h 1153"/>
                <a:gd name="T72" fmla="*/ 830 w 1109"/>
                <a:gd name="T73" fmla="*/ 242 h 1153"/>
                <a:gd name="T74" fmla="*/ 744 w 1109"/>
                <a:gd name="T75" fmla="*/ 181 h 1153"/>
                <a:gd name="T76" fmla="*/ 643 w 1109"/>
                <a:gd name="T77" fmla="*/ 142 h 1153"/>
                <a:gd name="T78" fmla="*/ 533 w 1109"/>
                <a:gd name="T79" fmla="*/ 129 h 1153"/>
                <a:gd name="T80" fmla="*/ 426 w 1109"/>
                <a:gd name="T81" fmla="*/ 142 h 1153"/>
                <a:gd name="T82" fmla="*/ 328 w 1109"/>
                <a:gd name="T83" fmla="*/ 178 h 1153"/>
                <a:gd name="T84" fmla="*/ 241 w 1109"/>
                <a:gd name="T85" fmla="*/ 236 h 1153"/>
                <a:gd name="T86" fmla="*/ 170 w 1109"/>
                <a:gd name="T87" fmla="*/ 314 h 1153"/>
                <a:gd name="T88" fmla="*/ 118 w 1109"/>
                <a:gd name="T89" fmla="*/ 408 h 1153"/>
                <a:gd name="T90" fmla="*/ 24 w 1109"/>
                <a:gd name="T91" fmla="*/ 308 h 1153"/>
                <a:gd name="T92" fmla="*/ 87 w 1109"/>
                <a:gd name="T93" fmla="*/ 212 h 1153"/>
                <a:gd name="T94" fmla="*/ 166 w 1109"/>
                <a:gd name="T95" fmla="*/ 132 h 1153"/>
                <a:gd name="T96" fmla="*/ 259 w 1109"/>
                <a:gd name="T97" fmla="*/ 70 h 1153"/>
                <a:gd name="T98" fmla="*/ 362 w 1109"/>
                <a:gd name="T99" fmla="*/ 26 h 1153"/>
                <a:gd name="T100" fmla="*/ 474 w 1109"/>
                <a:gd name="T101" fmla="*/ 4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09" h="1153">
                  <a:moveTo>
                    <a:pt x="533" y="0"/>
                  </a:moveTo>
                  <a:lnTo>
                    <a:pt x="595" y="4"/>
                  </a:lnTo>
                  <a:lnTo>
                    <a:pt x="657" y="13"/>
                  </a:lnTo>
                  <a:lnTo>
                    <a:pt x="714" y="30"/>
                  </a:lnTo>
                  <a:lnTo>
                    <a:pt x="771" y="52"/>
                  </a:lnTo>
                  <a:lnTo>
                    <a:pt x="823" y="79"/>
                  </a:lnTo>
                  <a:lnTo>
                    <a:pt x="872" y="112"/>
                  </a:lnTo>
                  <a:lnTo>
                    <a:pt x="918" y="149"/>
                  </a:lnTo>
                  <a:lnTo>
                    <a:pt x="960" y="191"/>
                  </a:lnTo>
                  <a:lnTo>
                    <a:pt x="997" y="236"/>
                  </a:lnTo>
                  <a:lnTo>
                    <a:pt x="1030" y="285"/>
                  </a:lnTo>
                  <a:lnTo>
                    <a:pt x="1057" y="338"/>
                  </a:lnTo>
                  <a:lnTo>
                    <a:pt x="1079" y="395"/>
                  </a:lnTo>
                  <a:lnTo>
                    <a:pt x="1095" y="453"/>
                  </a:lnTo>
                  <a:lnTo>
                    <a:pt x="1105" y="514"/>
                  </a:lnTo>
                  <a:lnTo>
                    <a:pt x="1109" y="576"/>
                  </a:lnTo>
                  <a:lnTo>
                    <a:pt x="1105" y="639"/>
                  </a:lnTo>
                  <a:lnTo>
                    <a:pt x="1095" y="700"/>
                  </a:lnTo>
                  <a:lnTo>
                    <a:pt x="1079" y="758"/>
                  </a:lnTo>
                  <a:lnTo>
                    <a:pt x="1057" y="814"/>
                  </a:lnTo>
                  <a:lnTo>
                    <a:pt x="1030" y="867"/>
                  </a:lnTo>
                  <a:lnTo>
                    <a:pt x="997" y="917"/>
                  </a:lnTo>
                  <a:lnTo>
                    <a:pt x="960" y="962"/>
                  </a:lnTo>
                  <a:lnTo>
                    <a:pt x="918" y="1004"/>
                  </a:lnTo>
                  <a:lnTo>
                    <a:pt x="872" y="1041"/>
                  </a:lnTo>
                  <a:lnTo>
                    <a:pt x="823" y="1074"/>
                  </a:lnTo>
                  <a:lnTo>
                    <a:pt x="771" y="1101"/>
                  </a:lnTo>
                  <a:lnTo>
                    <a:pt x="714" y="1123"/>
                  </a:lnTo>
                  <a:lnTo>
                    <a:pt x="657" y="1140"/>
                  </a:lnTo>
                  <a:lnTo>
                    <a:pt x="595" y="1149"/>
                  </a:lnTo>
                  <a:lnTo>
                    <a:pt x="533" y="1153"/>
                  </a:lnTo>
                  <a:lnTo>
                    <a:pt x="474" y="1149"/>
                  </a:lnTo>
                  <a:lnTo>
                    <a:pt x="418" y="1141"/>
                  </a:lnTo>
                  <a:lnTo>
                    <a:pt x="362" y="1127"/>
                  </a:lnTo>
                  <a:lnTo>
                    <a:pt x="309" y="1108"/>
                  </a:lnTo>
                  <a:lnTo>
                    <a:pt x="259" y="1083"/>
                  </a:lnTo>
                  <a:lnTo>
                    <a:pt x="212" y="1055"/>
                  </a:lnTo>
                  <a:lnTo>
                    <a:pt x="166" y="1021"/>
                  </a:lnTo>
                  <a:lnTo>
                    <a:pt x="124" y="983"/>
                  </a:lnTo>
                  <a:lnTo>
                    <a:pt x="87" y="941"/>
                  </a:lnTo>
                  <a:lnTo>
                    <a:pt x="54" y="895"/>
                  </a:lnTo>
                  <a:lnTo>
                    <a:pt x="24" y="845"/>
                  </a:lnTo>
                  <a:lnTo>
                    <a:pt x="0" y="792"/>
                  </a:lnTo>
                  <a:lnTo>
                    <a:pt x="118" y="745"/>
                  </a:lnTo>
                  <a:lnTo>
                    <a:pt x="141" y="793"/>
                  </a:lnTo>
                  <a:lnTo>
                    <a:pt x="170" y="839"/>
                  </a:lnTo>
                  <a:lnTo>
                    <a:pt x="203" y="880"/>
                  </a:lnTo>
                  <a:lnTo>
                    <a:pt x="241" y="917"/>
                  </a:lnTo>
                  <a:lnTo>
                    <a:pt x="282" y="948"/>
                  </a:lnTo>
                  <a:lnTo>
                    <a:pt x="328" y="975"/>
                  </a:lnTo>
                  <a:lnTo>
                    <a:pt x="375" y="996"/>
                  </a:lnTo>
                  <a:lnTo>
                    <a:pt x="426" y="1011"/>
                  </a:lnTo>
                  <a:lnTo>
                    <a:pt x="479" y="1021"/>
                  </a:lnTo>
                  <a:lnTo>
                    <a:pt x="533" y="1024"/>
                  </a:lnTo>
                  <a:lnTo>
                    <a:pt x="590" y="1021"/>
                  </a:lnTo>
                  <a:lnTo>
                    <a:pt x="643" y="1011"/>
                  </a:lnTo>
                  <a:lnTo>
                    <a:pt x="694" y="995"/>
                  </a:lnTo>
                  <a:lnTo>
                    <a:pt x="744" y="972"/>
                  </a:lnTo>
                  <a:lnTo>
                    <a:pt x="789" y="944"/>
                  </a:lnTo>
                  <a:lnTo>
                    <a:pt x="830" y="911"/>
                  </a:lnTo>
                  <a:lnTo>
                    <a:pt x="867" y="873"/>
                  </a:lnTo>
                  <a:lnTo>
                    <a:pt x="900" y="832"/>
                  </a:lnTo>
                  <a:lnTo>
                    <a:pt x="929" y="787"/>
                  </a:lnTo>
                  <a:lnTo>
                    <a:pt x="951" y="738"/>
                  </a:lnTo>
                  <a:lnTo>
                    <a:pt x="968" y="686"/>
                  </a:lnTo>
                  <a:lnTo>
                    <a:pt x="977" y="633"/>
                  </a:lnTo>
                  <a:lnTo>
                    <a:pt x="980" y="576"/>
                  </a:lnTo>
                  <a:lnTo>
                    <a:pt x="977" y="520"/>
                  </a:lnTo>
                  <a:lnTo>
                    <a:pt x="968" y="466"/>
                  </a:lnTo>
                  <a:lnTo>
                    <a:pt x="951" y="415"/>
                  </a:lnTo>
                  <a:lnTo>
                    <a:pt x="929" y="366"/>
                  </a:lnTo>
                  <a:lnTo>
                    <a:pt x="900" y="321"/>
                  </a:lnTo>
                  <a:lnTo>
                    <a:pt x="867" y="280"/>
                  </a:lnTo>
                  <a:lnTo>
                    <a:pt x="830" y="242"/>
                  </a:lnTo>
                  <a:lnTo>
                    <a:pt x="789" y="209"/>
                  </a:lnTo>
                  <a:lnTo>
                    <a:pt x="744" y="181"/>
                  </a:lnTo>
                  <a:lnTo>
                    <a:pt x="694" y="158"/>
                  </a:lnTo>
                  <a:lnTo>
                    <a:pt x="643" y="142"/>
                  </a:lnTo>
                  <a:lnTo>
                    <a:pt x="590" y="132"/>
                  </a:lnTo>
                  <a:lnTo>
                    <a:pt x="533" y="129"/>
                  </a:lnTo>
                  <a:lnTo>
                    <a:pt x="479" y="131"/>
                  </a:lnTo>
                  <a:lnTo>
                    <a:pt x="426" y="142"/>
                  </a:lnTo>
                  <a:lnTo>
                    <a:pt x="375" y="157"/>
                  </a:lnTo>
                  <a:lnTo>
                    <a:pt x="328" y="178"/>
                  </a:lnTo>
                  <a:lnTo>
                    <a:pt x="282" y="204"/>
                  </a:lnTo>
                  <a:lnTo>
                    <a:pt x="241" y="236"/>
                  </a:lnTo>
                  <a:lnTo>
                    <a:pt x="203" y="273"/>
                  </a:lnTo>
                  <a:lnTo>
                    <a:pt x="170" y="314"/>
                  </a:lnTo>
                  <a:lnTo>
                    <a:pt x="141" y="360"/>
                  </a:lnTo>
                  <a:lnTo>
                    <a:pt x="118" y="408"/>
                  </a:lnTo>
                  <a:lnTo>
                    <a:pt x="0" y="361"/>
                  </a:lnTo>
                  <a:lnTo>
                    <a:pt x="24" y="308"/>
                  </a:lnTo>
                  <a:lnTo>
                    <a:pt x="54" y="258"/>
                  </a:lnTo>
                  <a:lnTo>
                    <a:pt x="87" y="212"/>
                  </a:lnTo>
                  <a:lnTo>
                    <a:pt x="124" y="170"/>
                  </a:lnTo>
                  <a:lnTo>
                    <a:pt x="166" y="132"/>
                  </a:lnTo>
                  <a:lnTo>
                    <a:pt x="212" y="98"/>
                  </a:lnTo>
                  <a:lnTo>
                    <a:pt x="259" y="70"/>
                  </a:lnTo>
                  <a:lnTo>
                    <a:pt x="309" y="45"/>
                  </a:lnTo>
                  <a:lnTo>
                    <a:pt x="362" y="26"/>
                  </a:lnTo>
                  <a:lnTo>
                    <a:pt x="418" y="12"/>
                  </a:lnTo>
                  <a:lnTo>
                    <a:pt x="474" y="4"/>
                  </a:lnTo>
                  <a:lnTo>
                    <a:pt x="53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sp>
          <p:nvSpPr>
            <p:cNvPr id="200" name="Freeform 329">
              <a:extLst>
                <a:ext uri="{FF2B5EF4-FFF2-40B4-BE49-F238E27FC236}">
                  <a16:creationId xmlns:a16="http://schemas.microsoft.com/office/drawing/2014/main" id="{FE1CC92D-A997-A159-D02A-0483CC722296}"/>
                </a:ext>
              </a:extLst>
            </p:cNvPr>
            <p:cNvSpPr>
              <a:spLocks/>
            </p:cNvSpPr>
            <p:nvPr/>
          </p:nvSpPr>
          <p:spPr bwMode="auto">
            <a:xfrm>
              <a:off x="10601272" y="3204841"/>
              <a:ext cx="477495" cy="577498"/>
            </a:xfrm>
            <a:custGeom>
              <a:avLst/>
              <a:gdLst>
                <a:gd name="T0" fmla="*/ 257 w 530"/>
                <a:gd name="T1" fmla="*/ 4 h 641"/>
                <a:gd name="T2" fmla="*/ 344 w 530"/>
                <a:gd name="T3" fmla="*/ 31 h 641"/>
                <a:gd name="T4" fmla="*/ 420 w 530"/>
                <a:gd name="T5" fmla="*/ 79 h 641"/>
                <a:gd name="T6" fmla="*/ 478 w 530"/>
                <a:gd name="T7" fmla="*/ 146 h 641"/>
                <a:gd name="T8" fmla="*/ 516 w 530"/>
                <a:gd name="T9" fmla="*/ 229 h 641"/>
                <a:gd name="T10" fmla="*/ 530 w 530"/>
                <a:gd name="T11" fmla="*/ 320 h 641"/>
                <a:gd name="T12" fmla="*/ 516 w 530"/>
                <a:gd name="T13" fmla="*/ 412 h 641"/>
                <a:gd name="T14" fmla="*/ 478 w 530"/>
                <a:gd name="T15" fmla="*/ 495 h 641"/>
                <a:gd name="T16" fmla="*/ 420 w 530"/>
                <a:gd name="T17" fmla="*/ 562 h 641"/>
                <a:gd name="T18" fmla="*/ 344 w 530"/>
                <a:gd name="T19" fmla="*/ 610 h 641"/>
                <a:gd name="T20" fmla="*/ 257 w 530"/>
                <a:gd name="T21" fmla="*/ 637 h 641"/>
                <a:gd name="T22" fmla="*/ 164 w 530"/>
                <a:gd name="T23" fmla="*/ 637 h 641"/>
                <a:gd name="T24" fmla="*/ 77 w 530"/>
                <a:gd name="T25" fmla="*/ 611 h 641"/>
                <a:gd name="T26" fmla="*/ 0 w 530"/>
                <a:gd name="T27" fmla="*/ 561 h 641"/>
                <a:gd name="T28" fmla="*/ 98 w 530"/>
                <a:gd name="T29" fmla="*/ 476 h 641"/>
                <a:gd name="T30" fmla="*/ 135 w 530"/>
                <a:gd name="T31" fmla="*/ 496 h 641"/>
                <a:gd name="T32" fmla="*/ 182 w 530"/>
                <a:gd name="T33" fmla="*/ 510 h 641"/>
                <a:gd name="T34" fmla="*/ 244 w 530"/>
                <a:gd name="T35" fmla="*/ 509 h 641"/>
                <a:gd name="T36" fmla="*/ 307 w 530"/>
                <a:gd name="T37" fmla="*/ 487 h 641"/>
                <a:gd name="T38" fmla="*/ 356 w 530"/>
                <a:gd name="T39" fmla="*/ 444 h 641"/>
                <a:gd name="T40" fmla="*/ 390 w 530"/>
                <a:gd name="T41" fmla="*/ 388 h 641"/>
                <a:gd name="T42" fmla="*/ 402 w 530"/>
                <a:gd name="T43" fmla="*/ 320 h 641"/>
                <a:gd name="T44" fmla="*/ 390 w 530"/>
                <a:gd name="T45" fmla="*/ 253 h 641"/>
                <a:gd name="T46" fmla="*/ 356 w 530"/>
                <a:gd name="T47" fmla="*/ 197 h 641"/>
                <a:gd name="T48" fmla="*/ 307 w 530"/>
                <a:gd name="T49" fmla="*/ 154 h 641"/>
                <a:gd name="T50" fmla="*/ 244 w 530"/>
                <a:gd name="T51" fmla="*/ 132 h 641"/>
                <a:gd name="T52" fmla="*/ 182 w 530"/>
                <a:gd name="T53" fmla="*/ 131 h 641"/>
                <a:gd name="T54" fmla="*/ 135 w 530"/>
                <a:gd name="T55" fmla="*/ 144 h 641"/>
                <a:gd name="T56" fmla="*/ 98 w 530"/>
                <a:gd name="T57" fmla="*/ 165 h 641"/>
                <a:gd name="T58" fmla="*/ 0 w 530"/>
                <a:gd name="T59" fmla="*/ 80 h 641"/>
                <a:gd name="T60" fmla="*/ 77 w 530"/>
                <a:gd name="T61" fmla="*/ 29 h 641"/>
                <a:gd name="T62" fmla="*/ 164 w 530"/>
                <a:gd name="T63" fmla="*/ 4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30" h="641">
                  <a:moveTo>
                    <a:pt x="210" y="0"/>
                  </a:moveTo>
                  <a:lnTo>
                    <a:pt x="257" y="4"/>
                  </a:lnTo>
                  <a:lnTo>
                    <a:pt x="302" y="14"/>
                  </a:lnTo>
                  <a:lnTo>
                    <a:pt x="344" y="31"/>
                  </a:lnTo>
                  <a:lnTo>
                    <a:pt x="384" y="52"/>
                  </a:lnTo>
                  <a:lnTo>
                    <a:pt x="420" y="79"/>
                  </a:lnTo>
                  <a:lnTo>
                    <a:pt x="451" y="111"/>
                  </a:lnTo>
                  <a:lnTo>
                    <a:pt x="478" y="146"/>
                  </a:lnTo>
                  <a:lnTo>
                    <a:pt x="500" y="186"/>
                  </a:lnTo>
                  <a:lnTo>
                    <a:pt x="516" y="229"/>
                  </a:lnTo>
                  <a:lnTo>
                    <a:pt x="527" y="273"/>
                  </a:lnTo>
                  <a:lnTo>
                    <a:pt x="530" y="320"/>
                  </a:lnTo>
                  <a:lnTo>
                    <a:pt x="527" y="368"/>
                  </a:lnTo>
                  <a:lnTo>
                    <a:pt x="516" y="412"/>
                  </a:lnTo>
                  <a:lnTo>
                    <a:pt x="500" y="455"/>
                  </a:lnTo>
                  <a:lnTo>
                    <a:pt x="478" y="495"/>
                  </a:lnTo>
                  <a:lnTo>
                    <a:pt x="451" y="530"/>
                  </a:lnTo>
                  <a:lnTo>
                    <a:pt x="420" y="562"/>
                  </a:lnTo>
                  <a:lnTo>
                    <a:pt x="384" y="589"/>
                  </a:lnTo>
                  <a:lnTo>
                    <a:pt x="344" y="610"/>
                  </a:lnTo>
                  <a:lnTo>
                    <a:pt x="302" y="627"/>
                  </a:lnTo>
                  <a:lnTo>
                    <a:pt x="257" y="637"/>
                  </a:lnTo>
                  <a:lnTo>
                    <a:pt x="210" y="641"/>
                  </a:lnTo>
                  <a:lnTo>
                    <a:pt x="164" y="637"/>
                  </a:lnTo>
                  <a:lnTo>
                    <a:pt x="121" y="627"/>
                  </a:lnTo>
                  <a:lnTo>
                    <a:pt x="77" y="611"/>
                  </a:lnTo>
                  <a:lnTo>
                    <a:pt x="37" y="589"/>
                  </a:lnTo>
                  <a:lnTo>
                    <a:pt x="0" y="561"/>
                  </a:lnTo>
                  <a:lnTo>
                    <a:pt x="84" y="464"/>
                  </a:lnTo>
                  <a:lnTo>
                    <a:pt x="98" y="476"/>
                  </a:lnTo>
                  <a:lnTo>
                    <a:pt x="115" y="487"/>
                  </a:lnTo>
                  <a:lnTo>
                    <a:pt x="135" y="496"/>
                  </a:lnTo>
                  <a:lnTo>
                    <a:pt x="157" y="504"/>
                  </a:lnTo>
                  <a:lnTo>
                    <a:pt x="182" y="510"/>
                  </a:lnTo>
                  <a:lnTo>
                    <a:pt x="210" y="513"/>
                  </a:lnTo>
                  <a:lnTo>
                    <a:pt x="244" y="509"/>
                  </a:lnTo>
                  <a:lnTo>
                    <a:pt x="277" y="501"/>
                  </a:lnTo>
                  <a:lnTo>
                    <a:pt x="307" y="487"/>
                  </a:lnTo>
                  <a:lnTo>
                    <a:pt x="334" y="468"/>
                  </a:lnTo>
                  <a:lnTo>
                    <a:pt x="356" y="444"/>
                  </a:lnTo>
                  <a:lnTo>
                    <a:pt x="376" y="417"/>
                  </a:lnTo>
                  <a:lnTo>
                    <a:pt x="390" y="388"/>
                  </a:lnTo>
                  <a:lnTo>
                    <a:pt x="398" y="355"/>
                  </a:lnTo>
                  <a:lnTo>
                    <a:pt x="402" y="320"/>
                  </a:lnTo>
                  <a:lnTo>
                    <a:pt x="398" y="286"/>
                  </a:lnTo>
                  <a:lnTo>
                    <a:pt x="390" y="253"/>
                  </a:lnTo>
                  <a:lnTo>
                    <a:pt x="376" y="224"/>
                  </a:lnTo>
                  <a:lnTo>
                    <a:pt x="356" y="197"/>
                  </a:lnTo>
                  <a:lnTo>
                    <a:pt x="334" y="173"/>
                  </a:lnTo>
                  <a:lnTo>
                    <a:pt x="307" y="154"/>
                  </a:lnTo>
                  <a:lnTo>
                    <a:pt x="277" y="140"/>
                  </a:lnTo>
                  <a:lnTo>
                    <a:pt x="244" y="132"/>
                  </a:lnTo>
                  <a:lnTo>
                    <a:pt x="210" y="128"/>
                  </a:lnTo>
                  <a:lnTo>
                    <a:pt x="182" y="131"/>
                  </a:lnTo>
                  <a:lnTo>
                    <a:pt x="157" y="136"/>
                  </a:lnTo>
                  <a:lnTo>
                    <a:pt x="135" y="144"/>
                  </a:lnTo>
                  <a:lnTo>
                    <a:pt x="115" y="154"/>
                  </a:lnTo>
                  <a:lnTo>
                    <a:pt x="98" y="165"/>
                  </a:lnTo>
                  <a:lnTo>
                    <a:pt x="84" y="177"/>
                  </a:lnTo>
                  <a:lnTo>
                    <a:pt x="0" y="80"/>
                  </a:lnTo>
                  <a:lnTo>
                    <a:pt x="37" y="52"/>
                  </a:lnTo>
                  <a:lnTo>
                    <a:pt x="77" y="29"/>
                  </a:lnTo>
                  <a:lnTo>
                    <a:pt x="121" y="14"/>
                  </a:lnTo>
                  <a:lnTo>
                    <a:pt x="164" y="4"/>
                  </a:lnTo>
                  <a:lnTo>
                    <a:pt x="21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sp>
          <p:nvSpPr>
            <p:cNvPr id="201" name="Freeform 330">
              <a:extLst>
                <a:ext uri="{FF2B5EF4-FFF2-40B4-BE49-F238E27FC236}">
                  <a16:creationId xmlns:a16="http://schemas.microsoft.com/office/drawing/2014/main" id="{DAFE159B-43E9-498D-4396-8A9B950519BF}"/>
                </a:ext>
              </a:extLst>
            </p:cNvPr>
            <p:cNvSpPr>
              <a:spLocks noEditPoints="1"/>
            </p:cNvSpPr>
            <p:nvPr/>
          </p:nvSpPr>
          <p:spPr bwMode="auto">
            <a:xfrm>
              <a:off x="9351678" y="1994887"/>
              <a:ext cx="2937043" cy="3497424"/>
            </a:xfrm>
            <a:custGeom>
              <a:avLst/>
              <a:gdLst>
                <a:gd name="T0" fmla="*/ 638 w 3260"/>
                <a:gd name="T1" fmla="*/ 3697 h 3882"/>
                <a:gd name="T2" fmla="*/ 689 w 3260"/>
                <a:gd name="T3" fmla="*/ 3751 h 3882"/>
                <a:gd name="T4" fmla="*/ 755 w 3260"/>
                <a:gd name="T5" fmla="*/ 3731 h 3882"/>
                <a:gd name="T6" fmla="*/ 870 w 3260"/>
                <a:gd name="T7" fmla="*/ 3157 h 3882"/>
                <a:gd name="T8" fmla="*/ 2439 w 3260"/>
                <a:gd name="T9" fmla="*/ 3716 h 3882"/>
                <a:gd name="T10" fmla="*/ 2497 w 3260"/>
                <a:gd name="T11" fmla="*/ 3754 h 3882"/>
                <a:gd name="T12" fmla="*/ 2560 w 3260"/>
                <a:gd name="T13" fmla="*/ 3716 h 3882"/>
                <a:gd name="T14" fmla="*/ 2332 w 3260"/>
                <a:gd name="T15" fmla="*/ 3155 h 3882"/>
                <a:gd name="T16" fmla="*/ 1918 w 3260"/>
                <a:gd name="T17" fmla="*/ 31 h 3882"/>
                <a:gd name="T18" fmla="*/ 2314 w 3260"/>
                <a:gd name="T19" fmla="*/ 162 h 3882"/>
                <a:gd name="T20" fmla="*/ 2659 w 3260"/>
                <a:gd name="T21" fmla="*/ 384 h 3882"/>
                <a:gd name="T22" fmla="*/ 2938 w 3260"/>
                <a:gd name="T23" fmla="*/ 681 h 3882"/>
                <a:gd name="T24" fmla="*/ 3140 w 3260"/>
                <a:gd name="T25" fmla="*/ 1040 h 3882"/>
                <a:gd name="T26" fmla="*/ 3246 w 3260"/>
                <a:gd name="T27" fmla="*/ 1447 h 3882"/>
                <a:gd name="T28" fmla="*/ 3247 w 3260"/>
                <a:gd name="T29" fmla="*/ 1874 h 3882"/>
                <a:gd name="T30" fmla="*/ 3146 w 3260"/>
                <a:gd name="T31" fmla="*/ 2271 h 3882"/>
                <a:gd name="T32" fmla="*/ 2954 w 3260"/>
                <a:gd name="T33" fmla="*/ 2624 h 3882"/>
                <a:gd name="T34" fmla="*/ 2687 w 3260"/>
                <a:gd name="T35" fmla="*/ 2918 h 3882"/>
                <a:gd name="T36" fmla="*/ 2677 w 3260"/>
                <a:gd name="T37" fmla="*/ 3605 h 3882"/>
                <a:gd name="T38" fmla="*/ 2687 w 3260"/>
                <a:gd name="T39" fmla="*/ 3738 h 3882"/>
                <a:gd name="T40" fmla="*/ 2609 w 3260"/>
                <a:gd name="T41" fmla="*/ 3848 h 3882"/>
                <a:gd name="T42" fmla="*/ 2498 w 3260"/>
                <a:gd name="T43" fmla="*/ 3882 h 3882"/>
                <a:gd name="T44" fmla="*/ 2384 w 3260"/>
                <a:gd name="T45" fmla="*/ 3844 h 3882"/>
                <a:gd name="T46" fmla="*/ 2067 w 3260"/>
                <a:gd name="T47" fmla="*/ 3259 h 3882"/>
                <a:gd name="T48" fmla="*/ 1694 w 3260"/>
                <a:gd name="T49" fmla="*/ 3325 h 3882"/>
                <a:gd name="T50" fmla="*/ 1317 w 3260"/>
                <a:gd name="T51" fmla="*/ 3302 h 3882"/>
                <a:gd name="T52" fmla="*/ 863 w 3260"/>
                <a:gd name="T53" fmla="*/ 3801 h 3882"/>
                <a:gd name="T54" fmla="*/ 766 w 3260"/>
                <a:gd name="T55" fmla="*/ 3873 h 3882"/>
                <a:gd name="T56" fmla="*/ 657 w 3260"/>
                <a:gd name="T57" fmla="*/ 3876 h 3882"/>
                <a:gd name="T58" fmla="*/ 547 w 3260"/>
                <a:gd name="T59" fmla="*/ 3801 h 3882"/>
                <a:gd name="T60" fmla="*/ 510 w 3260"/>
                <a:gd name="T61" fmla="*/ 3671 h 3882"/>
                <a:gd name="T62" fmla="*/ 677 w 3260"/>
                <a:gd name="T63" fmla="*/ 3045 h 3882"/>
                <a:gd name="T64" fmla="*/ 384 w 3260"/>
                <a:gd name="T65" fmla="*/ 2799 h 3882"/>
                <a:gd name="T66" fmla="*/ 154 w 3260"/>
                <a:gd name="T67" fmla="*/ 2491 h 3882"/>
                <a:gd name="T68" fmla="*/ 0 w 3260"/>
                <a:gd name="T69" fmla="*/ 2129 h 3882"/>
                <a:gd name="T70" fmla="*/ 236 w 3260"/>
                <a:gd name="T71" fmla="*/ 2373 h 3882"/>
                <a:gd name="T72" fmla="*/ 461 w 3260"/>
                <a:gd name="T73" fmla="*/ 2694 h 3882"/>
                <a:gd name="T74" fmla="*/ 756 w 3260"/>
                <a:gd name="T75" fmla="*/ 2947 h 3882"/>
                <a:gd name="T76" fmla="*/ 1107 w 3260"/>
                <a:gd name="T77" fmla="*/ 3119 h 3882"/>
                <a:gd name="T78" fmla="*/ 1496 w 3260"/>
                <a:gd name="T79" fmla="*/ 3196 h 3882"/>
                <a:gd name="T80" fmla="*/ 1906 w 3260"/>
                <a:gd name="T81" fmla="*/ 3168 h 3882"/>
                <a:gd name="T82" fmla="*/ 2285 w 3260"/>
                <a:gd name="T83" fmla="*/ 3037 h 3882"/>
                <a:gd name="T84" fmla="*/ 2610 w 3260"/>
                <a:gd name="T85" fmla="*/ 2816 h 3882"/>
                <a:gd name="T86" fmla="*/ 2870 w 3260"/>
                <a:gd name="T87" fmla="*/ 2521 h 3882"/>
                <a:gd name="T88" fmla="*/ 3048 w 3260"/>
                <a:gd name="T89" fmla="*/ 2168 h 3882"/>
                <a:gd name="T90" fmla="*/ 3129 w 3260"/>
                <a:gd name="T91" fmla="*/ 1768 h 3882"/>
                <a:gd name="T92" fmla="*/ 3101 w 3260"/>
                <a:gd name="T93" fmla="*/ 1355 h 3882"/>
                <a:gd name="T94" fmla="*/ 2970 w 3260"/>
                <a:gd name="T95" fmla="*/ 975 h 3882"/>
                <a:gd name="T96" fmla="*/ 2749 w 3260"/>
                <a:gd name="T97" fmla="*/ 649 h 3882"/>
                <a:gd name="T98" fmla="*/ 2454 w 3260"/>
                <a:gd name="T99" fmla="*/ 390 h 3882"/>
                <a:gd name="T100" fmla="*/ 2101 w 3260"/>
                <a:gd name="T101" fmla="*/ 212 h 3882"/>
                <a:gd name="T102" fmla="*/ 1702 w 3260"/>
                <a:gd name="T103" fmla="*/ 131 h 3882"/>
                <a:gd name="T104" fmla="*/ 1298 w 3260"/>
                <a:gd name="T105" fmla="*/ 158 h 3882"/>
                <a:gd name="T106" fmla="*/ 926 w 3260"/>
                <a:gd name="T107" fmla="*/ 284 h 3882"/>
                <a:gd name="T108" fmla="*/ 601 w 3260"/>
                <a:gd name="T109" fmla="*/ 497 h 3882"/>
                <a:gd name="T110" fmla="*/ 338 w 3260"/>
                <a:gd name="T111" fmla="*/ 786 h 3882"/>
                <a:gd name="T112" fmla="*/ 154 w 3260"/>
                <a:gd name="T113" fmla="*/ 1137 h 3882"/>
                <a:gd name="T114" fmla="*/ 71 w 3260"/>
                <a:gd name="T115" fmla="*/ 1003 h 3882"/>
                <a:gd name="T116" fmla="*/ 278 w 3260"/>
                <a:gd name="T117" fmla="*/ 651 h 3882"/>
                <a:gd name="T118" fmla="*/ 561 w 3260"/>
                <a:gd name="T119" fmla="*/ 365 h 3882"/>
                <a:gd name="T120" fmla="*/ 902 w 3260"/>
                <a:gd name="T121" fmla="*/ 153 h 3882"/>
                <a:gd name="T122" fmla="*/ 1287 w 3260"/>
                <a:gd name="T123" fmla="*/ 29 h 3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60" h="3882">
                  <a:moveTo>
                    <a:pt x="870" y="3157"/>
                  </a:moveTo>
                  <a:lnTo>
                    <a:pt x="643" y="3658"/>
                  </a:lnTo>
                  <a:lnTo>
                    <a:pt x="638" y="3677"/>
                  </a:lnTo>
                  <a:lnTo>
                    <a:pt x="638" y="3697"/>
                  </a:lnTo>
                  <a:lnTo>
                    <a:pt x="644" y="3716"/>
                  </a:lnTo>
                  <a:lnTo>
                    <a:pt x="655" y="3732"/>
                  </a:lnTo>
                  <a:lnTo>
                    <a:pt x="670" y="3744"/>
                  </a:lnTo>
                  <a:lnTo>
                    <a:pt x="689" y="3751"/>
                  </a:lnTo>
                  <a:lnTo>
                    <a:pt x="707" y="3754"/>
                  </a:lnTo>
                  <a:lnTo>
                    <a:pt x="726" y="3751"/>
                  </a:lnTo>
                  <a:lnTo>
                    <a:pt x="741" y="3743"/>
                  </a:lnTo>
                  <a:lnTo>
                    <a:pt x="755" y="3731"/>
                  </a:lnTo>
                  <a:lnTo>
                    <a:pt x="766" y="3716"/>
                  </a:lnTo>
                  <a:lnTo>
                    <a:pt x="1014" y="3220"/>
                  </a:lnTo>
                  <a:lnTo>
                    <a:pt x="942" y="3190"/>
                  </a:lnTo>
                  <a:lnTo>
                    <a:pt x="870" y="3157"/>
                  </a:lnTo>
                  <a:close/>
                  <a:moveTo>
                    <a:pt x="2332" y="3155"/>
                  </a:moveTo>
                  <a:lnTo>
                    <a:pt x="2262" y="3188"/>
                  </a:lnTo>
                  <a:lnTo>
                    <a:pt x="2189" y="3218"/>
                  </a:lnTo>
                  <a:lnTo>
                    <a:pt x="2439" y="3716"/>
                  </a:lnTo>
                  <a:lnTo>
                    <a:pt x="2450" y="3731"/>
                  </a:lnTo>
                  <a:lnTo>
                    <a:pt x="2463" y="3743"/>
                  </a:lnTo>
                  <a:lnTo>
                    <a:pt x="2479" y="3751"/>
                  </a:lnTo>
                  <a:lnTo>
                    <a:pt x="2497" y="3754"/>
                  </a:lnTo>
                  <a:lnTo>
                    <a:pt x="2516" y="3751"/>
                  </a:lnTo>
                  <a:lnTo>
                    <a:pt x="2534" y="3744"/>
                  </a:lnTo>
                  <a:lnTo>
                    <a:pt x="2548" y="3732"/>
                  </a:lnTo>
                  <a:lnTo>
                    <a:pt x="2560" y="3716"/>
                  </a:lnTo>
                  <a:lnTo>
                    <a:pt x="2566" y="3696"/>
                  </a:lnTo>
                  <a:lnTo>
                    <a:pt x="2566" y="3677"/>
                  </a:lnTo>
                  <a:lnTo>
                    <a:pt x="2560" y="3658"/>
                  </a:lnTo>
                  <a:lnTo>
                    <a:pt x="2332" y="3155"/>
                  </a:lnTo>
                  <a:close/>
                  <a:moveTo>
                    <a:pt x="1597" y="0"/>
                  </a:moveTo>
                  <a:lnTo>
                    <a:pt x="1707" y="3"/>
                  </a:lnTo>
                  <a:lnTo>
                    <a:pt x="1814" y="14"/>
                  </a:lnTo>
                  <a:lnTo>
                    <a:pt x="1918" y="31"/>
                  </a:lnTo>
                  <a:lnTo>
                    <a:pt x="2022" y="54"/>
                  </a:lnTo>
                  <a:lnTo>
                    <a:pt x="2122" y="85"/>
                  </a:lnTo>
                  <a:lnTo>
                    <a:pt x="2220" y="120"/>
                  </a:lnTo>
                  <a:lnTo>
                    <a:pt x="2314" y="162"/>
                  </a:lnTo>
                  <a:lnTo>
                    <a:pt x="2406" y="210"/>
                  </a:lnTo>
                  <a:lnTo>
                    <a:pt x="2494" y="263"/>
                  </a:lnTo>
                  <a:lnTo>
                    <a:pt x="2578" y="320"/>
                  </a:lnTo>
                  <a:lnTo>
                    <a:pt x="2659" y="384"/>
                  </a:lnTo>
                  <a:lnTo>
                    <a:pt x="2736" y="452"/>
                  </a:lnTo>
                  <a:lnTo>
                    <a:pt x="2808" y="524"/>
                  </a:lnTo>
                  <a:lnTo>
                    <a:pt x="2876" y="601"/>
                  </a:lnTo>
                  <a:lnTo>
                    <a:pt x="2938" y="681"/>
                  </a:lnTo>
                  <a:lnTo>
                    <a:pt x="2997" y="766"/>
                  </a:lnTo>
                  <a:lnTo>
                    <a:pt x="3050" y="854"/>
                  </a:lnTo>
                  <a:lnTo>
                    <a:pt x="3097" y="946"/>
                  </a:lnTo>
                  <a:lnTo>
                    <a:pt x="3140" y="1040"/>
                  </a:lnTo>
                  <a:lnTo>
                    <a:pt x="3175" y="1138"/>
                  </a:lnTo>
                  <a:lnTo>
                    <a:pt x="3206" y="1238"/>
                  </a:lnTo>
                  <a:lnTo>
                    <a:pt x="3229" y="1342"/>
                  </a:lnTo>
                  <a:lnTo>
                    <a:pt x="3246" y="1447"/>
                  </a:lnTo>
                  <a:lnTo>
                    <a:pt x="3256" y="1554"/>
                  </a:lnTo>
                  <a:lnTo>
                    <a:pt x="3260" y="1663"/>
                  </a:lnTo>
                  <a:lnTo>
                    <a:pt x="3256" y="1770"/>
                  </a:lnTo>
                  <a:lnTo>
                    <a:pt x="3247" y="1874"/>
                  </a:lnTo>
                  <a:lnTo>
                    <a:pt x="3230" y="1977"/>
                  </a:lnTo>
                  <a:lnTo>
                    <a:pt x="3208" y="2078"/>
                  </a:lnTo>
                  <a:lnTo>
                    <a:pt x="3180" y="2176"/>
                  </a:lnTo>
                  <a:lnTo>
                    <a:pt x="3146" y="2271"/>
                  </a:lnTo>
                  <a:lnTo>
                    <a:pt x="3105" y="2365"/>
                  </a:lnTo>
                  <a:lnTo>
                    <a:pt x="3060" y="2454"/>
                  </a:lnTo>
                  <a:lnTo>
                    <a:pt x="3010" y="2540"/>
                  </a:lnTo>
                  <a:lnTo>
                    <a:pt x="2954" y="2624"/>
                  </a:lnTo>
                  <a:lnTo>
                    <a:pt x="2894" y="2704"/>
                  </a:lnTo>
                  <a:lnTo>
                    <a:pt x="2830" y="2779"/>
                  </a:lnTo>
                  <a:lnTo>
                    <a:pt x="2760" y="2851"/>
                  </a:lnTo>
                  <a:lnTo>
                    <a:pt x="2687" y="2918"/>
                  </a:lnTo>
                  <a:lnTo>
                    <a:pt x="2610" y="2982"/>
                  </a:lnTo>
                  <a:lnTo>
                    <a:pt x="2530" y="3041"/>
                  </a:lnTo>
                  <a:lnTo>
                    <a:pt x="2445" y="3094"/>
                  </a:lnTo>
                  <a:lnTo>
                    <a:pt x="2677" y="3605"/>
                  </a:lnTo>
                  <a:lnTo>
                    <a:pt x="2689" y="3637"/>
                  </a:lnTo>
                  <a:lnTo>
                    <a:pt x="2695" y="3671"/>
                  </a:lnTo>
                  <a:lnTo>
                    <a:pt x="2693" y="3705"/>
                  </a:lnTo>
                  <a:lnTo>
                    <a:pt x="2687" y="3738"/>
                  </a:lnTo>
                  <a:lnTo>
                    <a:pt x="2676" y="3771"/>
                  </a:lnTo>
                  <a:lnTo>
                    <a:pt x="2658" y="3801"/>
                  </a:lnTo>
                  <a:lnTo>
                    <a:pt x="2636" y="3827"/>
                  </a:lnTo>
                  <a:lnTo>
                    <a:pt x="2609" y="3848"/>
                  </a:lnTo>
                  <a:lnTo>
                    <a:pt x="2579" y="3864"/>
                  </a:lnTo>
                  <a:lnTo>
                    <a:pt x="2546" y="3876"/>
                  </a:lnTo>
                  <a:lnTo>
                    <a:pt x="2523" y="3881"/>
                  </a:lnTo>
                  <a:lnTo>
                    <a:pt x="2498" y="3882"/>
                  </a:lnTo>
                  <a:lnTo>
                    <a:pt x="2467" y="3880"/>
                  </a:lnTo>
                  <a:lnTo>
                    <a:pt x="2438" y="3873"/>
                  </a:lnTo>
                  <a:lnTo>
                    <a:pt x="2410" y="3861"/>
                  </a:lnTo>
                  <a:lnTo>
                    <a:pt x="2384" y="3844"/>
                  </a:lnTo>
                  <a:lnTo>
                    <a:pt x="2360" y="3824"/>
                  </a:lnTo>
                  <a:lnTo>
                    <a:pt x="2340" y="3801"/>
                  </a:lnTo>
                  <a:lnTo>
                    <a:pt x="2324" y="3774"/>
                  </a:lnTo>
                  <a:lnTo>
                    <a:pt x="2067" y="3259"/>
                  </a:lnTo>
                  <a:lnTo>
                    <a:pt x="1976" y="3283"/>
                  </a:lnTo>
                  <a:lnTo>
                    <a:pt x="1884" y="3302"/>
                  </a:lnTo>
                  <a:lnTo>
                    <a:pt x="1790" y="3316"/>
                  </a:lnTo>
                  <a:lnTo>
                    <a:pt x="1694" y="3325"/>
                  </a:lnTo>
                  <a:lnTo>
                    <a:pt x="1597" y="3327"/>
                  </a:lnTo>
                  <a:lnTo>
                    <a:pt x="1503" y="3325"/>
                  </a:lnTo>
                  <a:lnTo>
                    <a:pt x="1409" y="3316"/>
                  </a:lnTo>
                  <a:lnTo>
                    <a:pt x="1317" y="3302"/>
                  </a:lnTo>
                  <a:lnTo>
                    <a:pt x="1226" y="3283"/>
                  </a:lnTo>
                  <a:lnTo>
                    <a:pt x="1137" y="3260"/>
                  </a:lnTo>
                  <a:lnTo>
                    <a:pt x="880" y="3774"/>
                  </a:lnTo>
                  <a:lnTo>
                    <a:pt x="863" y="3801"/>
                  </a:lnTo>
                  <a:lnTo>
                    <a:pt x="843" y="3824"/>
                  </a:lnTo>
                  <a:lnTo>
                    <a:pt x="820" y="3844"/>
                  </a:lnTo>
                  <a:lnTo>
                    <a:pt x="794" y="3861"/>
                  </a:lnTo>
                  <a:lnTo>
                    <a:pt x="766" y="3873"/>
                  </a:lnTo>
                  <a:lnTo>
                    <a:pt x="736" y="3880"/>
                  </a:lnTo>
                  <a:lnTo>
                    <a:pt x="706" y="3882"/>
                  </a:lnTo>
                  <a:lnTo>
                    <a:pt x="682" y="3881"/>
                  </a:lnTo>
                  <a:lnTo>
                    <a:pt x="657" y="3876"/>
                  </a:lnTo>
                  <a:lnTo>
                    <a:pt x="625" y="3864"/>
                  </a:lnTo>
                  <a:lnTo>
                    <a:pt x="595" y="3848"/>
                  </a:lnTo>
                  <a:lnTo>
                    <a:pt x="569" y="3827"/>
                  </a:lnTo>
                  <a:lnTo>
                    <a:pt x="547" y="3801"/>
                  </a:lnTo>
                  <a:lnTo>
                    <a:pt x="529" y="3771"/>
                  </a:lnTo>
                  <a:lnTo>
                    <a:pt x="517" y="3738"/>
                  </a:lnTo>
                  <a:lnTo>
                    <a:pt x="510" y="3705"/>
                  </a:lnTo>
                  <a:lnTo>
                    <a:pt x="510" y="3671"/>
                  </a:lnTo>
                  <a:lnTo>
                    <a:pt x="516" y="3638"/>
                  </a:lnTo>
                  <a:lnTo>
                    <a:pt x="527" y="3605"/>
                  </a:lnTo>
                  <a:lnTo>
                    <a:pt x="757" y="3096"/>
                  </a:lnTo>
                  <a:lnTo>
                    <a:pt x="677" y="3045"/>
                  </a:lnTo>
                  <a:lnTo>
                    <a:pt x="598" y="2990"/>
                  </a:lnTo>
                  <a:lnTo>
                    <a:pt x="524" y="2931"/>
                  </a:lnTo>
                  <a:lnTo>
                    <a:pt x="452" y="2866"/>
                  </a:lnTo>
                  <a:lnTo>
                    <a:pt x="384" y="2799"/>
                  </a:lnTo>
                  <a:lnTo>
                    <a:pt x="320" y="2727"/>
                  </a:lnTo>
                  <a:lnTo>
                    <a:pt x="260" y="2652"/>
                  </a:lnTo>
                  <a:lnTo>
                    <a:pt x="205" y="2573"/>
                  </a:lnTo>
                  <a:lnTo>
                    <a:pt x="154" y="2491"/>
                  </a:lnTo>
                  <a:lnTo>
                    <a:pt x="109" y="2405"/>
                  </a:lnTo>
                  <a:lnTo>
                    <a:pt x="67" y="2316"/>
                  </a:lnTo>
                  <a:lnTo>
                    <a:pt x="31" y="2224"/>
                  </a:lnTo>
                  <a:lnTo>
                    <a:pt x="0" y="2129"/>
                  </a:lnTo>
                  <a:lnTo>
                    <a:pt x="123" y="2094"/>
                  </a:lnTo>
                  <a:lnTo>
                    <a:pt x="154" y="2190"/>
                  </a:lnTo>
                  <a:lnTo>
                    <a:pt x="192" y="2283"/>
                  </a:lnTo>
                  <a:lnTo>
                    <a:pt x="236" y="2373"/>
                  </a:lnTo>
                  <a:lnTo>
                    <a:pt x="284" y="2459"/>
                  </a:lnTo>
                  <a:lnTo>
                    <a:pt x="338" y="2541"/>
                  </a:lnTo>
                  <a:lnTo>
                    <a:pt x="397" y="2620"/>
                  </a:lnTo>
                  <a:lnTo>
                    <a:pt x="461" y="2694"/>
                  </a:lnTo>
                  <a:lnTo>
                    <a:pt x="529" y="2764"/>
                  </a:lnTo>
                  <a:lnTo>
                    <a:pt x="601" y="2830"/>
                  </a:lnTo>
                  <a:lnTo>
                    <a:pt x="676" y="2891"/>
                  </a:lnTo>
                  <a:lnTo>
                    <a:pt x="756" y="2947"/>
                  </a:lnTo>
                  <a:lnTo>
                    <a:pt x="840" y="2997"/>
                  </a:lnTo>
                  <a:lnTo>
                    <a:pt x="926" y="3043"/>
                  </a:lnTo>
                  <a:lnTo>
                    <a:pt x="1015" y="3083"/>
                  </a:lnTo>
                  <a:lnTo>
                    <a:pt x="1107" y="3119"/>
                  </a:lnTo>
                  <a:lnTo>
                    <a:pt x="1201" y="3147"/>
                  </a:lnTo>
                  <a:lnTo>
                    <a:pt x="1298" y="3169"/>
                  </a:lnTo>
                  <a:lnTo>
                    <a:pt x="1396" y="3186"/>
                  </a:lnTo>
                  <a:lnTo>
                    <a:pt x="1496" y="3196"/>
                  </a:lnTo>
                  <a:lnTo>
                    <a:pt x="1597" y="3200"/>
                  </a:lnTo>
                  <a:lnTo>
                    <a:pt x="1702" y="3196"/>
                  </a:lnTo>
                  <a:lnTo>
                    <a:pt x="1805" y="3186"/>
                  </a:lnTo>
                  <a:lnTo>
                    <a:pt x="1906" y="3168"/>
                  </a:lnTo>
                  <a:lnTo>
                    <a:pt x="2004" y="3144"/>
                  </a:lnTo>
                  <a:lnTo>
                    <a:pt x="2101" y="3115"/>
                  </a:lnTo>
                  <a:lnTo>
                    <a:pt x="2194" y="3078"/>
                  </a:lnTo>
                  <a:lnTo>
                    <a:pt x="2285" y="3037"/>
                  </a:lnTo>
                  <a:lnTo>
                    <a:pt x="2371" y="2989"/>
                  </a:lnTo>
                  <a:lnTo>
                    <a:pt x="2454" y="2937"/>
                  </a:lnTo>
                  <a:lnTo>
                    <a:pt x="2534" y="2879"/>
                  </a:lnTo>
                  <a:lnTo>
                    <a:pt x="2610" y="2816"/>
                  </a:lnTo>
                  <a:lnTo>
                    <a:pt x="2682" y="2749"/>
                  </a:lnTo>
                  <a:lnTo>
                    <a:pt x="2749" y="2678"/>
                  </a:lnTo>
                  <a:lnTo>
                    <a:pt x="2812" y="2601"/>
                  </a:lnTo>
                  <a:lnTo>
                    <a:pt x="2870" y="2521"/>
                  </a:lnTo>
                  <a:lnTo>
                    <a:pt x="2922" y="2438"/>
                  </a:lnTo>
                  <a:lnTo>
                    <a:pt x="2970" y="2352"/>
                  </a:lnTo>
                  <a:lnTo>
                    <a:pt x="3011" y="2261"/>
                  </a:lnTo>
                  <a:lnTo>
                    <a:pt x="3048" y="2168"/>
                  </a:lnTo>
                  <a:lnTo>
                    <a:pt x="3077" y="2071"/>
                  </a:lnTo>
                  <a:lnTo>
                    <a:pt x="3101" y="1972"/>
                  </a:lnTo>
                  <a:lnTo>
                    <a:pt x="3118" y="1872"/>
                  </a:lnTo>
                  <a:lnTo>
                    <a:pt x="3129" y="1768"/>
                  </a:lnTo>
                  <a:lnTo>
                    <a:pt x="3133" y="1663"/>
                  </a:lnTo>
                  <a:lnTo>
                    <a:pt x="3129" y="1559"/>
                  </a:lnTo>
                  <a:lnTo>
                    <a:pt x="3118" y="1455"/>
                  </a:lnTo>
                  <a:lnTo>
                    <a:pt x="3101" y="1355"/>
                  </a:lnTo>
                  <a:lnTo>
                    <a:pt x="3077" y="1256"/>
                  </a:lnTo>
                  <a:lnTo>
                    <a:pt x="3048" y="1159"/>
                  </a:lnTo>
                  <a:lnTo>
                    <a:pt x="3011" y="1066"/>
                  </a:lnTo>
                  <a:lnTo>
                    <a:pt x="2970" y="975"/>
                  </a:lnTo>
                  <a:lnTo>
                    <a:pt x="2922" y="888"/>
                  </a:lnTo>
                  <a:lnTo>
                    <a:pt x="2870" y="806"/>
                  </a:lnTo>
                  <a:lnTo>
                    <a:pt x="2812" y="726"/>
                  </a:lnTo>
                  <a:lnTo>
                    <a:pt x="2749" y="649"/>
                  </a:lnTo>
                  <a:lnTo>
                    <a:pt x="2682" y="578"/>
                  </a:lnTo>
                  <a:lnTo>
                    <a:pt x="2610" y="510"/>
                  </a:lnTo>
                  <a:lnTo>
                    <a:pt x="2534" y="448"/>
                  </a:lnTo>
                  <a:lnTo>
                    <a:pt x="2454" y="390"/>
                  </a:lnTo>
                  <a:lnTo>
                    <a:pt x="2371" y="338"/>
                  </a:lnTo>
                  <a:lnTo>
                    <a:pt x="2285" y="290"/>
                  </a:lnTo>
                  <a:lnTo>
                    <a:pt x="2194" y="248"/>
                  </a:lnTo>
                  <a:lnTo>
                    <a:pt x="2101" y="212"/>
                  </a:lnTo>
                  <a:lnTo>
                    <a:pt x="2004" y="183"/>
                  </a:lnTo>
                  <a:lnTo>
                    <a:pt x="1906" y="159"/>
                  </a:lnTo>
                  <a:lnTo>
                    <a:pt x="1805" y="141"/>
                  </a:lnTo>
                  <a:lnTo>
                    <a:pt x="1702" y="131"/>
                  </a:lnTo>
                  <a:lnTo>
                    <a:pt x="1597" y="127"/>
                  </a:lnTo>
                  <a:lnTo>
                    <a:pt x="1496" y="131"/>
                  </a:lnTo>
                  <a:lnTo>
                    <a:pt x="1396" y="141"/>
                  </a:lnTo>
                  <a:lnTo>
                    <a:pt x="1298" y="158"/>
                  </a:lnTo>
                  <a:lnTo>
                    <a:pt x="1201" y="180"/>
                  </a:lnTo>
                  <a:lnTo>
                    <a:pt x="1107" y="208"/>
                  </a:lnTo>
                  <a:lnTo>
                    <a:pt x="1015" y="244"/>
                  </a:lnTo>
                  <a:lnTo>
                    <a:pt x="926" y="284"/>
                  </a:lnTo>
                  <a:lnTo>
                    <a:pt x="840" y="329"/>
                  </a:lnTo>
                  <a:lnTo>
                    <a:pt x="756" y="380"/>
                  </a:lnTo>
                  <a:lnTo>
                    <a:pt x="677" y="436"/>
                  </a:lnTo>
                  <a:lnTo>
                    <a:pt x="601" y="497"/>
                  </a:lnTo>
                  <a:lnTo>
                    <a:pt x="529" y="563"/>
                  </a:lnTo>
                  <a:lnTo>
                    <a:pt x="461" y="633"/>
                  </a:lnTo>
                  <a:lnTo>
                    <a:pt x="397" y="707"/>
                  </a:lnTo>
                  <a:lnTo>
                    <a:pt x="338" y="786"/>
                  </a:lnTo>
                  <a:lnTo>
                    <a:pt x="284" y="868"/>
                  </a:lnTo>
                  <a:lnTo>
                    <a:pt x="236" y="954"/>
                  </a:lnTo>
                  <a:lnTo>
                    <a:pt x="192" y="1044"/>
                  </a:lnTo>
                  <a:lnTo>
                    <a:pt x="154" y="1137"/>
                  </a:lnTo>
                  <a:lnTo>
                    <a:pt x="123" y="1233"/>
                  </a:lnTo>
                  <a:lnTo>
                    <a:pt x="0" y="1198"/>
                  </a:lnTo>
                  <a:lnTo>
                    <a:pt x="33" y="1098"/>
                  </a:lnTo>
                  <a:lnTo>
                    <a:pt x="71" y="1003"/>
                  </a:lnTo>
                  <a:lnTo>
                    <a:pt x="114" y="909"/>
                  </a:lnTo>
                  <a:lnTo>
                    <a:pt x="164" y="820"/>
                  </a:lnTo>
                  <a:lnTo>
                    <a:pt x="219" y="734"/>
                  </a:lnTo>
                  <a:lnTo>
                    <a:pt x="278" y="651"/>
                  </a:lnTo>
                  <a:lnTo>
                    <a:pt x="342" y="574"/>
                  </a:lnTo>
                  <a:lnTo>
                    <a:pt x="411" y="499"/>
                  </a:lnTo>
                  <a:lnTo>
                    <a:pt x="483" y="430"/>
                  </a:lnTo>
                  <a:lnTo>
                    <a:pt x="561" y="365"/>
                  </a:lnTo>
                  <a:lnTo>
                    <a:pt x="641" y="304"/>
                  </a:lnTo>
                  <a:lnTo>
                    <a:pt x="724" y="248"/>
                  </a:lnTo>
                  <a:lnTo>
                    <a:pt x="812" y="199"/>
                  </a:lnTo>
                  <a:lnTo>
                    <a:pt x="902" y="153"/>
                  </a:lnTo>
                  <a:lnTo>
                    <a:pt x="995" y="113"/>
                  </a:lnTo>
                  <a:lnTo>
                    <a:pt x="1091" y="80"/>
                  </a:lnTo>
                  <a:lnTo>
                    <a:pt x="1188" y="51"/>
                  </a:lnTo>
                  <a:lnTo>
                    <a:pt x="1287" y="29"/>
                  </a:lnTo>
                  <a:lnTo>
                    <a:pt x="1390" y="13"/>
                  </a:lnTo>
                  <a:lnTo>
                    <a:pt x="1492" y="2"/>
                  </a:lnTo>
                  <a:lnTo>
                    <a:pt x="159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sp>
          <p:nvSpPr>
            <p:cNvPr id="202" name="Rectangle 331">
              <a:extLst>
                <a:ext uri="{FF2B5EF4-FFF2-40B4-BE49-F238E27FC236}">
                  <a16:creationId xmlns:a16="http://schemas.microsoft.com/office/drawing/2014/main" id="{8BD59EB7-352D-8838-1195-9192DC4A52EA}"/>
                </a:ext>
              </a:extLst>
            </p:cNvPr>
            <p:cNvSpPr>
              <a:spLocks noChangeArrowheads="1"/>
            </p:cNvSpPr>
            <p:nvPr/>
          </p:nvSpPr>
          <p:spPr bwMode="auto">
            <a:xfrm>
              <a:off x="10963448" y="5107612"/>
              <a:ext cx="115319" cy="116220"/>
            </a:xfrm>
            <a:prstGeom prst="rect">
              <a:avLst/>
            </a:prstGeom>
            <a:grpFill/>
            <a:ln w="0">
              <a:noFill/>
              <a:prstDash val="solid"/>
              <a:miter lim="800000"/>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sp>
          <p:nvSpPr>
            <p:cNvPr id="203" name="Rectangle 332">
              <a:extLst>
                <a:ext uri="{FF2B5EF4-FFF2-40B4-BE49-F238E27FC236}">
                  <a16:creationId xmlns:a16="http://schemas.microsoft.com/office/drawing/2014/main" id="{6BB6DB81-FAFA-9134-3220-622A39A185FC}"/>
                </a:ext>
              </a:extLst>
            </p:cNvPr>
            <p:cNvSpPr>
              <a:spLocks noChangeArrowheads="1"/>
            </p:cNvSpPr>
            <p:nvPr/>
          </p:nvSpPr>
          <p:spPr bwMode="auto">
            <a:xfrm>
              <a:off x="10732809" y="5107612"/>
              <a:ext cx="115319" cy="116220"/>
            </a:xfrm>
            <a:prstGeom prst="rect">
              <a:avLst/>
            </a:prstGeom>
            <a:grpFill/>
            <a:ln w="0">
              <a:noFill/>
              <a:prstDash val="solid"/>
              <a:miter lim="800000"/>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sp>
          <p:nvSpPr>
            <p:cNvPr id="204" name="Rectangle 333">
              <a:extLst>
                <a:ext uri="{FF2B5EF4-FFF2-40B4-BE49-F238E27FC236}">
                  <a16:creationId xmlns:a16="http://schemas.microsoft.com/office/drawing/2014/main" id="{6F3E2B31-2729-2DC8-398E-F795FBDE5824}"/>
                </a:ext>
              </a:extLst>
            </p:cNvPr>
            <p:cNvSpPr>
              <a:spLocks noChangeArrowheads="1"/>
            </p:cNvSpPr>
            <p:nvPr/>
          </p:nvSpPr>
          <p:spPr bwMode="auto">
            <a:xfrm>
              <a:off x="10502170" y="5107612"/>
              <a:ext cx="115319" cy="116220"/>
            </a:xfrm>
            <a:prstGeom prst="rect">
              <a:avLst/>
            </a:prstGeom>
            <a:grpFill/>
            <a:ln w="0">
              <a:noFill/>
              <a:prstDash val="solid"/>
              <a:miter lim="800000"/>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05" name="Group 547">
            <a:extLst>
              <a:ext uri="{FF2B5EF4-FFF2-40B4-BE49-F238E27FC236}">
                <a16:creationId xmlns:a16="http://schemas.microsoft.com/office/drawing/2014/main" id="{FAEDCAA3-D98F-8F3C-F04B-0FF8F0BB7253}"/>
              </a:ext>
            </a:extLst>
          </p:cNvPr>
          <p:cNvGrpSpPr>
            <a:grpSpLocks noChangeAspect="1"/>
          </p:cNvGrpSpPr>
          <p:nvPr/>
        </p:nvGrpSpPr>
        <p:grpSpPr bwMode="auto">
          <a:xfrm>
            <a:off x="9309412" y="5152841"/>
            <a:ext cx="401151" cy="400757"/>
            <a:chOff x="647" y="1848"/>
            <a:chExt cx="2051" cy="2049"/>
          </a:xfrm>
          <a:solidFill>
            <a:srgbClr val="4472C4"/>
          </a:solidFill>
        </p:grpSpPr>
        <p:sp>
          <p:nvSpPr>
            <p:cNvPr id="206" name="Freeform 549">
              <a:extLst>
                <a:ext uri="{FF2B5EF4-FFF2-40B4-BE49-F238E27FC236}">
                  <a16:creationId xmlns:a16="http://schemas.microsoft.com/office/drawing/2014/main" id="{8B52B0C9-EAF3-93DD-4ADB-540B67BB9D89}"/>
                </a:ext>
              </a:extLst>
            </p:cNvPr>
            <p:cNvSpPr>
              <a:spLocks/>
            </p:cNvSpPr>
            <p:nvPr/>
          </p:nvSpPr>
          <p:spPr bwMode="auto">
            <a:xfrm>
              <a:off x="647" y="1982"/>
              <a:ext cx="1466" cy="1496"/>
            </a:xfrm>
            <a:custGeom>
              <a:avLst/>
              <a:gdLst>
                <a:gd name="T0" fmla="*/ 1428 w 2931"/>
                <a:gd name="T1" fmla="*/ 0 h 2992"/>
                <a:gd name="T2" fmla="*/ 1479 w 2931"/>
                <a:gd name="T3" fmla="*/ 18 h 2992"/>
                <a:gd name="T4" fmla="*/ 1519 w 2931"/>
                <a:gd name="T5" fmla="*/ 54 h 2992"/>
                <a:gd name="T6" fmla="*/ 1542 w 2931"/>
                <a:gd name="T7" fmla="*/ 104 h 2992"/>
                <a:gd name="T8" fmla="*/ 1544 w 2931"/>
                <a:gd name="T9" fmla="*/ 1407 h 2992"/>
                <a:gd name="T10" fmla="*/ 1557 w 2931"/>
                <a:gd name="T11" fmla="*/ 1464 h 2992"/>
                <a:gd name="T12" fmla="*/ 1593 w 2931"/>
                <a:gd name="T13" fmla="*/ 1508 h 2992"/>
                <a:gd name="T14" fmla="*/ 1645 w 2931"/>
                <a:gd name="T15" fmla="*/ 1534 h 2992"/>
                <a:gd name="T16" fmla="*/ 2931 w 2931"/>
                <a:gd name="T17" fmla="*/ 1536 h 2992"/>
                <a:gd name="T18" fmla="*/ 2860 w 2931"/>
                <a:gd name="T19" fmla="*/ 1596 h 2992"/>
                <a:gd name="T20" fmla="*/ 2807 w 2931"/>
                <a:gd name="T21" fmla="*/ 1673 h 2992"/>
                <a:gd name="T22" fmla="*/ 2778 w 2931"/>
                <a:gd name="T23" fmla="*/ 1766 h 2992"/>
                <a:gd name="T24" fmla="*/ 2701 w 2931"/>
                <a:gd name="T25" fmla="*/ 1746 h 2992"/>
                <a:gd name="T26" fmla="*/ 2619 w 2931"/>
                <a:gd name="T27" fmla="*/ 1746 h 2992"/>
                <a:gd name="T28" fmla="*/ 2536 w 2931"/>
                <a:gd name="T29" fmla="*/ 1768 h 2992"/>
                <a:gd name="T30" fmla="*/ 2463 w 2931"/>
                <a:gd name="T31" fmla="*/ 1811 h 2992"/>
                <a:gd name="T32" fmla="*/ 2402 w 2931"/>
                <a:gd name="T33" fmla="*/ 1870 h 2992"/>
                <a:gd name="T34" fmla="*/ 2232 w 2931"/>
                <a:gd name="T35" fmla="*/ 2159 h 2992"/>
                <a:gd name="T36" fmla="*/ 2201 w 2931"/>
                <a:gd name="T37" fmla="*/ 2235 h 2992"/>
                <a:gd name="T38" fmla="*/ 2155 w 2931"/>
                <a:gd name="T39" fmla="*/ 2254 h 2992"/>
                <a:gd name="T40" fmla="*/ 2071 w 2931"/>
                <a:gd name="T41" fmla="*/ 2228 h 2992"/>
                <a:gd name="T42" fmla="*/ 1793 w 2931"/>
                <a:gd name="T43" fmla="*/ 2224 h 2992"/>
                <a:gd name="T44" fmla="*/ 1707 w 2931"/>
                <a:gd name="T45" fmla="*/ 2237 h 2992"/>
                <a:gd name="T46" fmla="*/ 1631 w 2931"/>
                <a:gd name="T47" fmla="*/ 2271 h 2992"/>
                <a:gd name="T48" fmla="*/ 1569 w 2931"/>
                <a:gd name="T49" fmla="*/ 2325 h 2992"/>
                <a:gd name="T50" fmla="*/ 1522 w 2931"/>
                <a:gd name="T51" fmla="*/ 2394 h 2992"/>
                <a:gd name="T52" fmla="*/ 1476 w 2931"/>
                <a:gd name="T53" fmla="*/ 2427 h 2992"/>
                <a:gd name="T54" fmla="*/ 1404 w 2931"/>
                <a:gd name="T55" fmla="*/ 2428 h 2992"/>
                <a:gd name="T56" fmla="*/ 1328 w 2931"/>
                <a:gd name="T57" fmla="*/ 2448 h 2992"/>
                <a:gd name="T58" fmla="*/ 1260 w 2931"/>
                <a:gd name="T59" fmla="*/ 2488 h 2992"/>
                <a:gd name="T60" fmla="*/ 1205 w 2931"/>
                <a:gd name="T61" fmla="*/ 2543 h 2992"/>
                <a:gd name="T62" fmla="*/ 1067 w 2931"/>
                <a:gd name="T63" fmla="*/ 2777 h 2992"/>
                <a:gd name="T64" fmla="*/ 1034 w 2931"/>
                <a:gd name="T65" fmla="*/ 2862 h 2992"/>
                <a:gd name="T66" fmla="*/ 1028 w 2931"/>
                <a:gd name="T67" fmla="*/ 2949 h 2992"/>
                <a:gd name="T68" fmla="*/ 935 w 2931"/>
                <a:gd name="T69" fmla="*/ 2954 h 2992"/>
                <a:gd name="T70" fmla="*/ 748 w 2931"/>
                <a:gd name="T71" fmla="*/ 2858 h 2992"/>
                <a:gd name="T72" fmla="*/ 577 w 2931"/>
                <a:gd name="T73" fmla="*/ 2739 h 2992"/>
                <a:gd name="T74" fmla="*/ 424 w 2931"/>
                <a:gd name="T75" fmla="*/ 2598 h 2992"/>
                <a:gd name="T76" fmla="*/ 291 w 2931"/>
                <a:gd name="T77" fmla="*/ 2438 h 2992"/>
                <a:gd name="T78" fmla="*/ 180 w 2931"/>
                <a:gd name="T79" fmla="*/ 2262 h 2992"/>
                <a:gd name="T80" fmla="*/ 94 w 2931"/>
                <a:gd name="T81" fmla="*/ 2068 h 2992"/>
                <a:gd name="T82" fmla="*/ 35 w 2931"/>
                <a:gd name="T83" fmla="*/ 1864 h 2992"/>
                <a:gd name="T84" fmla="*/ 3 w 2931"/>
                <a:gd name="T85" fmla="*/ 1649 h 2992"/>
                <a:gd name="T86" fmla="*/ 3 w 2931"/>
                <a:gd name="T87" fmla="*/ 1428 h 2992"/>
                <a:gd name="T88" fmla="*/ 33 w 2931"/>
                <a:gd name="T89" fmla="*/ 1218 h 2992"/>
                <a:gd name="T90" fmla="*/ 89 w 2931"/>
                <a:gd name="T91" fmla="*/ 1016 h 2992"/>
                <a:gd name="T92" fmla="*/ 173 w 2931"/>
                <a:gd name="T93" fmla="*/ 828 h 2992"/>
                <a:gd name="T94" fmla="*/ 279 w 2931"/>
                <a:gd name="T95" fmla="*/ 653 h 2992"/>
                <a:gd name="T96" fmla="*/ 406 w 2931"/>
                <a:gd name="T97" fmla="*/ 494 h 2992"/>
                <a:gd name="T98" fmla="*/ 553 w 2931"/>
                <a:gd name="T99" fmla="*/ 354 h 2992"/>
                <a:gd name="T100" fmla="*/ 716 w 2931"/>
                <a:gd name="T101" fmla="*/ 233 h 2992"/>
                <a:gd name="T102" fmla="*/ 897 w 2931"/>
                <a:gd name="T103" fmla="*/ 135 h 2992"/>
                <a:gd name="T104" fmla="*/ 1090 w 2931"/>
                <a:gd name="T105" fmla="*/ 61 h 2992"/>
                <a:gd name="T106" fmla="*/ 1295 w 2931"/>
                <a:gd name="T107" fmla="*/ 14 h 2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31" h="2992">
                  <a:moveTo>
                    <a:pt x="1401" y="0"/>
                  </a:moveTo>
                  <a:lnTo>
                    <a:pt x="1428" y="0"/>
                  </a:lnTo>
                  <a:lnTo>
                    <a:pt x="1454" y="7"/>
                  </a:lnTo>
                  <a:lnTo>
                    <a:pt x="1479" y="18"/>
                  </a:lnTo>
                  <a:lnTo>
                    <a:pt x="1502" y="34"/>
                  </a:lnTo>
                  <a:lnTo>
                    <a:pt x="1519" y="54"/>
                  </a:lnTo>
                  <a:lnTo>
                    <a:pt x="1533" y="78"/>
                  </a:lnTo>
                  <a:lnTo>
                    <a:pt x="1542" y="104"/>
                  </a:lnTo>
                  <a:lnTo>
                    <a:pt x="1544" y="130"/>
                  </a:lnTo>
                  <a:lnTo>
                    <a:pt x="1544" y="1407"/>
                  </a:lnTo>
                  <a:lnTo>
                    <a:pt x="1548" y="1437"/>
                  </a:lnTo>
                  <a:lnTo>
                    <a:pt x="1557" y="1464"/>
                  </a:lnTo>
                  <a:lnTo>
                    <a:pt x="1573" y="1488"/>
                  </a:lnTo>
                  <a:lnTo>
                    <a:pt x="1593" y="1508"/>
                  </a:lnTo>
                  <a:lnTo>
                    <a:pt x="1618" y="1524"/>
                  </a:lnTo>
                  <a:lnTo>
                    <a:pt x="1645" y="1534"/>
                  </a:lnTo>
                  <a:lnTo>
                    <a:pt x="1675" y="1536"/>
                  </a:lnTo>
                  <a:lnTo>
                    <a:pt x="2931" y="1536"/>
                  </a:lnTo>
                  <a:lnTo>
                    <a:pt x="2894" y="1564"/>
                  </a:lnTo>
                  <a:lnTo>
                    <a:pt x="2860" y="1596"/>
                  </a:lnTo>
                  <a:lnTo>
                    <a:pt x="2830" y="1634"/>
                  </a:lnTo>
                  <a:lnTo>
                    <a:pt x="2807" y="1673"/>
                  </a:lnTo>
                  <a:lnTo>
                    <a:pt x="2789" y="1718"/>
                  </a:lnTo>
                  <a:lnTo>
                    <a:pt x="2778" y="1766"/>
                  </a:lnTo>
                  <a:lnTo>
                    <a:pt x="2741" y="1753"/>
                  </a:lnTo>
                  <a:lnTo>
                    <a:pt x="2701" y="1746"/>
                  </a:lnTo>
                  <a:lnTo>
                    <a:pt x="2661" y="1743"/>
                  </a:lnTo>
                  <a:lnTo>
                    <a:pt x="2619" y="1746"/>
                  </a:lnTo>
                  <a:lnTo>
                    <a:pt x="2576" y="1754"/>
                  </a:lnTo>
                  <a:lnTo>
                    <a:pt x="2536" y="1768"/>
                  </a:lnTo>
                  <a:lnTo>
                    <a:pt x="2498" y="1787"/>
                  </a:lnTo>
                  <a:lnTo>
                    <a:pt x="2463" y="1811"/>
                  </a:lnTo>
                  <a:lnTo>
                    <a:pt x="2430" y="1839"/>
                  </a:lnTo>
                  <a:lnTo>
                    <a:pt x="2402" y="1870"/>
                  </a:lnTo>
                  <a:lnTo>
                    <a:pt x="2378" y="1906"/>
                  </a:lnTo>
                  <a:lnTo>
                    <a:pt x="2232" y="2159"/>
                  </a:lnTo>
                  <a:lnTo>
                    <a:pt x="2213" y="2197"/>
                  </a:lnTo>
                  <a:lnTo>
                    <a:pt x="2201" y="2235"/>
                  </a:lnTo>
                  <a:lnTo>
                    <a:pt x="2192" y="2275"/>
                  </a:lnTo>
                  <a:lnTo>
                    <a:pt x="2155" y="2254"/>
                  </a:lnTo>
                  <a:lnTo>
                    <a:pt x="2114" y="2238"/>
                  </a:lnTo>
                  <a:lnTo>
                    <a:pt x="2071" y="2228"/>
                  </a:lnTo>
                  <a:lnTo>
                    <a:pt x="2025" y="2224"/>
                  </a:lnTo>
                  <a:lnTo>
                    <a:pt x="1793" y="2224"/>
                  </a:lnTo>
                  <a:lnTo>
                    <a:pt x="1750" y="2228"/>
                  </a:lnTo>
                  <a:lnTo>
                    <a:pt x="1707" y="2237"/>
                  </a:lnTo>
                  <a:lnTo>
                    <a:pt x="1669" y="2252"/>
                  </a:lnTo>
                  <a:lnTo>
                    <a:pt x="1631" y="2271"/>
                  </a:lnTo>
                  <a:lnTo>
                    <a:pt x="1598" y="2296"/>
                  </a:lnTo>
                  <a:lnTo>
                    <a:pt x="1569" y="2325"/>
                  </a:lnTo>
                  <a:lnTo>
                    <a:pt x="1543" y="2357"/>
                  </a:lnTo>
                  <a:lnTo>
                    <a:pt x="1522" y="2394"/>
                  </a:lnTo>
                  <a:lnTo>
                    <a:pt x="1507" y="2432"/>
                  </a:lnTo>
                  <a:lnTo>
                    <a:pt x="1476" y="2427"/>
                  </a:lnTo>
                  <a:lnTo>
                    <a:pt x="1444" y="2426"/>
                  </a:lnTo>
                  <a:lnTo>
                    <a:pt x="1404" y="2428"/>
                  </a:lnTo>
                  <a:lnTo>
                    <a:pt x="1366" y="2436"/>
                  </a:lnTo>
                  <a:lnTo>
                    <a:pt x="1328" y="2448"/>
                  </a:lnTo>
                  <a:lnTo>
                    <a:pt x="1294" y="2466"/>
                  </a:lnTo>
                  <a:lnTo>
                    <a:pt x="1260" y="2488"/>
                  </a:lnTo>
                  <a:lnTo>
                    <a:pt x="1231" y="2513"/>
                  </a:lnTo>
                  <a:lnTo>
                    <a:pt x="1205" y="2543"/>
                  </a:lnTo>
                  <a:lnTo>
                    <a:pt x="1183" y="2577"/>
                  </a:lnTo>
                  <a:lnTo>
                    <a:pt x="1067" y="2777"/>
                  </a:lnTo>
                  <a:lnTo>
                    <a:pt x="1047" y="2818"/>
                  </a:lnTo>
                  <a:lnTo>
                    <a:pt x="1034" y="2862"/>
                  </a:lnTo>
                  <a:lnTo>
                    <a:pt x="1027" y="2906"/>
                  </a:lnTo>
                  <a:lnTo>
                    <a:pt x="1028" y="2949"/>
                  </a:lnTo>
                  <a:lnTo>
                    <a:pt x="1034" y="2992"/>
                  </a:lnTo>
                  <a:lnTo>
                    <a:pt x="935" y="2954"/>
                  </a:lnTo>
                  <a:lnTo>
                    <a:pt x="840" y="2909"/>
                  </a:lnTo>
                  <a:lnTo>
                    <a:pt x="748" y="2858"/>
                  </a:lnTo>
                  <a:lnTo>
                    <a:pt x="660" y="2801"/>
                  </a:lnTo>
                  <a:lnTo>
                    <a:pt x="577" y="2739"/>
                  </a:lnTo>
                  <a:lnTo>
                    <a:pt x="498" y="2671"/>
                  </a:lnTo>
                  <a:lnTo>
                    <a:pt x="424" y="2598"/>
                  </a:lnTo>
                  <a:lnTo>
                    <a:pt x="355" y="2521"/>
                  </a:lnTo>
                  <a:lnTo>
                    <a:pt x="291" y="2438"/>
                  </a:lnTo>
                  <a:lnTo>
                    <a:pt x="233" y="2351"/>
                  </a:lnTo>
                  <a:lnTo>
                    <a:pt x="180" y="2262"/>
                  </a:lnTo>
                  <a:lnTo>
                    <a:pt x="134" y="2167"/>
                  </a:lnTo>
                  <a:lnTo>
                    <a:pt x="94" y="2068"/>
                  </a:lnTo>
                  <a:lnTo>
                    <a:pt x="61" y="1968"/>
                  </a:lnTo>
                  <a:lnTo>
                    <a:pt x="35" y="1864"/>
                  </a:lnTo>
                  <a:lnTo>
                    <a:pt x="16" y="1757"/>
                  </a:lnTo>
                  <a:lnTo>
                    <a:pt x="3" y="1649"/>
                  </a:lnTo>
                  <a:lnTo>
                    <a:pt x="0" y="1536"/>
                  </a:lnTo>
                  <a:lnTo>
                    <a:pt x="3" y="1428"/>
                  </a:lnTo>
                  <a:lnTo>
                    <a:pt x="15" y="1322"/>
                  </a:lnTo>
                  <a:lnTo>
                    <a:pt x="33" y="1218"/>
                  </a:lnTo>
                  <a:lnTo>
                    <a:pt x="58" y="1115"/>
                  </a:lnTo>
                  <a:lnTo>
                    <a:pt x="89" y="1016"/>
                  </a:lnTo>
                  <a:lnTo>
                    <a:pt x="128" y="920"/>
                  </a:lnTo>
                  <a:lnTo>
                    <a:pt x="173" y="828"/>
                  </a:lnTo>
                  <a:lnTo>
                    <a:pt x="223" y="738"/>
                  </a:lnTo>
                  <a:lnTo>
                    <a:pt x="279" y="653"/>
                  </a:lnTo>
                  <a:lnTo>
                    <a:pt x="340" y="571"/>
                  </a:lnTo>
                  <a:lnTo>
                    <a:pt x="406" y="494"/>
                  </a:lnTo>
                  <a:lnTo>
                    <a:pt x="477" y="421"/>
                  </a:lnTo>
                  <a:lnTo>
                    <a:pt x="553" y="354"/>
                  </a:lnTo>
                  <a:lnTo>
                    <a:pt x="633" y="291"/>
                  </a:lnTo>
                  <a:lnTo>
                    <a:pt x="716" y="233"/>
                  </a:lnTo>
                  <a:lnTo>
                    <a:pt x="805" y="182"/>
                  </a:lnTo>
                  <a:lnTo>
                    <a:pt x="897" y="135"/>
                  </a:lnTo>
                  <a:lnTo>
                    <a:pt x="992" y="95"/>
                  </a:lnTo>
                  <a:lnTo>
                    <a:pt x="1090" y="61"/>
                  </a:lnTo>
                  <a:lnTo>
                    <a:pt x="1191" y="34"/>
                  </a:lnTo>
                  <a:lnTo>
                    <a:pt x="1295" y="14"/>
                  </a:lnTo>
                  <a:lnTo>
                    <a:pt x="140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sp>
          <p:nvSpPr>
            <p:cNvPr id="207" name="Freeform 550">
              <a:extLst>
                <a:ext uri="{FF2B5EF4-FFF2-40B4-BE49-F238E27FC236}">
                  <a16:creationId xmlns:a16="http://schemas.microsoft.com/office/drawing/2014/main" id="{E7A2D878-6076-50B8-8E40-FB61C8028407}"/>
                </a:ext>
              </a:extLst>
            </p:cNvPr>
            <p:cNvSpPr>
              <a:spLocks/>
            </p:cNvSpPr>
            <p:nvPr/>
          </p:nvSpPr>
          <p:spPr bwMode="auto">
            <a:xfrm>
              <a:off x="1554" y="1848"/>
              <a:ext cx="769" cy="768"/>
            </a:xfrm>
            <a:custGeom>
              <a:avLst/>
              <a:gdLst>
                <a:gd name="T0" fmla="*/ 143 w 1538"/>
                <a:gd name="T1" fmla="*/ 0 h 1537"/>
                <a:gd name="T2" fmla="*/ 248 w 1538"/>
                <a:gd name="T3" fmla="*/ 13 h 1537"/>
                <a:gd name="T4" fmla="*/ 350 w 1538"/>
                <a:gd name="T5" fmla="*/ 33 h 1537"/>
                <a:gd name="T6" fmla="*/ 449 w 1538"/>
                <a:gd name="T7" fmla="*/ 60 h 1537"/>
                <a:gd name="T8" fmla="*/ 546 w 1538"/>
                <a:gd name="T9" fmla="*/ 93 h 1537"/>
                <a:gd name="T10" fmla="*/ 641 w 1538"/>
                <a:gd name="T11" fmla="*/ 131 h 1537"/>
                <a:gd name="T12" fmla="*/ 730 w 1538"/>
                <a:gd name="T13" fmla="*/ 177 h 1537"/>
                <a:gd name="T14" fmla="*/ 818 w 1538"/>
                <a:gd name="T15" fmla="*/ 227 h 1537"/>
                <a:gd name="T16" fmla="*/ 901 w 1538"/>
                <a:gd name="T17" fmla="*/ 283 h 1537"/>
                <a:gd name="T18" fmla="*/ 981 w 1538"/>
                <a:gd name="T19" fmla="*/ 344 h 1537"/>
                <a:gd name="T20" fmla="*/ 1056 w 1538"/>
                <a:gd name="T21" fmla="*/ 410 h 1537"/>
                <a:gd name="T22" fmla="*/ 1127 w 1538"/>
                <a:gd name="T23" fmla="*/ 481 h 1537"/>
                <a:gd name="T24" fmla="*/ 1193 w 1538"/>
                <a:gd name="T25" fmla="*/ 556 h 1537"/>
                <a:gd name="T26" fmla="*/ 1254 w 1538"/>
                <a:gd name="T27" fmla="*/ 636 h 1537"/>
                <a:gd name="T28" fmla="*/ 1310 w 1538"/>
                <a:gd name="T29" fmla="*/ 719 h 1537"/>
                <a:gd name="T30" fmla="*/ 1361 w 1538"/>
                <a:gd name="T31" fmla="*/ 807 h 1537"/>
                <a:gd name="T32" fmla="*/ 1406 w 1538"/>
                <a:gd name="T33" fmla="*/ 897 h 1537"/>
                <a:gd name="T34" fmla="*/ 1445 w 1538"/>
                <a:gd name="T35" fmla="*/ 991 h 1537"/>
                <a:gd name="T36" fmla="*/ 1478 w 1538"/>
                <a:gd name="T37" fmla="*/ 1088 h 1537"/>
                <a:gd name="T38" fmla="*/ 1505 w 1538"/>
                <a:gd name="T39" fmla="*/ 1188 h 1537"/>
                <a:gd name="T40" fmla="*/ 1524 w 1538"/>
                <a:gd name="T41" fmla="*/ 1289 h 1537"/>
                <a:gd name="T42" fmla="*/ 1538 w 1538"/>
                <a:gd name="T43" fmla="*/ 1393 h 1537"/>
                <a:gd name="T44" fmla="*/ 1537 w 1538"/>
                <a:gd name="T45" fmla="*/ 1421 h 1537"/>
                <a:gd name="T46" fmla="*/ 1532 w 1538"/>
                <a:gd name="T47" fmla="*/ 1447 h 1537"/>
                <a:gd name="T48" fmla="*/ 1521 w 1538"/>
                <a:gd name="T49" fmla="*/ 1472 h 1537"/>
                <a:gd name="T50" fmla="*/ 1505 w 1538"/>
                <a:gd name="T51" fmla="*/ 1494 h 1537"/>
                <a:gd name="T52" fmla="*/ 1483 w 1538"/>
                <a:gd name="T53" fmla="*/ 1512 h 1537"/>
                <a:gd name="T54" fmla="*/ 1461 w 1538"/>
                <a:gd name="T55" fmla="*/ 1525 h 1537"/>
                <a:gd name="T56" fmla="*/ 1435 w 1538"/>
                <a:gd name="T57" fmla="*/ 1534 h 1537"/>
                <a:gd name="T58" fmla="*/ 1407 w 1538"/>
                <a:gd name="T59" fmla="*/ 1537 h 1537"/>
                <a:gd name="T60" fmla="*/ 131 w 1538"/>
                <a:gd name="T61" fmla="*/ 1537 h 1537"/>
                <a:gd name="T62" fmla="*/ 101 w 1538"/>
                <a:gd name="T63" fmla="*/ 1533 h 1537"/>
                <a:gd name="T64" fmla="*/ 74 w 1538"/>
                <a:gd name="T65" fmla="*/ 1523 h 1537"/>
                <a:gd name="T66" fmla="*/ 50 w 1538"/>
                <a:gd name="T67" fmla="*/ 1508 h 1537"/>
                <a:gd name="T68" fmla="*/ 29 w 1538"/>
                <a:gd name="T69" fmla="*/ 1488 h 1537"/>
                <a:gd name="T70" fmla="*/ 14 w 1538"/>
                <a:gd name="T71" fmla="*/ 1463 h 1537"/>
                <a:gd name="T72" fmla="*/ 4 w 1538"/>
                <a:gd name="T73" fmla="*/ 1436 h 1537"/>
                <a:gd name="T74" fmla="*/ 0 w 1538"/>
                <a:gd name="T75" fmla="*/ 1406 h 1537"/>
                <a:gd name="T76" fmla="*/ 0 w 1538"/>
                <a:gd name="T77" fmla="*/ 130 h 1537"/>
                <a:gd name="T78" fmla="*/ 4 w 1538"/>
                <a:gd name="T79" fmla="*/ 103 h 1537"/>
                <a:gd name="T80" fmla="*/ 11 w 1538"/>
                <a:gd name="T81" fmla="*/ 78 h 1537"/>
                <a:gd name="T82" fmla="*/ 25 w 1538"/>
                <a:gd name="T83" fmla="*/ 54 h 1537"/>
                <a:gd name="T84" fmla="*/ 44 w 1538"/>
                <a:gd name="T85" fmla="*/ 34 h 1537"/>
                <a:gd name="T86" fmla="*/ 65 w 1538"/>
                <a:gd name="T87" fmla="*/ 18 h 1537"/>
                <a:gd name="T88" fmla="*/ 90 w 1538"/>
                <a:gd name="T89" fmla="*/ 7 h 1537"/>
                <a:gd name="T90" fmla="*/ 116 w 1538"/>
                <a:gd name="T91" fmla="*/ 0 h 1537"/>
                <a:gd name="T92" fmla="*/ 143 w 1538"/>
                <a:gd name="T93" fmla="*/ 0 h 1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38" h="1537">
                  <a:moveTo>
                    <a:pt x="143" y="0"/>
                  </a:moveTo>
                  <a:lnTo>
                    <a:pt x="248" y="13"/>
                  </a:lnTo>
                  <a:lnTo>
                    <a:pt x="350" y="33"/>
                  </a:lnTo>
                  <a:lnTo>
                    <a:pt x="449" y="60"/>
                  </a:lnTo>
                  <a:lnTo>
                    <a:pt x="546" y="93"/>
                  </a:lnTo>
                  <a:lnTo>
                    <a:pt x="641" y="131"/>
                  </a:lnTo>
                  <a:lnTo>
                    <a:pt x="730" y="177"/>
                  </a:lnTo>
                  <a:lnTo>
                    <a:pt x="818" y="227"/>
                  </a:lnTo>
                  <a:lnTo>
                    <a:pt x="901" y="283"/>
                  </a:lnTo>
                  <a:lnTo>
                    <a:pt x="981" y="344"/>
                  </a:lnTo>
                  <a:lnTo>
                    <a:pt x="1056" y="410"/>
                  </a:lnTo>
                  <a:lnTo>
                    <a:pt x="1127" y="481"/>
                  </a:lnTo>
                  <a:lnTo>
                    <a:pt x="1193" y="556"/>
                  </a:lnTo>
                  <a:lnTo>
                    <a:pt x="1254" y="636"/>
                  </a:lnTo>
                  <a:lnTo>
                    <a:pt x="1310" y="719"/>
                  </a:lnTo>
                  <a:lnTo>
                    <a:pt x="1361" y="807"/>
                  </a:lnTo>
                  <a:lnTo>
                    <a:pt x="1406" y="897"/>
                  </a:lnTo>
                  <a:lnTo>
                    <a:pt x="1445" y="991"/>
                  </a:lnTo>
                  <a:lnTo>
                    <a:pt x="1478" y="1088"/>
                  </a:lnTo>
                  <a:lnTo>
                    <a:pt x="1505" y="1188"/>
                  </a:lnTo>
                  <a:lnTo>
                    <a:pt x="1524" y="1289"/>
                  </a:lnTo>
                  <a:lnTo>
                    <a:pt x="1538" y="1393"/>
                  </a:lnTo>
                  <a:lnTo>
                    <a:pt x="1537" y="1421"/>
                  </a:lnTo>
                  <a:lnTo>
                    <a:pt x="1532" y="1447"/>
                  </a:lnTo>
                  <a:lnTo>
                    <a:pt x="1521" y="1472"/>
                  </a:lnTo>
                  <a:lnTo>
                    <a:pt x="1505" y="1494"/>
                  </a:lnTo>
                  <a:lnTo>
                    <a:pt x="1483" y="1512"/>
                  </a:lnTo>
                  <a:lnTo>
                    <a:pt x="1461" y="1525"/>
                  </a:lnTo>
                  <a:lnTo>
                    <a:pt x="1435" y="1534"/>
                  </a:lnTo>
                  <a:lnTo>
                    <a:pt x="1407" y="1537"/>
                  </a:lnTo>
                  <a:lnTo>
                    <a:pt x="131" y="1537"/>
                  </a:lnTo>
                  <a:lnTo>
                    <a:pt x="101" y="1533"/>
                  </a:lnTo>
                  <a:lnTo>
                    <a:pt x="74" y="1523"/>
                  </a:lnTo>
                  <a:lnTo>
                    <a:pt x="50" y="1508"/>
                  </a:lnTo>
                  <a:lnTo>
                    <a:pt x="29" y="1488"/>
                  </a:lnTo>
                  <a:lnTo>
                    <a:pt x="14" y="1463"/>
                  </a:lnTo>
                  <a:lnTo>
                    <a:pt x="4" y="1436"/>
                  </a:lnTo>
                  <a:lnTo>
                    <a:pt x="0" y="1406"/>
                  </a:lnTo>
                  <a:lnTo>
                    <a:pt x="0" y="130"/>
                  </a:lnTo>
                  <a:lnTo>
                    <a:pt x="4" y="103"/>
                  </a:lnTo>
                  <a:lnTo>
                    <a:pt x="11" y="78"/>
                  </a:lnTo>
                  <a:lnTo>
                    <a:pt x="25" y="54"/>
                  </a:lnTo>
                  <a:lnTo>
                    <a:pt x="44" y="34"/>
                  </a:lnTo>
                  <a:lnTo>
                    <a:pt x="65" y="18"/>
                  </a:lnTo>
                  <a:lnTo>
                    <a:pt x="90" y="7"/>
                  </a:lnTo>
                  <a:lnTo>
                    <a:pt x="116" y="0"/>
                  </a:lnTo>
                  <a:lnTo>
                    <a:pt x="14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sp>
          <p:nvSpPr>
            <p:cNvPr id="208" name="Freeform 551">
              <a:extLst>
                <a:ext uri="{FF2B5EF4-FFF2-40B4-BE49-F238E27FC236}">
                  <a16:creationId xmlns:a16="http://schemas.microsoft.com/office/drawing/2014/main" id="{90AE063A-19BE-1AE1-BC58-D623AFA27031}"/>
                </a:ext>
              </a:extLst>
            </p:cNvPr>
            <p:cNvSpPr>
              <a:spLocks/>
            </p:cNvSpPr>
            <p:nvPr/>
          </p:nvSpPr>
          <p:spPr bwMode="auto">
            <a:xfrm>
              <a:off x="2118" y="3117"/>
              <a:ext cx="307" cy="307"/>
            </a:xfrm>
            <a:custGeom>
              <a:avLst/>
              <a:gdLst>
                <a:gd name="T0" fmla="*/ 307 w 614"/>
                <a:gd name="T1" fmla="*/ 0 h 613"/>
                <a:gd name="T2" fmla="*/ 352 w 614"/>
                <a:gd name="T3" fmla="*/ 4 h 613"/>
                <a:gd name="T4" fmla="*/ 395 w 614"/>
                <a:gd name="T5" fmla="*/ 14 h 613"/>
                <a:gd name="T6" fmla="*/ 435 w 614"/>
                <a:gd name="T7" fmla="*/ 29 h 613"/>
                <a:gd name="T8" fmla="*/ 473 w 614"/>
                <a:gd name="T9" fmla="*/ 50 h 613"/>
                <a:gd name="T10" fmla="*/ 508 w 614"/>
                <a:gd name="T11" fmla="*/ 76 h 613"/>
                <a:gd name="T12" fmla="*/ 538 w 614"/>
                <a:gd name="T13" fmla="*/ 106 h 613"/>
                <a:gd name="T14" fmla="*/ 564 w 614"/>
                <a:gd name="T15" fmla="*/ 141 h 613"/>
                <a:gd name="T16" fmla="*/ 585 w 614"/>
                <a:gd name="T17" fmla="*/ 178 h 613"/>
                <a:gd name="T18" fmla="*/ 600 w 614"/>
                <a:gd name="T19" fmla="*/ 218 h 613"/>
                <a:gd name="T20" fmla="*/ 610 w 614"/>
                <a:gd name="T21" fmla="*/ 262 h 613"/>
                <a:gd name="T22" fmla="*/ 614 w 614"/>
                <a:gd name="T23" fmla="*/ 307 h 613"/>
                <a:gd name="T24" fmla="*/ 610 w 614"/>
                <a:gd name="T25" fmla="*/ 353 h 613"/>
                <a:gd name="T26" fmla="*/ 600 w 614"/>
                <a:gd name="T27" fmla="*/ 395 h 613"/>
                <a:gd name="T28" fmla="*/ 585 w 614"/>
                <a:gd name="T29" fmla="*/ 436 h 613"/>
                <a:gd name="T30" fmla="*/ 564 w 614"/>
                <a:gd name="T31" fmla="*/ 474 h 613"/>
                <a:gd name="T32" fmla="*/ 538 w 614"/>
                <a:gd name="T33" fmla="*/ 509 h 613"/>
                <a:gd name="T34" fmla="*/ 508 w 614"/>
                <a:gd name="T35" fmla="*/ 538 h 613"/>
                <a:gd name="T36" fmla="*/ 473 w 614"/>
                <a:gd name="T37" fmla="*/ 565 h 613"/>
                <a:gd name="T38" fmla="*/ 435 w 614"/>
                <a:gd name="T39" fmla="*/ 585 h 613"/>
                <a:gd name="T40" fmla="*/ 395 w 614"/>
                <a:gd name="T41" fmla="*/ 601 h 613"/>
                <a:gd name="T42" fmla="*/ 352 w 614"/>
                <a:gd name="T43" fmla="*/ 611 h 613"/>
                <a:gd name="T44" fmla="*/ 307 w 614"/>
                <a:gd name="T45" fmla="*/ 613 h 613"/>
                <a:gd name="T46" fmla="*/ 261 w 614"/>
                <a:gd name="T47" fmla="*/ 611 h 613"/>
                <a:gd name="T48" fmla="*/ 218 w 614"/>
                <a:gd name="T49" fmla="*/ 601 h 613"/>
                <a:gd name="T50" fmla="*/ 177 w 614"/>
                <a:gd name="T51" fmla="*/ 585 h 613"/>
                <a:gd name="T52" fmla="*/ 140 w 614"/>
                <a:gd name="T53" fmla="*/ 565 h 613"/>
                <a:gd name="T54" fmla="*/ 105 w 614"/>
                <a:gd name="T55" fmla="*/ 538 h 613"/>
                <a:gd name="T56" fmla="*/ 75 w 614"/>
                <a:gd name="T57" fmla="*/ 509 h 613"/>
                <a:gd name="T58" fmla="*/ 49 w 614"/>
                <a:gd name="T59" fmla="*/ 474 h 613"/>
                <a:gd name="T60" fmla="*/ 28 w 614"/>
                <a:gd name="T61" fmla="*/ 436 h 613"/>
                <a:gd name="T62" fmla="*/ 13 w 614"/>
                <a:gd name="T63" fmla="*/ 395 h 613"/>
                <a:gd name="T64" fmla="*/ 3 w 614"/>
                <a:gd name="T65" fmla="*/ 353 h 613"/>
                <a:gd name="T66" fmla="*/ 0 w 614"/>
                <a:gd name="T67" fmla="*/ 307 h 613"/>
                <a:gd name="T68" fmla="*/ 3 w 614"/>
                <a:gd name="T69" fmla="*/ 262 h 613"/>
                <a:gd name="T70" fmla="*/ 13 w 614"/>
                <a:gd name="T71" fmla="*/ 218 h 613"/>
                <a:gd name="T72" fmla="*/ 28 w 614"/>
                <a:gd name="T73" fmla="*/ 178 h 613"/>
                <a:gd name="T74" fmla="*/ 49 w 614"/>
                <a:gd name="T75" fmla="*/ 141 h 613"/>
                <a:gd name="T76" fmla="*/ 75 w 614"/>
                <a:gd name="T77" fmla="*/ 106 h 613"/>
                <a:gd name="T78" fmla="*/ 105 w 614"/>
                <a:gd name="T79" fmla="*/ 76 h 613"/>
                <a:gd name="T80" fmla="*/ 140 w 614"/>
                <a:gd name="T81" fmla="*/ 50 h 613"/>
                <a:gd name="T82" fmla="*/ 177 w 614"/>
                <a:gd name="T83" fmla="*/ 29 h 613"/>
                <a:gd name="T84" fmla="*/ 218 w 614"/>
                <a:gd name="T85" fmla="*/ 14 h 613"/>
                <a:gd name="T86" fmla="*/ 261 w 614"/>
                <a:gd name="T87" fmla="*/ 4 h 613"/>
                <a:gd name="T88" fmla="*/ 307 w 614"/>
                <a:gd name="T89" fmla="*/ 0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14" h="613">
                  <a:moveTo>
                    <a:pt x="307" y="0"/>
                  </a:moveTo>
                  <a:lnTo>
                    <a:pt x="352" y="4"/>
                  </a:lnTo>
                  <a:lnTo>
                    <a:pt x="395" y="14"/>
                  </a:lnTo>
                  <a:lnTo>
                    <a:pt x="435" y="29"/>
                  </a:lnTo>
                  <a:lnTo>
                    <a:pt x="473" y="50"/>
                  </a:lnTo>
                  <a:lnTo>
                    <a:pt x="508" y="76"/>
                  </a:lnTo>
                  <a:lnTo>
                    <a:pt x="538" y="106"/>
                  </a:lnTo>
                  <a:lnTo>
                    <a:pt x="564" y="141"/>
                  </a:lnTo>
                  <a:lnTo>
                    <a:pt x="585" y="178"/>
                  </a:lnTo>
                  <a:lnTo>
                    <a:pt x="600" y="218"/>
                  </a:lnTo>
                  <a:lnTo>
                    <a:pt x="610" y="262"/>
                  </a:lnTo>
                  <a:lnTo>
                    <a:pt x="614" y="307"/>
                  </a:lnTo>
                  <a:lnTo>
                    <a:pt x="610" y="353"/>
                  </a:lnTo>
                  <a:lnTo>
                    <a:pt x="600" y="395"/>
                  </a:lnTo>
                  <a:lnTo>
                    <a:pt x="585" y="436"/>
                  </a:lnTo>
                  <a:lnTo>
                    <a:pt x="564" y="474"/>
                  </a:lnTo>
                  <a:lnTo>
                    <a:pt x="538" y="509"/>
                  </a:lnTo>
                  <a:lnTo>
                    <a:pt x="508" y="538"/>
                  </a:lnTo>
                  <a:lnTo>
                    <a:pt x="473" y="565"/>
                  </a:lnTo>
                  <a:lnTo>
                    <a:pt x="435" y="585"/>
                  </a:lnTo>
                  <a:lnTo>
                    <a:pt x="395" y="601"/>
                  </a:lnTo>
                  <a:lnTo>
                    <a:pt x="352" y="611"/>
                  </a:lnTo>
                  <a:lnTo>
                    <a:pt x="307" y="613"/>
                  </a:lnTo>
                  <a:lnTo>
                    <a:pt x="261" y="611"/>
                  </a:lnTo>
                  <a:lnTo>
                    <a:pt x="218" y="601"/>
                  </a:lnTo>
                  <a:lnTo>
                    <a:pt x="177" y="585"/>
                  </a:lnTo>
                  <a:lnTo>
                    <a:pt x="140" y="565"/>
                  </a:lnTo>
                  <a:lnTo>
                    <a:pt x="105" y="538"/>
                  </a:lnTo>
                  <a:lnTo>
                    <a:pt x="75" y="509"/>
                  </a:lnTo>
                  <a:lnTo>
                    <a:pt x="49" y="474"/>
                  </a:lnTo>
                  <a:lnTo>
                    <a:pt x="28" y="436"/>
                  </a:lnTo>
                  <a:lnTo>
                    <a:pt x="13" y="395"/>
                  </a:lnTo>
                  <a:lnTo>
                    <a:pt x="3" y="353"/>
                  </a:lnTo>
                  <a:lnTo>
                    <a:pt x="0" y="307"/>
                  </a:lnTo>
                  <a:lnTo>
                    <a:pt x="3" y="262"/>
                  </a:lnTo>
                  <a:lnTo>
                    <a:pt x="13" y="218"/>
                  </a:lnTo>
                  <a:lnTo>
                    <a:pt x="28" y="178"/>
                  </a:lnTo>
                  <a:lnTo>
                    <a:pt x="49" y="141"/>
                  </a:lnTo>
                  <a:lnTo>
                    <a:pt x="75" y="106"/>
                  </a:lnTo>
                  <a:lnTo>
                    <a:pt x="105" y="76"/>
                  </a:lnTo>
                  <a:lnTo>
                    <a:pt x="140" y="50"/>
                  </a:lnTo>
                  <a:lnTo>
                    <a:pt x="177" y="29"/>
                  </a:lnTo>
                  <a:lnTo>
                    <a:pt x="218" y="14"/>
                  </a:lnTo>
                  <a:lnTo>
                    <a:pt x="261" y="4"/>
                  </a:lnTo>
                  <a:lnTo>
                    <a:pt x="30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sp>
          <p:nvSpPr>
            <p:cNvPr id="209" name="Freeform 552">
              <a:extLst>
                <a:ext uri="{FF2B5EF4-FFF2-40B4-BE49-F238E27FC236}">
                  <a16:creationId xmlns:a16="http://schemas.microsoft.com/office/drawing/2014/main" id="{C0BF8BDE-4F0A-4F6C-6052-A140D4E92E79}"/>
                </a:ext>
              </a:extLst>
            </p:cNvPr>
            <p:cNvSpPr>
              <a:spLocks noEditPoints="1"/>
            </p:cNvSpPr>
            <p:nvPr/>
          </p:nvSpPr>
          <p:spPr bwMode="auto">
            <a:xfrm>
              <a:off x="1845" y="2830"/>
              <a:ext cx="853" cy="881"/>
            </a:xfrm>
            <a:custGeom>
              <a:avLst/>
              <a:gdLst>
                <a:gd name="T0" fmla="*/ 743 w 1706"/>
                <a:gd name="T1" fmla="*/ 451 h 1763"/>
                <a:gd name="T2" fmla="*/ 599 w 1706"/>
                <a:gd name="T3" fmla="*/ 517 h 1763"/>
                <a:gd name="T4" fmla="*/ 488 w 1706"/>
                <a:gd name="T5" fmla="*/ 628 h 1763"/>
                <a:gd name="T6" fmla="*/ 422 w 1706"/>
                <a:gd name="T7" fmla="*/ 772 h 1763"/>
                <a:gd name="T8" fmla="*/ 412 w 1706"/>
                <a:gd name="T9" fmla="*/ 937 h 1763"/>
                <a:gd name="T10" fmla="*/ 460 w 1706"/>
                <a:gd name="T11" fmla="*/ 1090 h 1763"/>
                <a:gd name="T12" fmla="*/ 558 w 1706"/>
                <a:gd name="T13" fmla="*/ 1213 h 1763"/>
                <a:gd name="T14" fmla="*/ 692 w 1706"/>
                <a:gd name="T15" fmla="*/ 1296 h 1763"/>
                <a:gd name="T16" fmla="*/ 853 w 1706"/>
                <a:gd name="T17" fmla="*/ 1325 h 1763"/>
                <a:gd name="T18" fmla="*/ 1012 w 1706"/>
                <a:gd name="T19" fmla="*/ 1296 h 1763"/>
                <a:gd name="T20" fmla="*/ 1147 w 1706"/>
                <a:gd name="T21" fmla="*/ 1213 h 1763"/>
                <a:gd name="T22" fmla="*/ 1244 w 1706"/>
                <a:gd name="T23" fmla="*/ 1090 h 1763"/>
                <a:gd name="T24" fmla="*/ 1293 w 1706"/>
                <a:gd name="T25" fmla="*/ 937 h 1763"/>
                <a:gd name="T26" fmla="*/ 1283 w 1706"/>
                <a:gd name="T27" fmla="*/ 772 h 1763"/>
                <a:gd name="T28" fmla="*/ 1217 w 1706"/>
                <a:gd name="T29" fmla="*/ 628 h 1763"/>
                <a:gd name="T30" fmla="*/ 1106 w 1706"/>
                <a:gd name="T31" fmla="*/ 517 h 1763"/>
                <a:gd name="T32" fmla="*/ 961 w 1706"/>
                <a:gd name="T33" fmla="*/ 451 h 1763"/>
                <a:gd name="T34" fmla="*/ 706 w 1706"/>
                <a:gd name="T35" fmla="*/ 0 h 1763"/>
                <a:gd name="T36" fmla="*/ 1051 w 1706"/>
                <a:gd name="T37" fmla="*/ 12 h 1763"/>
                <a:gd name="T38" fmla="*/ 1107 w 1706"/>
                <a:gd name="T39" fmla="*/ 67 h 1763"/>
                <a:gd name="T40" fmla="*/ 1120 w 1706"/>
                <a:gd name="T41" fmla="*/ 244 h 1763"/>
                <a:gd name="T42" fmla="*/ 1268 w 1706"/>
                <a:gd name="T43" fmla="*/ 334 h 1763"/>
                <a:gd name="T44" fmla="*/ 1418 w 1706"/>
                <a:gd name="T45" fmla="*/ 255 h 1763"/>
                <a:gd name="T46" fmla="*/ 1486 w 1706"/>
                <a:gd name="T47" fmla="*/ 264 h 1763"/>
                <a:gd name="T48" fmla="*/ 1542 w 1706"/>
                <a:gd name="T49" fmla="*/ 314 h 1763"/>
                <a:gd name="T50" fmla="*/ 1704 w 1706"/>
                <a:gd name="T51" fmla="*/ 612 h 1763"/>
                <a:gd name="T52" fmla="*/ 1693 w 1706"/>
                <a:gd name="T53" fmla="*/ 680 h 1763"/>
                <a:gd name="T54" fmla="*/ 1644 w 1706"/>
                <a:gd name="T55" fmla="*/ 731 h 1763"/>
                <a:gd name="T56" fmla="*/ 1543 w 1706"/>
                <a:gd name="T57" fmla="*/ 881 h 1763"/>
                <a:gd name="T58" fmla="*/ 1644 w 1706"/>
                <a:gd name="T59" fmla="*/ 1030 h 1763"/>
                <a:gd name="T60" fmla="*/ 1697 w 1706"/>
                <a:gd name="T61" fmla="*/ 1091 h 1763"/>
                <a:gd name="T62" fmla="*/ 1701 w 1706"/>
                <a:gd name="T63" fmla="*/ 1170 h 1763"/>
                <a:gd name="T64" fmla="*/ 1529 w 1706"/>
                <a:gd name="T65" fmla="*/ 1468 h 1763"/>
                <a:gd name="T66" fmla="*/ 1470 w 1706"/>
                <a:gd name="T67" fmla="*/ 1505 h 1763"/>
                <a:gd name="T68" fmla="*/ 1398 w 1706"/>
                <a:gd name="T69" fmla="*/ 1501 h 1763"/>
                <a:gd name="T70" fmla="*/ 1222 w 1706"/>
                <a:gd name="T71" fmla="*/ 1463 h 1763"/>
                <a:gd name="T72" fmla="*/ 1120 w 1706"/>
                <a:gd name="T73" fmla="*/ 1642 h 1763"/>
                <a:gd name="T74" fmla="*/ 1092 w 1706"/>
                <a:gd name="T75" fmla="*/ 1718 h 1763"/>
                <a:gd name="T76" fmla="*/ 1026 w 1706"/>
                <a:gd name="T77" fmla="*/ 1759 h 1763"/>
                <a:gd name="T78" fmla="*/ 678 w 1706"/>
                <a:gd name="T79" fmla="*/ 1759 h 1763"/>
                <a:gd name="T80" fmla="*/ 612 w 1706"/>
                <a:gd name="T81" fmla="*/ 1718 h 1763"/>
                <a:gd name="T82" fmla="*/ 586 w 1706"/>
                <a:gd name="T83" fmla="*/ 1642 h 1763"/>
                <a:gd name="T84" fmla="*/ 484 w 1706"/>
                <a:gd name="T85" fmla="*/ 1463 h 1763"/>
                <a:gd name="T86" fmla="*/ 338 w 1706"/>
                <a:gd name="T87" fmla="*/ 1455 h 1763"/>
                <a:gd name="T88" fmla="*/ 361 w 1706"/>
                <a:gd name="T89" fmla="*/ 1377 h 1763"/>
                <a:gd name="T90" fmla="*/ 396 w 1706"/>
                <a:gd name="T91" fmla="*/ 1263 h 1763"/>
                <a:gd name="T92" fmla="*/ 378 w 1706"/>
                <a:gd name="T93" fmla="*/ 1125 h 1763"/>
                <a:gd name="T94" fmla="*/ 221 w 1706"/>
                <a:gd name="T95" fmla="*/ 851 h 1763"/>
                <a:gd name="T96" fmla="*/ 170 w 1706"/>
                <a:gd name="T97" fmla="*/ 795 h 1763"/>
                <a:gd name="T98" fmla="*/ 60 w 1706"/>
                <a:gd name="T99" fmla="*/ 731 h 1763"/>
                <a:gd name="T100" fmla="*/ 8 w 1706"/>
                <a:gd name="T101" fmla="*/ 671 h 1763"/>
                <a:gd name="T102" fmla="*/ 4 w 1706"/>
                <a:gd name="T103" fmla="*/ 593 h 1763"/>
                <a:gd name="T104" fmla="*/ 176 w 1706"/>
                <a:gd name="T105" fmla="*/ 295 h 1763"/>
                <a:gd name="T106" fmla="*/ 235 w 1706"/>
                <a:gd name="T107" fmla="*/ 258 h 1763"/>
                <a:gd name="T108" fmla="*/ 307 w 1706"/>
                <a:gd name="T109" fmla="*/ 262 h 1763"/>
                <a:gd name="T110" fmla="*/ 484 w 1706"/>
                <a:gd name="T111" fmla="*/ 300 h 1763"/>
                <a:gd name="T112" fmla="*/ 586 w 1706"/>
                <a:gd name="T113" fmla="*/ 121 h 1763"/>
                <a:gd name="T114" fmla="*/ 612 w 1706"/>
                <a:gd name="T115" fmla="*/ 45 h 1763"/>
                <a:gd name="T116" fmla="*/ 678 w 1706"/>
                <a:gd name="T117" fmla="*/ 4 h 1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06" h="1763">
                  <a:moveTo>
                    <a:pt x="853" y="437"/>
                  </a:moveTo>
                  <a:lnTo>
                    <a:pt x="797" y="441"/>
                  </a:lnTo>
                  <a:lnTo>
                    <a:pt x="743" y="451"/>
                  </a:lnTo>
                  <a:lnTo>
                    <a:pt x="692" y="467"/>
                  </a:lnTo>
                  <a:lnTo>
                    <a:pt x="644" y="490"/>
                  </a:lnTo>
                  <a:lnTo>
                    <a:pt x="599" y="517"/>
                  </a:lnTo>
                  <a:lnTo>
                    <a:pt x="558" y="549"/>
                  </a:lnTo>
                  <a:lnTo>
                    <a:pt x="520" y="587"/>
                  </a:lnTo>
                  <a:lnTo>
                    <a:pt x="488" y="628"/>
                  </a:lnTo>
                  <a:lnTo>
                    <a:pt x="460" y="673"/>
                  </a:lnTo>
                  <a:lnTo>
                    <a:pt x="438" y="721"/>
                  </a:lnTo>
                  <a:lnTo>
                    <a:pt x="422" y="772"/>
                  </a:lnTo>
                  <a:lnTo>
                    <a:pt x="412" y="826"/>
                  </a:lnTo>
                  <a:lnTo>
                    <a:pt x="408" y="881"/>
                  </a:lnTo>
                  <a:lnTo>
                    <a:pt x="412" y="937"/>
                  </a:lnTo>
                  <a:lnTo>
                    <a:pt x="422" y="990"/>
                  </a:lnTo>
                  <a:lnTo>
                    <a:pt x="438" y="1041"/>
                  </a:lnTo>
                  <a:lnTo>
                    <a:pt x="460" y="1090"/>
                  </a:lnTo>
                  <a:lnTo>
                    <a:pt x="488" y="1135"/>
                  </a:lnTo>
                  <a:lnTo>
                    <a:pt x="520" y="1176"/>
                  </a:lnTo>
                  <a:lnTo>
                    <a:pt x="558" y="1213"/>
                  </a:lnTo>
                  <a:lnTo>
                    <a:pt x="599" y="1246"/>
                  </a:lnTo>
                  <a:lnTo>
                    <a:pt x="644" y="1273"/>
                  </a:lnTo>
                  <a:lnTo>
                    <a:pt x="692" y="1296"/>
                  </a:lnTo>
                  <a:lnTo>
                    <a:pt x="743" y="1312"/>
                  </a:lnTo>
                  <a:lnTo>
                    <a:pt x="797" y="1322"/>
                  </a:lnTo>
                  <a:lnTo>
                    <a:pt x="853" y="1325"/>
                  </a:lnTo>
                  <a:lnTo>
                    <a:pt x="908" y="1322"/>
                  </a:lnTo>
                  <a:lnTo>
                    <a:pt x="961" y="1312"/>
                  </a:lnTo>
                  <a:lnTo>
                    <a:pt x="1012" y="1296"/>
                  </a:lnTo>
                  <a:lnTo>
                    <a:pt x="1061" y="1273"/>
                  </a:lnTo>
                  <a:lnTo>
                    <a:pt x="1106" y="1246"/>
                  </a:lnTo>
                  <a:lnTo>
                    <a:pt x="1147" y="1213"/>
                  </a:lnTo>
                  <a:lnTo>
                    <a:pt x="1184" y="1176"/>
                  </a:lnTo>
                  <a:lnTo>
                    <a:pt x="1217" y="1135"/>
                  </a:lnTo>
                  <a:lnTo>
                    <a:pt x="1244" y="1090"/>
                  </a:lnTo>
                  <a:lnTo>
                    <a:pt x="1267" y="1041"/>
                  </a:lnTo>
                  <a:lnTo>
                    <a:pt x="1283" y="990"/>
                  </a:lnTo>
                  <a:lnTo>
                    <a:pt x="1293" y="937"/>
                  </a:lnTo>
                  <a:lnTo>
                    <a:pt x="1297" y="881"/>
                  </a:lnTo>
                  <a:lnTo>
                    <a:pt x="1293" y="826"/>
                  </a:lnTo>
                  <a:lnTo>
                    <a:pt x="1283" y="772"/>
                  </a:lnTo>
                  <a:lnTo>
                    <a:pt x="1267" y="721"/>
                  </a:lnTo>
                  <a:lnTo>
                    <a:pt x="1244" y="673"/>
                  </a:lnTo>
                  <a:lnTo>
                    <a:pt x="1217" y="628"/>
                  </a:lnTo>
                  <a:lnTo>
                    <a:pt x="1184" y="587"/>
                  </a:lnTo>
                  <a:lnTo>
                    <a:pt x="1147" y="549"/>
                  </a:lnTo>
                  <a:lnTo>
                    <a:pt x="1106" y="517"/>
                  </a:lnTo>
                  <a:lnTo>
                    <a:pt x="1061" y="490"/>
                  </a:lnTo>
                  <a:lnTo>
                    <a:pt x="1012" y="467"/>
                  </a:lnTo>
                  <a:lnTo>
                    <a:pt x="961" y="451"/>
                  </a:lnTo>
                  <a:lnTo>
                    <a:pt x="908" y="441"/>
                  </a:lnTo>
                  <a:lnTo>
                    <a:pt x="853" y="437"/>
                  </a:lnTo>
                  <a:close/>
                  <a:moveTo>
                    <a:pt x="706" y="0"/>
                  </a:moveTo>
                  <a:lnTo>
                    <a:pt x="999" y="0"/>
                  </a:lnTo>
                  <a:lnTo>
                    <a:pt x="1026" y="4"/>
                  </a:lnTo>
                  <a:lnTo>
                    <a:pt x="1051" y="12"/>
                  </a:lnTo>
                  <a:lnTo>
                    <a:pt x="1074" y="26"/>
                  </a:lnTo>
                  <a:lnTo>
                    <a:pt x="1092" y="45"/>
                  </a:lnTo>
                  <a:lnTo>
                    <a:pt x="1107" y="67"/>
                  </a:lnTo>
                  <a:lnTo>
                    <a:pt x="1116" y="92"/>
                  </a:lnTo>
                  <a:lnTo>
                    <a:pt x="1120" y="121"/>
                  </a:lnTo>
                  <a:lnTo>
                    <a:pt x="1120" y="244"/>
                  </a:lnTo>
                  <a:lnTo>
                    <a:pt x="1172" y="269"/>
                  </a:lnTo>
                  <a:lnTo>
                    <a:pt x="1221" y="300"/>
                  </a:lnTo>
                  <a:lnTo>
                    <a:pt x="1268" y="334"/>
                  </a:lnTo>
                  <a:lnTo>
                    <a:pt x="1379" y="270"/>
                  </a:lnTo>
                  <a:lnTo>
                    <a:pt x="1398" y="260"/>
                  </a:lnTo>
                  <a:lnTo>
                    <a:pt x="1418" y="255"/>
                  </a:lnTo>
                  <a:lnTo>
                    <a:pt x="1439" y="254"/>
                  </a:lnTo>
                  <a:lnTo>
                    <a:pt x="1464" y="257"/>
                  </a:lnTo>
                  <a:lnTo>
                    <a:pt x="1486" y="264"/>
                  </a:lnTo>
                  <a:lnTo>
                    <a:pt x="1509" y="276"/>
                  </a:lnTo>
                  <a:lnTo>
                    <a:pt x="1527" y="293"/>
                  </a:lnTo>
                  <a:lnTo>
                    <a:pt x="1542" y="314"/>
                  </a:lnTo>
                  <a:lnTo>
                    <a:pt x="1689" y="567"/>
                  </a:lnTo>
                  <a:lnTo>
                    <a:pt x="1699" y="589"/>
                  </a:lnTo>
                  <a:lnTo>
                    <a:pt x="1704" y="612"/>
                  </a:lnTo>
                  <a:lnTo>
                    <a:pt x="1706" y="635"/>
                  </a:lnTo>
                  <a:lnTo>
                    <a:pt x="1701" y="659"/>
                  </a:lnTo>
                  <a:lnTo>
                    <a:pt x="1693" y="680"/>
                  </a:lnTo>
                  <a:lnTo>
                    <a:pt x="1681" y="700"/>
                  </a:lnTo>
                  <a:lnTo>
                    <a:pt x="1664" y="718"/>
                  </a:lnTo>
                  <a:lnTo>
                    <a:pt x="1644" y="731"/>
                  </a:lnTo>
                  <a:lnTo>
                    <a:pt x="1535" y="795"/>
                  </a:lnTo>
                  <a:lnTo>
                    <a:pt x="1540" y="838"/>
                  </a:lnTo>
                  <a:lnTo>
                    <a:pt x="1543" y="881"/>
                  </a:lnTo>
                  <a:lnTo>
                    <a:pt x="1540" y="924"/>
                  </a:lnTo>
                  <a:lnTo>
                    <a:pt x="1535" y="967"/>
                  </a:lnTo>
                  <a:lnTo>
                    <a:pt x="1644" y="1030"/>
                  </a:lnTo>
                  <a:lnTo>
                    <a:pt x="1667" y="1048"/>
                  </a:lnTo>
                  <a:lnTo>
                    <a:pt x="1684" y="1068"/>
                  </a:lnTo>
                  <a:lnTo>
                    <a:pt x="1697" y="1091"/>
                  </a:lnTo>
                  <a:lnTo>
                    <a:pt x="1704" y="1117"/>
                  </a:lnTo>
                  <a:lnTo>
                    <a:pt x="1706" y="1144"/>
                  </a:lnTo>
                  <a:lnTo>
                    <a:pt x="1701" y="1170"/>
                  </a:lnTo>
                  <a:lnTo>
                    <a:pt x="1689" y="1195"/>
                  </a:lnTo>
                  <a:lnTo>
                    <a:pt x="1542" y="1449"/>
                  </a:lnTo>
                  <a:lnTo>
                    <a:pt x="1529" y="1468"/>
                  </a:lnTo>
                  <a:lnTo>
                    <a:pt x="1512" y="1484"/>
                  </a:lnTo>
                  <a:lnTo>
                    <a:pt x="1492" y="1496"/>
                  </a:lnTo>
                  <a:lnTo>
                    <a:pt x="1470" y="1505"/>
                  </a:lnTo>
                  <a:lnTo>
                    <a:pt x="1439" y="1509"/>
                  </a:lnTo>
                  <a:lnTo>
                    <a:pt x="1418" y="1507"/>
                  </a:lnTo>
                  <a:lnTo>
                    <a:pt x="1398" y="1501"/>
                  </a:lnTo>
                  <a:lnTo>
                    <a:pt x="1379" y="1492"/>
                  </a:lnTo>
                  <a:lnTo>
                    <a:pt x="1268" y="1429"/>
                  </a:lnTo>
                  <a:lnTo>
                    <a:pt x="1222" y="1463"/>
                  </a:lnTo>
                  <a:lnTo>
                    <a:pt x="1172" y="1492"/>
                  </a:lnTo>
                  <a:lnTo>
                    <a:pt x="1120" y="1519"/>
                  </a:lnTo>
                  <a:lnTo>
                    <a:pt x="1120" y="1642"/>
                  </a:lnTo>
                  <a:lnTo>
                    <a:pt x="1116" y="1669"/>
                  </a:lnTo>
                  <a:lnTo>
                    <a:pt x="1107" y="1696"/>
                  </a:lnTo>
                  <a:lnTo>
                    <a:pt x="1092" y="1718"/>
                  </a:lnTo>
                  <a:lnTo>
                    <a:pt x="1074" y="1737"/>
                  </a:lnTo>
                  <a:lnTo>
                    <a:pt x="1051" y="1750"/>
                  </a:lnTo>
                  <a:lnTo>
                    <a:pt x="1026" y="1759"/>
                  </a:lnTo>
                  <a:lnTo>
                    <a:pt x="999" y="1763"/>
                  </a:lnTo>
                  <a:lnTo>
                    <a:pt x="706" y="1763"/>
                  </a:lnTo>
                  <a:lnTo>
                    <a:pt x="678" y="1759"/>
                  </a:lnTo>
                  <a:lnTo>
                    <a:pt x="654" y="1750"/>
                  </a:lnTo>
                  <a:lnTo>
                    <a:pt x="631" y="1737"/>
                  </a:lnTo>
                  <a:lnTo>
                    <a:pt x="612" y="1718"/>
                  </a:lnTo>
                  <a:lnTo>
                    <a:pt x="597" y="1696"/>
                  </a:lnTo>
                  <a:lnTo>
                    <a:pt x="589" y="1669"/>
                  </a:lnTo>
                  <a:lnTo>
                    <a:pt x="586" y="1642"/>
                  </a:lnTo>
                  <a:lnTo>
                    <a:pt x="586" y="1519"/>
                  </a:lnTo>
                  <a:lnTo>
                    <a:pt x="533" y="1492"/>
                  </a:lnTo>
                  <a:lnTo>
                    <a:pt x="484" y="1463"/>
                  </a:lnTo>
                  <a:lnTo>
                    <a:pt x="437" y="1429"/>
                  </a:lnTo>
                  <a:lnTo>
                    <a:pt x="352" y="1477"/>
                  </a:lnTo>
                  <a:lnTo>
                    <a:pt x="338" y="1455"/>
                  </a:lnTo>
                  <a:lnTo>
                    <a:pt x="321" y="1434"/>
                  </a:lnTo>
                  <a:lnTo>
                    <a:pt x="343" y="1406"/>
                  </a:lnTo>
                  <a:lnTo>
                    <a:pt x="361" y="1377"/>
                  </a:lnTo>
                  <a:lnTo>
                    <a:pt x="376" y="1345"/>
                  </a:lnTo>
                  <a:lnTo>
                    <a:pt x="387" y="1311"/>
                  </a:lnTo>
                  <a:lnTo>
                    <a:pt x="396" y="1263"/>
                  </a:lnTo>
                  <a:lnTo>
                    <a:pt x="397" y="1217"/>
                  </a:lnTo>
                  <a:lnTo>
                    <a:pt x="392" y="1170"/>
                  </a:lnTo>
                  <a:lnTo>
                    <a:pt x="378" y="1125"/>
                  </a:lnTo>
                  <a:lnTo>
                    <a:pt x="358" y="1083"/>
                  </a:lnTo>
                  <a:lnTo>
                    <a:pt x="241" y="881"/>
                  </a:lnTo>
                  <a:lnTo>
                    <a:pt x="221" y="851"/>
                  </a:lnTo>
                  <a:lnTo>
                    <a:pt x="196" y="825"/>
                  </a:lnTo>
                  <a:lnTo>
                    <a:pt x="170" y="800"/>
                  </a:lnTo>
                  <a:lnTo>
                    <a:pt x="170" y="795"/>
                  </a:lnTo>
                  <a:lnTo>
                    <a:pt x="141" y="779"/>
                  </a:lnTo>
                  <a:lnTo>
                    <a:pt x="118" y="765"/>
                  </a:lnTo>
                  <a:lnTo>
                    <a:pt x="60" y="731"/>
                  </a:lnTo>
                  <a:lnTo>
                    <a:pt x="38" y="715"/>
                  </a:lnTo>
                  <a:lnTo>
                    <a:pt x="20" y="695"/>
                  </a:lnTo>
                  <a:lnTo>
                    <a:pt x="8" y="671"/>
                  </a:lnTo>
                  <a:lnTo>
                    <a:pt x="0" y="645"/>
                  </a:lnTo>
                  <a:lnTo>
                    <a:pt x="0" y="619"/>
                  </a:lnTo>
                  <a:lnTo>
                    <a:pt x="4" y="593"/>
                  </a:lnTo>
                  <a:lnTo>
                    <a:pt x="15" y="567"/>
                  </a:lnTo>
                  <a:lnTo>
                    <a:pt x="162" y="314"/>
                  </a:lnTo>
                  <a:lnTo>
                    <a:pt x="176" y="295"/>
                  </a:lnTo>
                  <a:lnTo>
                    <a:pt x="192" y="279"/>
                  </a:lnTo>
                  <a:lnTo>
                    <a:pt x="212" y="267"/>
                  </a:lnTo>
                  <a:lnTo>
                    <a:pt x="235" y="258"/>
                  </a:lnTo>
                  <a:lnTo>
                    <a:pt x="266" y="254"/>
                  </a:lnTo>
                  <a:lnTo>
                    <a:pt x="287" y="255"/>
                  </a:lnTo>
                  <a:lnTo>
                    <a:pt x="307" y="262"/>
                  </a:lnTo>
                  <a:lnTo>
                    <a:pt x="327" y="270"/>
                  </a:lnTo>
                  <a:lnTo>
                    <a:pt x="437" y="334"/>
                  </a:lnTo>
                  <a:lnTo>
                    <a:pt x="484" y="300"/>
                  </a:lnTo>
                  <a:lnTo>
                    <a:pt x="533" y="269"/>
                  </a:lnTo>
                  <a:lnTo>
                    <a:pt x="586" y="244"/>
                  </a:lnTo>
                  <a:lnTo>
                    <a:pt x="586" y="121"/>
                  </a:lnTo>
                  <a:lnTo>
                    <a:pt x="589" y="92"/>
                  </a:lnTo>
                  <a:lnTo>
                    <a:pt x="597" y="67"/>
                  </a:lnTo>
                  <a:lnTo>
                    <a:pt x="612" y="45"/>
                  </a:lnTo>
                  <a:lnTo>
                    <a:pt x="631" y="26"/>
                  </a:lnTo>
                  <a:lnTo>
                    <a:pt x="654" y="12"/>
                  </a:lnTo>
                  <a:lnTo>
                    <a:pt x="678" y="4"/>
                  </a:lnTo>
                  <a:lnTo>
                    <a:pt x="70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sp>
          <p:nvSpPr>
            <p:cNvPr id="210" name="Freeform 553">
              <a:extLst>
                <a:ext uri="{FF2B5EF4-FFF2-40B4-BE49-F238E27FC236}">
                  <a16:creationId xmlns:a16="http://schemas.microsoft.com/office/drawing/2014/main" id="{57449DCA-F18D-608A-607C-3F779D98D11F}"/>
                </a:ext>
              </a:extLst>
            </p:cNvPr>
            <p:cNvSpPr>
              <a:spLocks noEditPoints="1"/>
            </p:cNvSpPr>
            <p:nvPr/>
          </p:nvSpPr>
          <p:spPr bwMode="auto">
            <a:xfrm>
              <a:off x="1264" y="3197"/>
              <a:ext cx="677" cy="700"/>
            </a:xfrm>
            <a:custGeom>
              <a:avLst/>
              <a:gdLst>
                <a:gd name="T0" fmla="*/ 594 w 1354"/>
                <a:gd name="T1" fmla="*/ 448 h 1399"/>
                <a:gd name="T2" fmla="*/ 492 w 1354"/>
                <a:gd name="T3" fmla="*/ 513 h 1399"/>
                <a:gd name="T4" fmla="*/ 427 w 1354"/>
                <a:gd name="T5" fmla="*/ 615 h 1399"/>
                <a:gd name="T6" fmla="*/ 417 w 1354"/>
                <a:gd name="T7" fmla="*/ 741 h 1399"/>
                <a:gd name="T8" fmla="*/ 464 w 1354"/>
                <a:gd name="T9" fmla="*/ 855 h 1399"/>
                <a:gd name="T10" fmla="*/ 556 w 1354"/>
                <a:gd name="T11" fmla="*/ 933 h 1399"/>
                <a:gd name="T12" fmla="*/ 677 w 1354"/>
                <a:gd name="T13" fmla="*/ 963 h 1399"/>
                <a:gd name="T14" fmla="*/ 798 w 1354"/>
                <a:gd name="T15" fmla="*/ 933 h 1399"/>
                <a:gd name="T16" fmla="*/ 890 w 1354"/>
                <a:gd name="T17" fmla="*/ 855 h 1399"/>
                <a:gd name="T18" fmla="*/ 938 w 1354"/>
                <a:gd name="T19" fmla="*/ 741 h 1399"/>
                <a:gd name="T20" fmla="*/ 928 w 1354"/>
                <a:gd name="T21" fmla="*/ 615 h 1399"/>
                <a:gd name="T22" fmla="*/ 864 w 1354"/>
                <a:gd name="T23" fmla="*/ 513 h 1399"/>
                <a:gd name="T24" fmla="*/ 761 w 1354"/>
                <a:gd name="T25" fmla="*/ 448 h 1399"/>
                <a:gd name="T26" fmla="*/ 561 w 1354"/>
                <a:gd name="T27" fmla="*/ 0 h 1399"/>
                <a:gd name="T28" fmla="*/ 842 w 1354"/>
                <a:gd name="T29" fmla="*/ 12 h 1399"/>
                <a:gd name="T30" fmla="*/ 885 w 1354"/>
                <a:gd name="T31" fmla="*/ 70 h 1399"/>
                <a:gd name="T32" fmla="*/ 930 w 1354"/>
                <a:gd name="T33" fmla="*/ 214 h 1399"/>
                <a:gd name="T34" fmla="*/ 1095 w 1354"/>
                <a:gd name="T35" fmla="*/ 214 h 1399"/>
                <a:gd name="T36" fmla="*/ 1162 w 1354"/>
                <a:gd name="T37" fmla="*/ 203 h 1399"/>
                <a:gd name="T38" fmla="*/ 1213 w 1354"/>
                <a:gd name="T39" fmla="*/ 232 h 1399"/>
                <a:gd name="T40" fmla="*/ 1352 w 1354"/>
                <a:gd name="T41" fmla="*/ 473 h 1399"/>
                <a:gd name="T42" fmla="*/ 1342 w 1354"/>
                <a:gd name="T43" fmla="*/ 546 h 1399"/>
                <a:gd name="T44" fmla="*/ 1218 w 1354"/>
                <a:gd name="T45" fmla="*/ 630 h 1399"/>
                <a:gd name="T46" fmla="*/ 1223 w 1354"/>
                <a:gd name="T47" fmla="*/ 734 h 1399"/>
                <a:gd name="T48" fmla="*/ 1324 w 1354"/>
                <a:gd name="T49" fmla="*/ 831 h 1399"/>
                <a:gd name="T50" fmla="*/ 1353 w 1354"/>
                <a:gd name="T51" fmla="*/ 886 h 1399"/>
                <a:gd name="T52" fmla="*/ 1342 w 1354"/>
                <a:gd name="T53" fmla="*/ 948 h 1399"/>
                <a:gd name="T54" fmla="*/ 1191 w 1354"/>
                <a:gd name="T55" fmla="*/ 1185 h 1399"/>
                <a:gd name="T56" fmla="*/ 1119 w 1354"/>
                <a:gd name="T57" fmla="*/ 1193 h 1399"/>
                <a:gd name="T58" fmla="*/ 970 w 1354"/>
                <a:gd name="T59" fmla="*/ 1161 h 1399"/>
                <a:gd name="T60" fmla="*/ 889 w 1354"/>
                <a:gd name="T61" fmla="*/ 1303 h 1399"/>
                <a:gd name="T62" fmla="*/ 861 w 1354"/>
                <a:gd name="T63" fmla="*/ 1370 h 1399"/>
                <a:gd name="T64" fmla="*/ 793 w 1354"/>
                <a:gd name="T65" fmla="*/ 1399 h 1399"/>
                <a:gd name="T66" fmla="*/ 513 w 1354"/>
                <a:gd name="T67" fmla="*/ 1385 h 1399"/>
                <a:gd name="T68" fmla="*/ 469 w 1354"/>
                <a:gd name="T69" fmla="*/ 1328 h 1399"/>
                <a:gd name="T70" fmla="*/ 424 w 1354"/>
                <a:gd name="T71" fmla="*/ 1185 h 1399"/>
                <a:gd name="T72" fmla="*/ 260 w 1354"/>
                <a:gd name="T73" fmla="*/ 1185 h 1399"/>
                <a:gd name="T74" fmla="*/ 187 w 1354"/>
                <a:gd name="T75" fmla="*/ 1193 h 1399"/>
                <a:gd name="T76" fmla="*/ 129 w 1354"/>
                <a:gd name="T77" fmla="*/ 1150 h 1399"/>
                <a:gd name="T78" fmla="*/ 0 w 1354"/>
                <a:gd name="T79" fmla="*/ 907 h 1399"/>
                <a:gd name="T80" fmla="*/ 17 w 1354"/>
                <a:gd name="T81" fmla="*/ 847 h 1399"/>
                <a:gd name="T82" fmla="*/ 136 w 1354"/>
                <a:gd name="T83" fmla="*/ 767 h 1399"/>
                <a:gd name="T84" fmla="*/ 131 w 1354"/>
                <a:gd name="T85" fmla="*/ 665 h 1399"/>
                <a:gd name="T86" fmla="*/ 30 w 1354"/>
                <a:gd name="T87" fmla="*/ 567 h 1399"/>
                <a:gd name="T88" fmla="*/ 2 w 1354"/>
                <a:gd name="T89" fmla="*/ 512 h 1399"/>
                <a:gd name="T90" fmla="*/ 13 w 1354"/>
                <a:gd name="T91" fmla="*/ 450 h 1399"/>
                <a:gd name="T92" fmla="*/ 164 w 1354"/>
                <a:gd name="T93" fmla="*/ 214 h 1399"/>
                <a:gd name="T94" fmla="*/ 237 w 1354"/>
                <a:gd name="T95" fmla="*/ 204 h 1399"/>
                <a:gd name="T96" fmla="*/ 384 w 1354"/>
                <a:gd name="T97" fmla="*/ 238 h 1399"/>
                <a:gd name="T98" fmla="*/ 465 w 1354"/>
                <a:gd name="T99" fmla="*/ 95 h 1399"/>
                <a:gd name="T100" fmla="*/ 494 w 1354"/>
                <a:gd name="T101" fmla="*/ 27 h 1399"/>
                <a:gd name="T102" fmla="*/ 561 w 1354"/>
                <a:gd name="T103" fmla="*/ 0 h 1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54" h="1399">
                  <a:moveTo>
                    <a:pt x="677" y="436"/>
                  </a:moveTo>
                  <a:lnTo>
                    <a:pt x="635" y="438"/>
                  </a:lnTo>
                  <a:lnTo>
                    <a:pt x="594" y="448"/>
                  </a:lnTo>
                  <a:lnTo>
                    <a:pt x="556" y="465"/>
                  </a:lnTo>
                  <a:lnTo>
                    <a:pt x="521" y="487"/>
                  </a:lnTo>
                  <a:lnTo>
                    <a:pt x="492" y="513"/>
                  </a:lnTo>
                  <a:lnTo>
                    <a:pt x="464" y="543"/>
                  </a:lnTo>
                  <a:lnTo>
                    <a:pt x="443" y="578"/>
                  </a:lnTo>
                  <a:lnTo>
                    <a:pt x="427" y="615"/>
                  </a:lnTo>
                  <a:lnTo>
                    <a:pt x="417" y="657"/>
                  </a:lnTo>
                  <a:lnTo>
                    <a:pt x="414" y="699"/>
                  </a:lnTo>
                  <a:lnTo>
                    <a:pt x="417" y="741"/>
                  </a:lnTo>
                  <a:lnTo>
                    <a:pt x="427" y="782"/>
                  </a:lnTo>
                  <a:lnTo>
                    <a:pt x="443" y="820"/>
                  </a:lnTo>
                  <a:lnTo>
                    <a:pt x="464" y="855"/>
                  </a:lnTo>
                  <a:lnTo>
                    <a:pt x="492" y="886"/>
                  </a:lnTo>
                  <a:lnTo>
                    <a:pt x="521" y="912"/>
                  </a:lnTo>
                  <a:lnTo>
                    <a:pt x="556" y="933"/>
                  </a:lnTo>
                  <a:lnTo>
                    <a:pt x="594" y="949"/>
                  </a:lnTo>
                  <a:lnTo>
                    <a:pt x="635" y="959"/>
                  </a:lnTo>
                  <a:lnTo>
                    <a:pt x="677" y="963"/>
                  </a:lnTo>
                  <a:lnTo>
                    <a:pt x="720" y="959"/>
                  </a:lnTo>
                  <a:lnTo>
                    <a:pt x="761" y="949"/>
                  </a:lnTo>
                  <a:lnTo>
                    <a:pt x="798" y="933"/>
                  </a:lnTo>
                  <a:lnTo>
                    <a:pt x="833" y="912"/>
                  </a:lnTo>
                  <a:lnTo>
                    <a:pt x="864" y="886"/>
                  </a:lnTo>
                  <a:lnTo>
                    <a:pt x="890" y="855"/>
                  </a:lnTo>
                  <a:lnTo>
                    <a:pt x="912" y="820"/>
                  </a:lnTo>
                  <a:lnTo>
                    <a:pt x="928" y="782"/>
                  </a:lnTo>
                  <a:lnTo>
                    <a:pt x="938" y="741"/>
                  </a:lnTo>
                  <a:lnTo>
                    <a:pt x="942" y="699"/>
                  </a:lnTo>
                  <a:lnTo>
                    <a:pt x="938" y="657"/>
                  </a:lnTo>
                  <a:lnTo>
                    <a:pt x="928" y="615"/>
                  </a:lnTo>
                  <a:lnTo>
                    <a:pt x="912" y="578"/>
                  </a:lnTo>
                  <a:lnTo>
                    <a:pt x="890" y="543"/>
                  </a:lnTo>
                  <a:lnTo>
                    <a:pt x="864" y="513"/>
                  </a:lnTo>
                  <a:lnTo>
                    <a:pt x="833" y="487"/>
                  </a:lnTo>
                  <a:lnTo>
                    <a:pt x="798" y="465"/>
                  </a:lnTo>
                  <a:lnTo>
                    <a:pt x="761" y="448"/>
                  </a:lnTo>
                  <a:lnTo>
                    <a:pt x="720" y="438"/>
                  </a:lnTo>
                  <a:lnTo>
                    <a:pt x="677" y="436"/>
                  </a:lnTo>
                  <a:close/>
                  <a:moveTo>
                    <a:pt x="561" y="0"/>
                  </a:moveTo>
                  <a:lnTo>
                    <a:pt x="793" y="0"/>
                  </a:lnTo>
                  <a:lnTo>
                    <a:pt x="818" y="2"/>
                  </a:lnTo>
                  <a:lnTo>
                    <a:pt x="842" y="12"/>
                  </a:lnTo>
                  <a:lnTo>
                    <a:pt x="861" y="27"/>
                  </a:lnTo>
                  <a:lnTo>
                    <a:pt x="875" y="47"/>
                  </a:lnTo>
                  <a:lnTo>
                    <a:pt x="885" y="70"/>
                  </a:lnTo>
                  <a:lnTo>
                    <a:pt x="889" y="95"/>
                  </a:lnTo>
                  <a:lnTo>
                    <a:pt x="889" y="193"/>
                  </a:lnTo>
                  <a:lnTo>
                    <a:pt x="930" y="214"/>
                  </a:lnTo>
                  <a:lnTo>
                    <a:pt x="970" y="238"/>
                  </a:lnTo>
                  <a:lnTo>
                    <a:pt x="1008" y="264"/>
                  </a:lnTo>
                  <a:lnTo>
                    <a:pt x="1095" y="214"/>
                  </a:lnTo>
                  <a:lnTo>
                    <a:pt x="1119" y="204"/>
                  </a:lnTo>
                  <a:lnTo>
                    <a:pt x="1142" y="201"/>
                  </a:lnTo>
                  <a:lnTo>
                    <a:pt x="1162" y="203"/>
                  </a:lnTo>
                  <a:lnTo>
                    <a:pt x="1181" y="209"/>
                  </a:lnTo>
                  <a:lnTo>
                    <a:pt x="1198" y="219"/>
                  </a:lnTo>
                  <a:lnTo>
                    <a:pt x="1213" y="232"/>
                  </a:lnTo>
                  <a:lnTo>
                    <a:pt x="1226" y="249"/>
                  </a:lnTo>
                  <a:lnTo>
                    <a:pt x="1342" y="450"/>
                  </a:lnTo>
                  <a:lnTo>
                    <a:pt x="1352" y="473"/>
                  </a:lnTo>
                  <a:lnTo>
                    <a:pt x="1354" y="497"/>
                  </a:lnTo>
                  <a:lnTo>
                    <a:pt x="1352" y="522"/>
                  </a:lnTo>
                  <a:lnTo>
                    <a:pt x="1342" y="546"/>
                  </a:lnTo>
                  <a:lnTo>
                    <a:pt x="1327" y="566"/>
                  </a:lnTo>
                  <a:lnTo>
                    <a:pt x="1307" y="581"/>
                  </a:lnTo>
                  <a:lnTo>
                    <a:pt x="1218" y="630"/>
                  </a:lnTo>
                  <a:lnTo>
                    <a:pt x="1223" y="665"/>
                  </a:lnTo>
                  <a:lnTo>
                    <a:pt x="1226" y="699"/>
                  </a:lnTo>
                  <a:lnTo>
                    <a:pt x="1223" y="734"/>
                  </a:lnTo>
                  <a:lnTo>
                    <a:pt x="1218" y="767"/>
                  </a:lnTo>
                  <a:lnTo>
                    <a:pt x="1307" y="818"/>
                  </a:lnTo>
                  <a:lnTo>
                    <a:pt x="1324" y="831"/>
                  </a:lnTo>
                  <a:lnTo>
                    <a:pt x="1338" y="847"/>
                  </a:lnTo>
                  <a:lnTo>
                    <a:pt x="1348" y="866"/>
                  </a:lnTo>
                  <a:lnTo>
                    <a:pt x="1353" y="886"/>
                  </a:lnTo>
                  <a:lnTo>
                    <a:pt x="1354" y="907"/>
                  </a:lnTo>
                  <a:lnTo>
                    <a:pt x="1350" y="928"/>
                  </a:lnTo>
                  <a:lnTo>
                    <a:pt x="1342" y="948"/>
                  </a:lnTo>
                  <a:lnTo>
                    <a:pt x="1226" y="1150"/>
                  </a:lnTo>
                  <a:lnTo>
                    <a:pt x="1210" y="1169"/>
                  </a:lnTo>
                  <a:lnTo>
                    <a:pt x="1191" y="1185"/>
                  </a:lnTo>
                  <a:lnTo>
                    <a:pt x="1167" y="1193"/>
                  </a:lnTo>
                  <a:lnTo>
                    <a:pt x="1142" y="1197"/>
                  </a:lnTo>
                  <a:lnTo>
                    <a:pt x="1119" y="1193"/>
                  </a:lnTo>
                  <a:lnTo>
                    <a:pt x="1095" y="1185"/>
                  </a:lnTo>
                  <a:lnTo>
                    <a:pt x="1008" y="1134"/>
                  </a:lnTo>
                  <a:lnTo>
                    <a:pt x="970" y="1161"/>
                  </a:lnTo>
                  <a:lnTo>
                    <a:pt x="930" y="1185"/>
                  </a:lnTo>
                  <a:lnTo>
                    <a:pt x="889" y="1205"/>
                  </a:lnTo>
                  <a:lnTo>
                    <a:pt x="889" y="1303"/>
                  </a:lnTo>
                  <a:lnTo>
                    <a:pt x="885" y="1328"/>
                  </a:lnTo>
                  <a:lnTo>
                    <a:pt x="875" y="1352"/>
                  </a:lnTo>
                  <a:lnTo>
                    <a:pt x="861" y="1370"/>
                  </a:lnTo>
                  <a:lnTo>
                    <a:pt x="842" y="1385"/>
                  </a:lnTo>
                  <a:lnTo>
                    <a:pt x="818" y="1395"/>
                  </a:lnTo>
                  <a:lnTo>
                    <a:pt x="793" y="1399"/>
                  </a:lnTo>
                  <a:lnTo>
                    <a:pt x="561" y="1399"/>
                  </a:lnTo>
                  <a:lnTo>
                    <a:pt x="535" y="1395"/>
                  </a:lnTo>
                  <a:lnTo>
                    <a:pt x="513" y="1385"/>
                  </a:lnTo>
                  <a:lnTo>
                    <a:pt x="494" y="1370"/>
                  </a:lnTo>
                  <a:lnTo>
                    <a:pt x="479" y="1352"/>
                  </a:lnTo>
                  <a:lnTo>
                    <a:pt x="469" y="1328"/>
                  </a:lnTo>
                  <a:lnTo>
                    <a:pt x="465" y="1303"/>
                  </a:lnTo>
                  <a:lnTo>
                    <a:pt x="465" y="1205"/>
                  </a:lnTo>
                  <a:lnTo>
                    <a:pt x="424" y="1185"/>
                  </a:lnTo>
                  <a:lnTo>
                    <a:pt x="384" y="1161"/>
                  </a:lnTo>
                  <a:lnTo>
                    <a:pt x="347" y="1134"/>
                  </a:lnTo>
                  <a:lnTo>
                    <a:pt x="260" y="1185"/>
                  </a:lnTo>
                  <a:lnTo>
                    <a:pt x="237" y="1193"/>
                  </a:lnTo>
                  <a:lnTo>
                    <a:pt x="212" y="1197"/>
                  </a:lnTo>
                  <a:lnTo>
                    <a:pt x="187" y="1193"/>
                  </a:lnTo>
                  <a:lnTo>
                    <a:pt x="164" y="1185"/>
                  </a:lnTo>
                  <a:lnTo>
                    <a:pt x="145" y="1169"/>
                  </a:lnTo>
                  <a:lnTo>
                    <a:pt x="129" y="1150"/>
                  </a:lnTo>
                  <a:lnTo>
                    <a:pt x="13" y="948"/>
                  </a:lnTo>
                  <a:lnTo>
                    <a:pt x="4" y="928"/>
                  </a:lnTo>
                  <a:lnTo>
                    <a:pt x="0" y="907"/>
                  </a:lnTo>
                  <a:lnTo>
                    <a:pt x="2" y="886"/>
                  </a:lnTo>
                  <a:lnTo>
                    <a:pt x="7" y="866"/>
                  </a:lnTo>
                  <a:lnTo>
                    <a:pt x="17" y="847"/>
                  </a:lnTo>
                  <a:lnTo>
                    <a:pt x="30" y="831"/>
                  </a:lnTo>
                  <a:lnTo>
                    <a:pt x="48" y="817"/>
                  </a:lnTo>
                  <a:lnTo>
                    <a:pt x="136" y="767"/>
                  </a:lnTo>
                  <a:lnTo>
                    <a:pt x="131" y="734"/>
                  </a:lnTo>
                  <a:lnTo>
                    <a:pt x="129" y="699"/>
                  </a:lnTo>
                  <a:lnTo>
                    <a:pt x="131" y="665"/>
                  </a:lnTo>
                  <a:lnTo>
                    <a:pt x="136" y="630"/>
                  </a:lnTo>
                  <a:lnTo>
                    <a:pt x="48" y="581"/>
                  </a:lnTo>
                  <a:lnTo>
                    <a:pt x="30" y="567"/>
                  </a:lnTo>
                  <a:lnTo>
                    <a:pt x="17" y="551"/>
                  </a:lnTo>
                  <a:lnTo>
                    <a:pt x="7" y="532"/>
                  </a:lnTo>
                  <a:lnTo>
                    <a:pt x="2" y="512"/>
                  </a:lnTo>
                  <a:lnTo>
                    <a:pt x="0" y="491"/>
                  </a:lnTo>
                  <a:lnTo>
                    <a:pt x="4" y="470"/>
                  </a:lnTo>
                  <a:lnTo>
                    <a:pt x="13" y="450"/>
                  </a:lnTo>
                  <a:lnTo>
                    <a:pt x="129" y="249"/>
                  </a:lnTo>
                  <a:lnTo>
                    <a:pt x="145" y="229"/>
                  </a:lnTo>
                  <a:lnTo>
                    <a:pt x="164" y="214"/>
                  </a:lnTo>
                  <a:lnTo>
                    <a:pt x="187" y="204"/>
                  </a:lnTo>
                  <a:lnTo>
                    <a:pt x="212" y="201"/>
                  </a:lnTo>
                  <a:lnTo>
                    <a:pt x="237" y="204"/>
                  </a:lnTo>
                  <a:lnTo>
                    <a:pt x="260" y="214"/>
                  </a:lnTo>
                  <a:lnTo>
                    <a:pt x="347" y="264"/>
                  </a:lnTo>
                  <a:lnTo>
                    <a:pt x="384" y="238"/>
                  </a:lnTo>
                  <a:lnTo>
                    <a:pt x="424" y="214"/>
                  </a:lnTo>
                  <a:lnTo>
                    <a:pt x="465" y="193"/>
                  </a:lnTo>
                  <a:lnTo>
                    <a:pt x="465" y="95"/>
                  </a:lnTo>
                  <a:lnTo>
                    <a:pt x="469" y="70"/>
                  </a:lnTo>
                  <a:lnTo>
                    <a:pt x="479" y="47"/>
                  </a:lnTo>
                  <a:lnTo>
                    <a:pt x="494" y="27"/>
                  </a:lnTo>
                  <a:lnTo>
                    <a:pt x="513" y="12"/>
                  </a:lnTo>
                  <a:lnTo>
                    <a:pt x="535" y="2"/>
                  </a:lnTo>
                  <a:lnTo>
                    <a:pt x="56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11" name="Group 124">
            <a:extLst>
              <a:ext uri="{FF2B5EF4-FFF2-40B4-BE49-F238E27FC236}">
                <a16:creationId xmlns:a16="http://schemas.microsoft.com/office/drawing/2014/main" id="{BFFA8088-7FA1-02A0-1284-CF0E2C82F2F5}"/>
              </a:ext>
            </a:extLst>
          </p:cNvPr>
          <p:cNvGrpSpPr>
            <a:grpSpLocks noChangeAspect="1"/>
          </p:cNvGrpSpPr>
          <p:nvPr/>
        </p:nvGrpSpPr>
        <p:grpSpPr bwMode="auto">
          <a:xfrm>
            <a:off x="9330058" y="4180471"/>
            <a:ext cx="359525" cy="359525"/>
            <a:chOff x="1872" y="196"/>
            <a:chExt cx="3932" cy="3932"/>
          </a:xfrm>
          <a:solidFill>
            <a:srgbClr val="4472C4"/>
          </a:solidFill>
        </p:grpSpPr>
        <p:sp>
          <p:nvSpPr>
            <p:cNvPr id="212" name="Freeform 126">
              <a:extLst>
                <a:ext uri="{FF2B5EF4-FFF2-40B4-BE49-F238E27FC236}">
                  <a16:creationId xmlns:a16="http://schemas.microsoft.com/office/drawing/2014/main" id="{C3B87027-629D-5F98-FDCC-28C435501C2D}"/>
                </a:ext>
              </a:extLst>
            </p:cNvPr>
            <p:cNvSpPr>
              <a:spLocks/>
            </p:cNvSpPr>
            <p:nvPr/>
          </p:nvSpPr>
          <p:spPr bwMode="auto">
            <a:xfrm>
              <a:off x="2586" y="2161"/>
              <a:ext cx="885" cy="1053"/>
            </a:xfrm>
            <a:custGeom>
              <a:avLst/>
              <a:gdLst>
                <a:gd name="T0" fmla="*/ 582 w 885"/>
                <a:gd name="T1" fmla="*/ 5 h 1053"/>
                <a:gd name="T2" fmla="*/ 808 w 885"/>
                <a:gd name="T3" fmla="*/ 87 h 1053"/>
                <a:gd name="T4" fmla="*/ 846 w 885"/>
                <a:gd name="T5" fmla="*/ 117 h 1053"/>
                <a:gd name="T6" fmla="*/ 870 w 885"/>
                <a:gd name="T7" fmla="*/ 150 h 1053"/>
                <a:gd name="T8" fmla="*/ 882 w 885"/>
                <a:gd name="T9" fmla="*/ 178 h 1053"/>
                <a:gd name="T10" fmla="*/ 885 w 885"/>
                <a:gd name="T11" fmla="*/ 191 h 1053"/>
                <a:gd name="T12" fmla="*/ 885 w 885"/>
                <a:gd name="T13" fmla="*/ 440 h 1053"/>
                <a:gd name="T14" fmla="*/ 885 w 885"/>
                <a:gd name="T15" fmla="*/ 442 h 1053"/>
                <a:gd name="T16" fmla="*/ 879 w 885"/>
                <a:gd name="T17" fmla="*/ 594 h 1053"/>
                <a:gd name="T18" fmla="*/ 859 w 885"/>
                <a:gd name="T19" fmla="*/ 686 h 1053"/>
                <a:gd name="T20" fmla="*/ 833 w 885"/>
                <a:gd name="T21" fmla="*/ 760 h 1053"/>
                <a:gd name="T22" fmla="*/ 802 w 885"/>
                <a:gd name="T23" fmla="*/ 817 h 1053"/>
                <a:gd name="T24" fmla="*/ 771 w 885"/>
                <a:gd name="T25" fmla="*/ 860 h 1053"/>
                <a:gd name="T26" fmla="*/ 742 w 885"/>
                <a:gd name="T27" fmla="*/ 889 h 1053"/>
                <a:gd name="T28" fmla="*/ 718 w 885"/>
                <a:gd name="T29" fmla="*/ 907 h 1053"/>
                <a:gd name="T30" fmla="*/ 673 w 885"/>
                <a:gd name="T31" fmla="*/ 940 h 1053"/>
                <a:gd name="T32" fmla="*/ 603 w 885"/>
                <a:gd name="T33" fmla="*/ 999 h 1053"/>
                <a:gd name="T34" fmla="*/ 536 w 885"/>
                <a:gd name="T35" fmla="*/ 1034 h 1053"/>
                <a:gd name="T36" fmla="*/ 481 w 885"/>
                <a:gd name="T37" fmla="*/ 1050 h 1053"/>
                <a:gd name="T38" fmla="*/ 443 w 885"/>
                <a:gd name="T39" fmla="*/ 1053 h 1053"/>
                <a:gd name="T40" fmla="*/ 432 w 885"/>
                <a:gd name="T41" fmla="*/ 1053 h 1053"/>
                <a:gd name="T42" fmla="*/ 427 w 885"/>
                <a:gd name="T43" fmla="*/ 1053 h 1053"/>
                <a:gd name="T44" fmla="*/ 414 w 885"/>
                <a:gd name="T45" fmla="*/ 1052 h 1053"/>
                <a:gd name="T46" fmla="*/ 371 w 885"/>
                <a:gd name="T47" fmla="*/ 1043 h 1053"/>
                <a:gd name="T48" fmla="*/ 315 w 885"/>
                <a:gd name="T49" fmla="*/ 1016 h 1053"/>
                <a:gd name="T50" fmla="*/ 251 w 885"/>
                <a:gd name="T51" fmla="*/ 975 h 1053"/>
                <a:gd name="T52" fmla="*/ 198 w 885"/>
                <a:gd name="T53" fmla="*/ 935 h 1053"/>
                <a:gd name="T54" fmla="*/ 175 w 885"/>
                <a:gd name="T55" fmla="*/ 919 h 1053"/>
                <a:gd name="T56" fmla="*/ 172 w 885"/>
                <a:gd name="T57" fmla="*/ 916 h 1053"/>
                <a:gd name="T58" fmla="*/ 138 w 885"/>
                <a:gd name="T59" fmla="*/ 890 h 1053"/>
                <a:gd name="T60" fmla="*/ 86 w 885"/>
                <a:gd name="T61" fmla="*/ 830 h 1053"/>
                <a:gd name="T62" fmla="*/ 49 w 885"/>
                <a:gd name="T63" fmla="*/ 762 h 1053"/>
                <a:gd name="T64" fmla="*/ 25 w 885"/>
                <a:gd name="T65" fmla="*/ 694 h 1053"/>
                <a:gd name="T66" fmla="*/ 11 w 885"/>
                <a:gd name="T67" fmla="*/ 632 h 1053"/>
                <a:gd name="T68" fmla="*/ 4 w 885"/>
                <a:gd name="T69" fmla="*/ 583 h 1053"/>
                <a:gd name="T70" fmla="*/ 2 w 885"/>
                <a:gd name="T71" fmla="*/ 556 h 1053"/>
                <a:gd name="T72" fmla="*/ 0 w 885"/>
                <a:gd name="T73" fmla="*/ 192 h 1053"/>
                <a:gd name="T74" fmla="*/ 12 w 885"/>
                <a:gd name="T75" fmla="*/ 158 h 1053"/>
                <a:gd name="T76" fmla="*/ 17 w 885"/>
                <a:gd name="T77" fmla="*/ 149 h 1053"/>
                <a:gd name="T78" fmla="*/ 29 w 885"/>
                <a:gd name="T79" fmla="*/ 130 h 1053"/>
                <a:gd name="T80" fmla="*/ 35 w 885"/>
                <a:gd name="T81" fmla="*/ 122 h 1053"/>
                <a:gd name="T82" fmla="*/ 47 w 885"/>
                <a:gd name="T83" fmla="*/ 109 h 1053"/>
                <a:gd name="T84" fmla="*/ 57 w 885"/>
                <a:gd name="T85" fmla="*/ 100 h 1053"/>
                <a:gd name="T86" fmla="*/ 66 w 885"/>
                <a:gd name="T87" fmla="*/ 92 h 1053"/>
                <a:gd name="T88" fmla="*/ 79 w 885"/>
                <a:gd name="T89" fmla="*/ 84 h 1053"/>
                <a:gd name="T90" fmla="*/ 84 w 885"/>
                <a:gd name="T91" fmla="*/ 80 h 1053"/>
                <a:gd name="T92" fmla="*/ 115 w 885"/>
                <a:gd name="T93" fmla="*/ 67 h 1053"/>
                <a:gd name="T94" fmla="*/ 309 w 885"/>
                <a:gd name="T95" fmla="*/ 65 h 1053"/>
                <a:gd name="T96" fmla="*/ 380 w 885"/>
                <a:gd name="T97" fmla="*/ 54 h 1053"/>
                <a:gd name="T98" fmla="*/ 430 w 885"/>
                <a:gd name="T99" fmla="*/ 37 h 1053"/>
                <a:gd name="T100" fmla="*/ 487 w 885"/>
                <a:gd name="T101" fmla="*/ 16 h 1053"/>
                <a:gd name="T102" fmla="*/ 536 w 885"/>
                <a:gd name="T103" fmla="*/ 0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5" h="1053">
                  <a:moveTo>
                    <a:pt x="560" y="0"/>
                  </a:moveTo>
                  <a:lnTo>
                    <a:pt x="582" y="5"/>
                  </a:lnTo>
                  <a:lnTo>
                    <a:pt x="780" y="74"/>
                  </a:lnTo>
                  <a:lnTo>
                    <a:pt x="808" y="87"/>
                  </a:lnTo>
                  <a:lnTo>
                    <a:pt x="829" y="102"/>
                  </a:lnTo>
                  <a:lnTo>
                    <a:pt x="846" y="117"/>
                  </a:lnTo>
                  <a:lnTo>
                    <a:pt x="860" y="134"/>
                  </a:lnTo>
                  <a:lnTo>
                    <a:pt x="870" y="150"/>
                  </a:lnTo>
                  <a:lnTo>
                    <a:pt x="877" y="165"/>
                  </a:lnTo>
                  <a:lnTo>
                    <a:pt x="882" y="178"/>
                  </a:lnTo>
                  <a:lnTo>
                    <a:pt x="884" y="187"/>
                  </a:lnTo>
                  <a:lnTo>
                    <a:pt x="885" y="191"/>
                  </a:lnTo>
                  <a:lnTo>
                    <a:pt x="885" y="193"/>
                  </a:lnTo>
                  <a:lnTo>
                    <a:pt x="885" y="440"/>
                  </a:lnTo>
                  <a:lnTo>
                    <a:pt x="885" y="442"/>
                  </a:lnTo>
                  <a:lnTo>
                    <a:pt x="885" y="442"/>
                  </a:lnTo>
                  <a:lnTo>
                    <a:pt x="885" y="539"/>
                  </a:lnTo>
                  <a:lnTo>
                    <a:pt x="879" y="594"/>
                  </a:lnTo>
                  <a:lnTo>
                    <a:pt x="870" y="642"/>
                  </a:lnTo>
                  <a:lnTo>
                    <a:pt x="859" y="686"/>
                  </a:lnTo>
                  <a:lnTo>
                    <a:pt x="846" y="725"/>
                  </a:lnTo>
                  <a:lnTo>
                    <a:pt x="833" y="760"/>
                  </a:lnTo>
                  <a:lnTo>
                    <a:pt x="817" y="791"/>
                  </a:lnTo>
                  <a:lnTo>
                    <a:pt x="802" y="817"/>
                  </a:lnTo>
                  <a:lnTo>
                    <a:pt x="786" y="840"/>
                  </a:lnTo>
                  <a:lnTo>
                    <a:pt x="771" y="860"/>
                  </a:lnTo>
                  <a:lnTo>
                    <a:pt x="755" y="876"/>
                  </a:lnTo>
                  <a:lnTo>
                    <a:pt x="742" y="889"/>
                  </a:lnTo>
                  <a:lnTo>
                    <a:pt x="729" y="900"/>
                  </a:lnTo>
                  <a:lnTo>
                    <a:pt x="718" y="907"/>
                  </a:lnTo>
                  <a:lnTo>
                    <a:pt x="711" y="913"/>
                  </a:lnTo>
                  <a:lnTo>
                    <a:pt x="673" y="940"/>
                  </a:lnTo>
                  <a:lnTo>
                    <a:pt x="639" y="970"/>
                  </a:lnTo>
                  <a:lnTo>
                    <a:pt x="603" y="999"/>
                  </a:lnTo>
                  <a:lnTo>
                    <a:pt x="568" y="1020"/>
                  </a:lnTo>
                  <a:lnTo>
                    <a:pt x="536" y="1034"/>
                  </a:lnTo>
                  <a:lnTo>
                    <a:pt x="506" y="1045"/>
                  </a:lnTo>
                  <a:lnTo>
                    <a:pt x="481" y="1050"/>
                  </a:lnTo>
                  <a:lnTo>
                    <a:pt x="460" y="1053"/>
                  </a:lnTo>
                  <a:lnTo>
                    <a:pt x="443" y="1053"/>
                  </a:lnTo>
                  <a:lnTo>
                    <a:pt x="437" y="1053"/>
                  </a:lnTo>
                  <a:lnTo>
                    <a:pt x="432" y="1053"/>
                  </a:lnTo>
                  <a:lnTo>
                    <a:pt x="430" y="1053"/>
                  </a:lnTo>
                  <a:lnTo>
                    <a:pt x="427" y="1053"/>
                  </a:lnTo>
                  <a:lnTo>
                    <a:pt x="418" y="1052"/>
                  </a:lnTo>
                  <a:lnTo>
                    <a:pt x="414" y="1052"/>
                  </a:lnTo>
                  <a:lnTo>
                    <a:pt x="395" y="1050"/>
                  </a:lnTo>
                  <a:lnTo>
                    <a:pt x="371" y="1043"/>
                  </a:lnTo>
                  <a:lnTo>
                    <a:pt x="345" y="1032"/>
                  </a:lnTo>
                  <a:lnTo>
                    <a:pt x="315" y="1016"/>
                  </a:lnTo>
                  <a:lnTo>
                    <a:pt x="284" y="997"/>
                  </a:lnTo>
                  <a:lnTo>
                    <a:pt x="251" y="975"/>
                  </a:lnTo>
                  <a:lnTo>
                    <a:pt x="216" y="948"/>
                  </a:lnTo>
                  <a:lnTo>
                    <a:pt x="198" y="935"/>
                  </a:lnTo>
                  <a:lnTo>
                    <a:pt x="178" y="921"/>
                  </a:lnTo>
                  <a:lnTo>
                    <a:pt x="175" y="919"/>
                  </a:lnTo>
                  <a:lnTo>
                    <a:pt x="175" y="917"/>
                  </a:lnTo>
                  <a:lnTo>
                    <a:pt x="172" y="916"/>
                  </a:lnTo>
                  <a:lnTo>
                    <a:pt x="170" y="915"/>
                  </a:lnTo>
                  <a:lnTo>
                    <a:pt x="138" y="890"/>
                  </a:lnTo>
                  <a:lnTo>
                    <a:pt x="110" y="861"/>
                  </a:lnTo>
                  <a:lnTo>
                    <a:pt x="86" y="830"/>
                  </a:lnTo>
                  <a:lnTo>
                    <a:pt x="66" y="797"/>
                  </a:lnTo>
                  <a:lnTo>
                    <a:pt x="49" y="762"/>
                  </a:lnTo>
                  <a:lnTo>
                    <a:pt x="36" y="728"/>
                  </a:lnTo>
                  <a:lnTo>
                    <a:pt x="25" y="694"/>
                  </a:lnTo>
                  <a:lnTo>
                    <a:pt x="17" y="662"/>
                  </a:lnTo>
                  <a:lnTo>
                    <a:pt x="11" y="632"/>
                  </a:lnTo>
                  <a:lnTo>
                    <a:pt x="6" y="606"/>
                  </a:lnTo>
                  <a:lnTo>
                    <a:pt x="4" y="583"/>
                  </a:lnTo>
                  <a:lnTo>
                    <a:pt x="2" y="567"/>
                  </a:lnTo>
                  <a:lnTo>
                    <a:pt x="2" y="556"/>
                  </a:lnTo>
                  <a:lnTo>
                    <a:pt x="0" y="552"/>
                  </a:lnTo>
                  <a:lnTo>
                    <a:pt x="0" y="192"/>
                  </a:lnTo>
                  <a:lnTo>
                    <a:pt x="6" y="173"/>
                  </a:lnTo>
                  <a:lnTo>
                    <a:pt x="12" y="158"/>
                  </a:lnTo>
                  <a:lnTo>
                    <a:pt x="15" y="153"/>
                  </a:lnTo>
                  <a:lnTo>
                    <a:pt x="17" y="149"/>
                  </a:lnTo>
                  <a:lnTo>
                    <a:pt x="23" y="140"/>
                  </a:lnTo>
                  <a:lnTo>
                    <a:pt x="29" y="130"/>
                  </a:lnTo>
                  <a:lnTo>
                    <a:pt x="31" y="125"/>
                  </a:lnTo>
                  <a:lnTo>
                    <a:pt x="35" y="122"/>
                  </a:lnTo>
                  <a:lnTo>
                    <a:pt x="41" y="115"/>
                  </a:lnTo>
                  <a:lnTo>
                    <a:pt x="47" y="109"/>
                  </a:lnTo>
                  <a:lnTo>
                    <a:pt x="52" y="104"/>
                  </a:lnTo>
                  <a:lnTo>
                    <a:pt x="57" y="100"/>
                  </a:lnTo>
                  <a:lnTo>
                    <a:pt x="61" y="96"/>
                  </a:lnTo>
                  <a:lnTo>
                    <a:pt x="66" y="92"/>
                  </a:lnTo>
                  <a:lnTo>
                    <a:pt x="72" y="87"/>
                  </a:lnTo>
                  <a:lnTo>
                    <a:pt x="79" y="84"/>
                  </a:lnTo>
                  <a:lnTo>
                    <a:pt x="82" y="81"/>
                  </a:lnTo>
                  <a:lnTo>
                    <a:pt x="84" y="80"/>
                  </a:lnTo>
                  <a:lnTo>
                    <a:pt x="102" y="72"/>
                  </a:lnTo>
                  <a:lnTo>
                    <a:pt x="115" y="67"/>
                  </a:lnTo>
                  <a:lnTo>
                    <a:pt x="126" y="65"/>
                  </a:lnTo>
                  <a:lnTo>
                    <a:pt x="309" y="65"/>
                  </a:lnTo>
                  <a:lnTo>
                    <a:pt x="345" y="62"/>
                  </a:lnTo>
                  <a:lnTo>
                    <a:pt x="380" y="54"/>
                  </a:lnTo>
                  <a:lnTo>
                    <a:pt x="404" y="47"/>
                  </a:lnTo>
                  <a:lnTo>
                    <a:pt x="430" y="37"/>
                  </a:lnTo>
                  <a:lnTo>
                    <a:pt x="458" y="26"/>
                  </a:lnTo>
                  <a:lnTo>
                    <a:pt x="487" y="16"/>
                  </a:lnTo>
                  <a:lnTo>
                    <a:pt x="513" y="6"/>
                  </a:lnTo>
                  <a:lnTo>
                    <a:pt x="536" y="0"/>
                  </a:lnTo>
                  <a:lnTo>
                    <a:pt x="56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sp>
          <p:nvSpPr>
            <p:cNvPr id="213" name="Freeform 127">
              <a:extLst>
                <a:ext uri="{FF2B5EF4-FFF2-40B4-BE49-F238E27FC236}">
                  <a16:creationId xmlns:a16="http://schemas.microsoft.com/office/drawing/2014/main" id="{FD13DB35-038D-10A9-C711-978BD4306DE6}"/>
                </a:ext>
              </a:extLst>
            </p:cNvPr>
            <p:cNvSpPr>
              <a:spLocks/>
            </p:cNvSpPr>
            <p:nvPr/>
          </p:nvSpPr>
          <p:spPr bwMode="auto">
            <a:xfrm>
              <a:off x="3122" y="3353"/>
              <a:ext cx="281" cy="312"/>
            </a:xfrm>
            <a:custGeom>
              <a:avLst/>
              <a:gdLst>
                <a:gd name="T0" fmla="*/ 221 w 281"/>
                <a:gd name="T1" fmla="*/ 0 h 312"/>
                <a:gd name="T2" fmla="*/ 281 w 281"/>
                <a:gd name="T3" fmla="*/ 22 h 312"/>
                <a:gd name="T4" fmla="*/ 122 w 281"/>
                <a:gd name="T5" fmla="*/ 312 h 312"/>
                <a:gd name="T6" fmla="*/ 0 w 281"/>
                <a:gd name="T7" fmla="*/ 148 h 312"/>
                <a:gd name="T8" fmla="*/ 221 w 281"/>
                <a:gd name="T9" fmla="*/ 0 h 312"/>
              </a:gdLst>
              <a:ahLst/>
              <a:cxnLst>
                <a:cxn ang="0">
                  <a:pos x="T0" y="T1"/>
                </a:cxn>
                <a:cxn ang="0">
                  <a:pos x="T2" y="T3"/>
                </a:cxn>
                <a:cxn ang="0">
                  <a:pos x="T4" y="T5"/>
                </a:cxn>
                <a:cxn ang="0">
                  <a:pos x="T6" y="T7"/>
                </a:cxn>
                <a:cxn ang="0">
                  <a:pos x="T8" y="T9"/>
                </a:cxn>
              </a:cxnLst>
              <a:rect l="0" t="0" r="r" b="b"/>
              <a:pathLst>
                <a:path w="281" h="312">
                  <a:moveTo>
                    <a:pt x="221" y="0"/>
                  </a:moveTo>
                  <a:lnTo>
                    <a:pt x="281" y="22"/>
                  </a:lnTo>
                  <a:lnTo>
                    <a:pt x="122" y="312"/>
                  </a:lnTo>
                  <a:lnTo>
                    <a:pt x="0" y="148"/>
                  </a:lnTo>
                  <a:lnTo>
                    <a:pt x="22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sp>
          <p:nvSpPr>
            <p:cNvPr id="214" name="Freeform 128">
              <a:extLst>
                <a:ext uri="{FF2B5EF4-FFF2-40B4-BE49-F238E27FC236}">
                  <a16:creationId xmlns:a16="http://schemas.microsoft.com/office/drawing/2014/main" id="{C85802E3-2D12-68A9-A1CF-AA97ED18EED4}"/>
                </a:ext>
              </a:extLst>
            </p:cNvPr>
            <p:cNvSpPr>
              <a:spLocks/>
            </p:cNvSpPr>
            <p:nvPr/>
          </p:nvSpPr>
          <p:spPr bwMode="auto">
            <a:xfrm>
              <a:off x="2911" y="3325"/>
              <a:ext cx="238" cy="80"/>
            </a:xfrm>
            <a:custGeom>
              <a:avLst/>
              <a:gdLst>
                <a:gd name="T0" fmla="*/ 238 w 238"/>
                <a:gd name="T1" fmla="*/ 0 h 80"/>
                <a:gd name="T2" fmla="*/ 118 w 238"/>
                <a:gd name="T3" fmla="*/ 80 h 80"/>
                <a:gd name="T4" fmla="*/ 0 w 238"/>
                <a:gd name="T5" fmla="*/ 1 h 80"/>
                <a:gd name="T6" fmla="*/ 3 w 238"/>
                <a:gd name="T7" fmla="*/ 1 h 80"/>
                <a:gd name="T8" fmla="*/ 6 w 238"/>
                <a:gd name="T9" fmla="*/ 3 h 80"/>
                <a:gd name="T10" fmla="*/ 36 w 238"/>
                <a:gd name="T11" fmla="*/ 12 h 80"/>
                <a:gd name="T12" fmla="*/ 43 w 238"/>
                <a:gd name="T13" fmla="*/ 13 h 80"/>
                <a:gd name="T14" fmla="*/ 49 w 238"/>
                <a:gd name="T15" fmla="*/ 15 h 80"/>
                <a:gd name="T16" fmla="*/ 69 w 238"/>
                <a:gd name="T17" fmla="*/ 18 h 80"/>
                <a:gd name="T18" fmla="*/ 89 w 238"/>
                <a:gd name="T19" fmla="*/ 19 h 80"/>
                <a:gd name="T20" fmla="*/ 100 w 238"/>
                <a:gd name="T21" fmla="*/ 21 h 80"/>
                <a:gd name="T22" fmla="*/ 116 w 238"/>
                <a:gd name="T23" fmla="*/ 21 h 80"/>
                <a:gd name="T24" fmla="*/ 129 w 238"/>
                <a:gd name="T25" fmla="*/ 21 h 80"/>
                <a:gd name="T26" fmla="*/ 143 w 238"/>
                <a:gd name="T27" fmla="*/ 19 h 80"/>
                <a:gd name="T28" fmla="*/ 147 w 238"/>
                <a:gd name="T29" fmla="*/ 19 h 80"/>
                <a:gd name="T30" fmla="*/ 163 w 238"/>
                <a:gd name="T31" fmla="*/ 17 h 80"/>
                <a:gd name="T32" fmla="*/ 181 w 238"/>
                <a:gd name="T33" fmla="*/ 15 h 80"/>
                <a:gd name="T34" fmla="*/ 186 w 238"/>
                <a:gd name="T35" fmla="*/ 13 h 80"/>
                <a:gd name="T36" fmla="*/ 191 w 238"/>
                <a:gd name="T37" fmla="*/ 12 h 80"/>
                <a:gd name="T38" fmla="*/ 213 w 238"/>
                <a:gd name="T39" fmla="*/ 7 h 80"/>
                <a:gd name="T40" fmla="*/ 237 w 238"/>
                <a:gd name="T41" fmla="*/ 0 h 80"/>
                <a:gd name="T42" fmla="*/ 238 w 238"/>
                <a:gd name="T4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80">
                  <a:moveTo>
                    <a:pt x="238" y="0"/>
                  </a:moveTo>
                  <a:lnTo>
                    <a:pt x="118" y="80"/>
                  </a:lnTo>
                  <a:lnTo>
                    <a:pt x="0" y="1"/>
                  </a:lnTo>
                  <a:lnTo>
                    <a:pt x="3" y="1"/>
                  </a:lnTo>
                  <a:lnTo>
                    <a:pt x="6" y="3"/>
                  </a:lnTo>
                  <a:lnTo>
                    <a:pt x="36" y="12"/>
                  </a:lnTo>
                  <a:lnTo>
                    <a:pt x="43" y="13"/>
                  </a:lnTo>
                  <a:lnTo>
                    <a:pt x="49" y="15"/>
                  </a:lnTo>
                  <a:lnTo>
                    <a:pt x="69" y="18"/>
                  </a:lnTo>
                  <a:lnTo>
                    <a:pt x="89" y="19"/>
                  </a:lnTo>
                  <a:lnTo>
                    <a:pt x="100" y="21"/>
                  </a:lnTo>
                  <a:lnTo>
                    <a:pt x="116" y="21"/>
                  </a:lnTo>
                  <a:lnTo>
                    <a:pt x="129" y="21"/>
                  </a:lnTo>
                  <a:lnTo>
                    <a:pt x="143" y="19"/>
                  </a:lnTo>
                  <a:lnTo>
                    <a:pt x="147" y="19"/>
                  </a:lnTo>
                  <a:lnTo>
                    <a:pt x="163" y="17"/>
                  </a:lnTo>
                  <a:lnTo>
                    <a:pt x="181" y="15"/>
                  </a:lnTo>
                  <a:lnTo>
                    <a:pt x="186" y="13"/>
                  </a:lnTo>
                  <a:lnTo>
                    <a:pt x="191" y="12"/>
                  </a:lnTo>
                  <a:lnTo>
                    <a:pt x="213" y="7"/>
                  </a:lnTo>
                  <a:lnTo>
                    <a:pt x="237" y="0"/>
                  </a:lnTo>
                  <a:lnTo>
                    <a:pt x="23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sp>
          <p:nvSpPr>
            <p:cNvPr id="215" name="Freeform 129">
              <a:extLst>
                <a:ext uri="{FF2B5EF4-FFF2-40B4-BE49-F238E27FC236}">
                  <a16:creationId xmlns:a16="http://schemas.microsoft.com/office/drawing/2014/main" id="{3BC0791B-83EA-71A0-D4AC-B302E4851755}"/>
                </a:ext>
              </a:extLst>
            </p:cNvPr>
            <p:cNvSpPr>
              <a:spLocks/>
            </p:cNvSpPr>
            <p:nvPr/>
          </p:nvSpPr>
          <p:spPr bwMode="auto">
            <a:xfrm>
              <a:off x="2487" y="1825"/>
              <a:ext cx="1086" cy="427"/>
            </a:xfrm>
            <a:custGeom>
              <a:avLst/>
              <a:gdLst>
                <a:gd name="T0" fmla="*/ 882 w 1086"/>
                <a:gd name="T1" fmla="*/ 0 h 427"/>
                <a:gd name="T2" fmla="*/ 919 w 1086"/>
                <a:gd name="T3" fmla="*/ 14 h 427"/>
                <a:gd name="T4" fmla="*/ 931 w 1086"/>
                <a:gd name="T5" fmla="*/ 33 h 427"/>
                <a:gd name="T6" fmla="*/ 928 w 1086"/>
                <a:gd name="T7" fmla="*/ 56 h 427"/>
                <a:gd name="T8" fmla="*/ 920 w 1086"/>
                <a:gd name="T9" fmla="*/ 83 h 427"/>
                <a:gd name="T10" fmla="*/ 926 w 1086"/>
                <a:gd name="T11" fmla="*/ 120 h 427"/>
                <a:gd name="T12" fmla="*/ 951 w 1086"/>
                <a:gd name="T13" fmla="*/ 149 h 427"/>
                <a:gd name="T14" fmla="*/ 995 w 1086"/>
                <a:gd name="T15" fmla="*/ 164 h 427"/>
                <a:gd name="T16" fmla="*/ 1035 w 1086"/>
                <a:gd name="T17" fmla="*/ 189 h 427"/>
                <a:gd name="T18" fmla="*/ 1061 w 1086"/>
                <a:gd name="T19" fmla="*/ 222 h 427"/>
                <a:gd name="T20" fmla="*/ 1076 w 1086"/>
                <a:gd name="T21" fmla="*/ 253 h 427"/>
                <a:gd name="T22" fmla="*/ 1085 w 1086"/>
                <a:gd name="T23" fmla="*/ 277 h 427"/>
                <a:gd name="T24" fmla="*/ 1086 w 1086"/>
                <a:gd name="T25" fmla="*/ 427 h 427"/>
                <a:gd name="T26" fmla="*/ 1082 w 1086"/>
                <a:gd name="T27" fmla="*/ 421 h 427"/>
                <a:gd name="T28" fmla="*/ 1058 w 1086"/>
                <a:gd name="T29" fmla="*/ 384 h 427"/>
                <a:gd name="T30" fmla="*/ 1027 w 1086"/>
                <a:gd name="T31" fmla="*/ 349 h 427"/>
                <a:gd name="T32" fmla="*/ 1005 w 1086"/>
                <a:gd name="T33" fmla="*/ 331 h 427"/>
                <a:gd name="T34" fmla="*/ 981 w 1086"/>
                <a:gd name="T35" fmla="*/ 315 h 427"/>
                <a:gd name="T36" fmla="*/ 925 w 1086"/>
                <a:gd name="T37" fmla="*/ 287 h 427"/>
                <a:gd name="T38" fmla="*/ 686 w 1086"/>
                <a:gd name="T39" fmla="*/ 207 h 427"/>
                <a:gd name="T40" fmla="*/ 673 w 1086"/>
                <a:gd name="T41" fmla="*/ 206 h 427"/>
                <a:gd name="T42" fmla="*/ 647 w 1086"/>
                <a:gd name="T43" fmla="*/ 205 h 427"/>
                <a:gd name="T44" fmla="*/ 614 w 1086"/>
                <a:gd name="T45" fmla="*/ 207 h 427"/>
                <a:gd name="T46" fmla="*/ 586 w 1086"/>
                <a:gd name="T47" fmla="*/ 213 h 427"/>
                <a:gd name="T48" fmla="*/ 541 w 1086"/>
                <a:gd name="T49" fmla="*/ 229 h 427"/>
                <a:gd name="T50" fmla="*/ 486 w 1086"/>
                <a:gd name="T51" fmla="*/ 249 h 427"/>
                <a:gd name="T52" fmla="*/ 439 w 1086"/>
                <a:gd name="T53" fmla="*/ 265 h 427"/>
                <a:gd name="T54" fmla="*/ 408 w 1086"/>
                <a:gd name="T55" fmla="*/ 269 h 427"/>
                <a:gd name="T56" fmla="*/ 210 w 1086"/>
                <a:gd name="T57" fmla="*/ 271 h 427"/>
                <a:gd name="T58" fmla="*/ 207 w 1086"/>
                <a:gd name="T59" fmla="*/ 271 h 427"/>
                <a:gd name="T60" fmla="*/ 203 w 1086"/>
                <a:gd name="T61" fmla="*/ 272 h 427"/>
                <a:gd name="T62" fmla="*/ 197 w 1086"/>
                <a:gd name="T63" fmla="*/ 273 h 427"/>
                <a:gd name="T64" fmla="*/ 185 w 1086"/>
                <a:gd name="T65" fmla="*/ 275 h 427"/>
                <a:gd name="T66" fmla="*/ 172 w 1086"/>
                <a:gd name="T67" fmla="*/ 280 h 427"/>
                <a:gd name="T68" fmla="*/ 159 w 1086"/>
                <a:gd name="T69" fmla="*/ 285 h 427"/>
                <a:gd name="T70" fmla="*/ 128 w 1086"/>
                <a:gd name="T71" fmla="*/ 298 h 427"/>
                <a:gd name="T72" fmla="*/ 92 w 1086"/>
                <a:gd name="T73" fmla="*/ 318 h 427"/>
                <a:gd name="T74" fmla="*/ 59 w 1086"/>
                <a:gd name="T75" fmla="*/ 346 h 427"/>
                <a:gd name="T76" fmla="*/ 31 w 1086"/>
                <a:gd name="T77" fmla="*/ 376 h 427"/>
                <a:gd name="T78" fmla="*/ 15 w 1086"/>
                <a:gd name="T79" fmla="*/ 398 h 427"/>
                <a:gd name="T80" fmla="*/ 2 w 1086"/>
                <a:gd name="T81" fmla="*/ 421 h 427"/>
                <a:gd name="T82" fmla="*/ 0 w 1086"/>
                <a:gd name="T83" fmla="*/ 314 h 427"/>
                <a:gd name="T84" fmla="*/ 14 w 1086"/>
                <a:gd name="T85" fmla="*/ 223 h 427"/>
                <a:gd name="T86" fmla="*/ 51 w 1086"/>
                <a:gd name="T87" fmla="*/ 143 h 427"/>
                <a:gd name="T88" fmla="*/ 108 w 1086"/>
                <a:gd name="T89" fmla="*/ 76 h 427"/>
                <a:gd name="T90" fmla="*/ 182 w 1086"/>
                <a:gd name="T91" fmla="*/ 28 h 427"/>
                <a:gd name="T92" fmla="*/ 268 w 1086"/>
                <a:gd name="T93" fmla="*/ 2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86" h="427">
                  <a:moveTo>
                    <a:pt x="314" y="0"/>
                  </a:moveTo>
                  <a:lnTo>
                    <a:pt x="882" y="0"/>
                  </a:lnTo>
                  <a:lnTo>
                    <a:pt x="903" y="6"/>
                  </a:lnTo>
                  <a:lnTo>
                    <a:pt x="919" y="14"/>
                  </a:lnTo>
                  <a:lnTo>
                    <a:pt x="927" y="24"/>
                  </a:lnTo>
                  <a:lnTo>
                    <a:pt x="931" y="33"/>
                  </a:lnTo>
                  <a:lnTo>
                    <a:pt x="930" y="45"/>
                  </a:lnTo>
                  <a:lnTo>
                    <a:pt x="928" y="56"/>
                  </a:lnTo>
                  <a:lnTo>
                    <a:pt x="925" y="64"/>
                  </a:lnTo>
                  <a:lnTo>
                    <a:pt x="920" y="83"/>
                  </a:lnTo>
                  <a:lnTo>
                    <a:pt x="920" y="102"/>
                  </a:lnTo>
                  <a:lnTo>
                    <a:pt x="926" y="120"/>
                  </a:lnTo>
                  <a:lnTo>
                    <a:pt x="937" y="137"/>
                  </a:lnTo>
                  <a:lnTo>
                    <a:pt x="951" y="149"/>
                  </a:lnTo>
                  <a:lnTo>
                    <a:pt x="969" y="156"/>
                  </a:lnTo>
                  <a:lnTo>
                    <a:pt x="995" y="164"/>
                  </a:lnTo>
                  <a:lnTo>
                    <a:pt x="1017" y="176"/>
                  </a:lnTo>
                  <a:lnTo>
                    <a:pt x="1035" y="189"/>
                  </a:lnTo>
                  <a:lnTo>
                    <a:pt x="1049" y="205"/>
                  </a:lnTo>
                  <a:lnTo>
                    <a:pt x="1061" y="222"/>
                  </a:lnTo>
                  <a:lnTo>
                    <a:pt x="1070" y="237"/>
                  </a:lnTo>
                  <a:lnTo>
                    <a:pt x="1076" y="253"/>
                  </a:lnTo>
                  <a:lnTo>
                    <a:pt x="1081" y="266"/>
                  </a:lnTo>
                  <a:lnTo>
                    <a:pt x="1085" y="277"/>
                  </a:lnTo>
                  <a:lnTo>
                    <a:pt x="1086" y="284"/>
                  </a:lnTo>
                  <a:lnTo>
                    <a:pt x="1086" y="427"/>
                  </a:lnTo>
                  <a:lnTo>
                    <a:pt x="1085" y="424"/>
                  </a:lnTo>
                  <a:lnTo>
                    <a:pt x="1082" y="421"/>
                  </a:lnTo>
                  <a:lnTo>
                    <a:pt x="1061" y="386"/>
                  </a:lnTo>
                  <a:lnTo>
                    <a:pt x="1058" y="384"/>
                  </a:lnTo>
                  <a:lnTo>
                    <a:pt x="1044" y="367"/>
                  </a:lnTo>
                  <a:lnTo>
                    <a:pt x="1027" y="349"/>
                  </a:lnTo>
                  <a:lnTo>
                    <a:pt x="1025" y="348"/>
                  </a:lnTo>
                  <a:lnTo>
                    <a:pt x="1005" y="331"/>
                  </a:lnTo>
                  <a:lnTo>
                    <a:pt x="982" y="315"/>
                  </a:lnTo>
                  <a:lnTo>
                    <a:pt x="981" y="315"/>
                  </a:lnTo>
                  <a:lnTo>
                    <a:pt x="953" y="300"/>
                  </a:lnTo>
                  <a:lnTo>
                    <a:pt x="925" y="287"/>
                  </a:lnTo>
                  <a:lnTo>
                    <a:pt x="726" y="217"/>
                  </a:lnTo>
                  <a:lnTo>
                    <a:pt x="686" y="207"/>
                  </a:lnTo>
                  <a:lnTo>
                    <a:pt x="680" y="207"/>
                  </a:lnTo>
                  <a:lnTo>
                    <a:pt x="673" y="206"/>
                  </a:lnTo>
                  <a:lnTo>
                    <a:pt x="648" y="204"/>
                  </a:lnTo>
                  <a:lnTo>
                    <a:pt x="647" y="205"/>
                  </a:lnTo>
                  <a:lnTo>
                    <a:pt x="621" y="207"/>
                  </a:lnTo>
                  <a:lnTo>
                    <a:pt x="614" y="207"/>
                  </a:lnTo>
                  <a:lnTo>
                    <a:pt x="605" y="209"/>
                  </a:lnTo>
                  <a:lnTo>
                    <a:pt x="586" y="213"/>
                  </a:lnTo>
                  <a:lnTo>
                    <a:pt x="566" y="219"/>
                  </a:lnTo>
                  <a:lnTo>
                    <a:pt x="541" y="229"/>
                  </a:lnTo>
                  <a:lnTo>
                    <a:pt x="513" y="240"/>
                  </a:lnTo>
                  <a:lnTo>
                    <a:pt x="486" y="249"/>
                  </a:lnTo>
                  <a:lnTo>
                    <a:pt x="461" y="257"/>
                  </a:lnTo>
                  <a:lnTo>
                    <a:pt x="439" y="265"/>
                  </a:lnTo>
                  <a:lnTo>
                    <a:pt x="424" y="268"/>
                  </a:lnTo>
                  <a:lnTo>
                    <a:pt x="408" y="269"/>
                  </a:lnTo>
                  <a:lnTo>
                    <a:pt x="219" y="269"/>
                  </a:lnTo>
                  <a:lnTo>
                    <a:pt x="210" y="271"/>
                  </a:lnTo>
                  <a:lnTo>
                    <a:pt x="209" y="271"/>
                  </a:lnTo>
                  <a:lnTo>
                    <a:pt x="207" y="271"/>
                  </a:lnTo>
                  <a:lnTo>
                    <a:pt x="203" y="272"/>
                  </a:lnTo>
                  <a:lnTo>
                    <a:pt x="203" y="272"/>
                  </a:lnTo>
                  <a:lnTo>
                    <a:pt x="202" y="272"/>
                  </a:lnTo>
                  <a:lnTo>
                    <a:pt x="197" y="273"/>
                  </a:lnTo>
                  <a:lnTo>
                    <a:pt x="192" y="274"/>
                  </a:lnTo>
                  <a:lnTo>
                    <a:pt x="185" y="275"/>
                  </a:lnTo>
                  <a:lnTo>
                    <a:pt x="183" y="277"/>
                  </a:lnTo>
                  <a:lnTo>
                    <a:pt x="172" y="280"/>
                  </a:lnTo>
                  <a:lnTo>
                    <a:pt x="159" y="284"/>
                  </a:lnTo>
                  <a:lnTo>
                    <a:pt x="159" y="285"/>
                  </a:lnTo>
                  <a:lnTo>
                    <a:pt x="132" y="297"/>
                  </a:lnTo>
                  <a:lnTo>
                    <a:pt x="128" y="298"/>
                  </a:lnTo>
                  <a:lnTo>
                    <a:pt x="98" y="315"/>
                  </a:lnTo>
                  <a:lnTo>
                    <a:pt x="92" y="318"/>
                  </a:lnTo>
                  <a:lnTo>
                    <a:pt x="62" y="342"/>
                  </a:lnTo>
                  <a:lnTo>
                    <a:pt x="59" y="346"/>
                  </a:lnTo>
                  <a:lnTo>
                    <a:pt x="45" y="360"/>
                  </a:lnTo>
                  <a:lnTo>
                    <a:pt x="31" y="376"/>
                  </a:lnTo>
                  <a:lnTo>
                    <a:pt x="28" y="379"/>
                  </a:lnTo>
                  <a:lnTo>
                    <a:pt x="15" y="398"/>
                  </a:lnTo>
                  <a:lnTo>
                    <a:pt x="3" y="418"/>
                  </a:lnTo>
                  <a:lnTo>
                    <a:pt x="2" y="421"/>
                  </a:lnTo>
                  <a:lnTo>
                    <a:pt x="0" y="423"/>
                  </a:lnTo>
                  <a:lnTo>
                    <a:pt x="0" y="314"/>
                  </a:lnTo>
                  <a:lnTo>
                    <a:pt x="4" y="267"/>
                  </a:lnTo>
                  <a:lnTo>
                    <a:pt x="14" y="223"/>
                  </a:lnTo>
                  <a:lnTo>
                    <a:pt x="29" y="181"/>
                  </a:lnTo>
                  <a:lnTo>
                    <a:pt x="51" y="143"/>
                  </a:lnTo>
                  <a:lnTo>
                    <a:pt x="77" y="107"/>
                  </a:lnTo>
                  <a:lnTo>
                    <a:pt x="108" y="76"/>
                  </a:lnTo>
                  <a:lnTo>
                    <a:pt x="144" y="50"/>
                  </a:lnTo>
                  <a:lnTo>
                    <a:pt x="182" y="28"/>
                  </a:lnTo>
                  <a:lnTo>
                    <a:pt x="223" y="13"/>
                  </a:lnTo>
                  <a:lnTo>
                    <a:pt x="268" y="2"/>
                  </a:lnTo>
                  <a:lnTo>
                    <a:pt x="31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sp>
          <p:nvSpPr>
            <p:cNvPr id="216" name="Freeform 130">
              <a:extLst>
                <a:ext uri="{FF2B5EF4-FFF2-40B4-BE49-F238E27FC236}">
                  <a16:creationId xmlns:a16="http://schemas.microsoft.com/office/drawing/2014/main" id="{00A42575-3ACA-F7D9-1151-5C7A42DE881D}"/>
                </a:ext>
              </a:extLst>
            </p:cNvPr>
            <p:cNvSpPr>
              <a:spLocks/>
            </p:cNvSpPr>
            <p:nvPr/>
          </p:nvSpPr>
          <p:spPr bwMode="auto">
            <a:xfrm>
              <a:off x="1872" y="3420"/>
              <a:ext cx="2314" cy="708"/>
            </a:xfrm>
            <a:custGeom>
              <a:avLst/>
              <a:gdLst>
                <a:gd name="T0" fmla="*/ 1657 w 2314"/>
                <a:gd name="T1" fmla="*/ 0 h 708"/>
                <a:gd name="T2" fmla="*/ 2137 w 2314"/>
                <a:gd name="T3" fmla="*/ 174 h 708"/>
                <a:gd name="T4" fmla="*/ 2168 w 2314"/>
                <a:gd name="T5" fmla="*/ 188 h 708"/>
                <a:gd name="T6" fmla="*/ 2195 w 2314"/>
                <a:gd name="T7" fmla="*/ 207 h 708"/>
                <a:gd name="T8" fmla="*/ 2217 w 2314"/>
                <a:gd name="T9" fmla="*/ 230 h 708"/>
                <a:gd name="T10" fmla="*/ 2236 w 2314"/>
                <a:gd name="T11" fmla="*/ 257 h 708"/>
                <a:gd name="T12" fmla="*/ 2249 w 2314"/>
                <a:gd name="T13" fmla="*/ 287 h 708"/>
                <a:gd name="T14" fmla="*/ 2258 w 2314"/>
                <a:gd name="T15" fmla="*/ 319 h 708"/>
                <a:gd name="T16" fmla="*/ 2314 w 2314"/>
                <a:gd name="T17" fmla="*/ 652 h 708"/>
                <a:gd name="T18" fmla="*/ 2314 w 2314"/>
                <a:gd name="T19" fmla="*/ 665 h 708"/>
                <a:gd name="T20" fmla="*/ 2312 w 2314"/>
                <a:gd name="T21" fmla="*/ 676 h 708"/>
                <a:gd name="T22" fmla="*/ 2307 w 2314"/>
                <a:gd name="T23" fmla="*/ 685 h 708"/>
                <a:gd name="T24" fmla="*/ 2303 w 2314"/>
                <a:gd name="T25" fmla="*/ 691 h 708"/>
                <a:gd name="T26" fmla="*/ 2297 w 2314"/>
                <a:gd name="T27" fmla="*/ 696 h 708"/>
                <a:gd name="T28" fmla="*/ 2290 w 2314"/>
                <a:gd name="T29" fmla="*/ 702 h 708"/>
                <a:gd name="T30" fmla="*/ 2279 w 2314"/>
                <a:gd name="T31" fmla="*/ 707 h 708"/>
                <a:gd name="T32" fmla="*/ 2266 w 2314"/>
                <a:gd name="T33" fmla="*/ 708 h 708"/>
                <a:gd name="T34" fmla="*/ 48 w 2314"/>
                <a:gd name="T35" fmla="*/ 708 h 708"/>
                <a:gd name="T36" fmla="*/ 35 w 2314"/>
                <a:gd name="T37" fmla="*/ 707 h 708"/>
                <a:gd name="T38" fmla="*/ 25 w 2314"/>
                <a:gd name="T39" fmla="*/ 702 h 708"/>
                <a:gd name="T40" fmla="*/ 17 w 2314"/>
                <a:gd name="T41" fmla="*/ 696 h 708"/>
                <a:gd name="T42" fmla="*/ 12 w 2314"/>
                <a:gd name="T43" fmla="*/ 691 h 708"/>
                <a:gd name="T44" fmla="*/ 7 w 2314"/>
                <a:gd name="T45" fmla="*/ 685 h 708"/>
                <a:gd name="T46" fmla="*/ 2 w 2314"/>
                <a:gd name="T47" fmla="*/ 676 h 708"/>
                <a:gd name="T48" fmla="*/ 0 w 2314"/>
                <a:gd name="T49" fmla="*/ 665 h 708"/>
                <a:gd name="T50" fmla="*/ 1 w 2314"/>
                <a:gd name="T51" fmla="*/ 652 h 708"/>
                <a:gd name="T52" fmla="*/ 56 w 2314"/>
                <a:gd name="T53" fmla="*/ 319 h 708"/>
                <a:gd name="T54" fmla="*/ 64 w 2314"/>
                <a:gd name="T55" fmla="*/ 287 h 708"/>
                <a:gd name="T56" fmla="*/ 78 w 2314"/>
                <a:gd name="T57" fmla="*/ 257 h 708"/>
                <a:gd name="T58" fmla="*/ 97 w 2314"/>
                <a:gd name="T59" fmla="*/ 230 h 708"/>
                <a:gd name="T60" fmla="*/ 119 w 2314"/>
                <a:gd name="T61" fmla="*/ 207 h 708"/>
                <a:gd name="T62" fmla="*/ 147 w 2314"/>
                <a:gd name="T63" fmla="*/ 188 h 708"/>
                <a:gd name="T64" fmla="*/ 177 w 2314"/>
                <a:gd name="T65" fmla="*/ 174 h 708"/>
                <a:gd name="T66" fmla="*/ 657 w 2314"/>
                <a:gd name="T67" fmla="*/ 0 h 708"/>
                <a:gd name="T68" fmla="*/ 877 w 2314"/>
                <a:gd name="T69" fmla="*/ 399 h 708"/>
                <a:gd name="T70" fmla="*/ 886 w 2314"/>
                <a:gd name="T71" fmla="*/ 412 h 708"/>
                <a:gd name="T72" fmla="*/ 899 w 2314"/>
                <a:gd name="T73" fmla="*/ 423 h 708"/>
                <a:gd name="T74" fmla="*/ 914 w 2314"/>
                <a:gd name="T75" fmla="*/ 429 h 708"/>
                <a:gd name="T76" fmla="*/ 930 w 2314"/>
                <a:gd name="T77" fmla="*/ 432 h 708"/>
                <a:gd name="T78" fmla="*/ 935 w 2314"/>
                <a:gd name="T79" fmla="*/ 432 h 708"/>
                <a:gd name="T80" fmla="*/ 949 w 2314"/>
                <a:gd name="T81" fmla="*/ 431 h 708"/>
                <a:gd name="T82" fmla="*/ 964 w 2314"/>
                <a:gd name="T83" fmla="*/ 425 h 708"/>
                <a:gd name="T84" fmla="*/ 977 w 2314"/>
                <a:gd name="T85" fmla="*/ 417 h 708"/>
                <a:gd name="T86" fmla="*/ 988 w 2314"/>
                <a:gd name="T87" fmla="*/ 406 h 708"/>
                <a:gd name="T88" fmla="*/ 1106 w 2314"/>
                <a:gd name="T89" fmla="*/ 244 h 708"/>
                <a:gd name="T90" fmla="*/ 1106 w 2314"/>
                <a:gd name="T91" fmla="*/ 244 h 708"/>
                <a:gd name="T92" fmla="*/ 1107 w 2314"/>
                <a:gd name="T93" fmla="*/ 244 h 708"/>
                <a:gd name="T94" fmla="*/ 1107 w 2314"/>
                <a:gd name="T95" fmla="*/ 243 h 708"/>
                <a:gd name="T96" fmla="*/ 1112 w 2314"/>
                <a:gd name="T97" fmla="*/ 237 h 708"/>
                <a:gd name="T98" fmla="*/ 1112 w 2314"/>
                <a:gd name="T99" fmla="*/ 237 h 708"/>
                <a:gd name="T100" fmla="*/ 1157 w 2314"/>
                <a:gd name="T101" fmla="*/ 175 h 708"/>
                <a:gd name="T102" fmla="*/ 1326 w 2314"/>
                <a:gd name="T103" fmla="*/ 406 h 708"/>
                <a:gd name="T104" fmla="*/ 1337 w 2314"/>
                <a:gd name="T105" fmla="*/ 417 h 708"/>
                <a:gd name="T106" fmla="*/ 1350 w 2314"/>
                <a:gd name="T107" fmla="*/ 425 h 708"/>
                <a:gd name="T108" fmla="*/ 1364 w 2314"/>
                <a:gd name="T109" fmla="*/ 431 h 708"/>
                <a:gd name="T110" fmla="*/ 1380 w 2314"/>
                <a:gd name="T111" fmla="*/ 432 h 708"/>
                <a:gd name="T112" fmla="*/ 1384 w 2314"/>
                <a:gd name="T113" fmla="*/ 432 h 708"/>
                <a:gd name="T114" fmla="*/ 1400 w 2314"/>
                <a:gd name="T115" fmla="*/ 429 h 708"/>
                <a:gd name="T116" fmla="*/ 1415 w 2314"/>
                <a:gd name="T117" fmla="*/ 423 h 708"/>
                <a:gd name="T118" fmla="*/ 1428 w 2314"/>
                <a:gd name="T119" fmla="*/ 412 h 708"/>
                <a:gd name="T120" fmla="*/ 1437 w 2314"/>
                <a:gd name="T121" fmla="*/ 399 h 708"/>
                <a:gd name="T122" fmla="*/ 1657 w 2314"/>
                <a:gd name="T123" fmla="*/ 0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14" h="708">
                  <a:moveTo>
                    <a:pt x="1657" y="0"/>
                  </a:moveTo>
                  <a:lnTo>
                    <a:pt x="2137" y="174"/>
                  </a:lnTo>
                  <a:lnTo>
                    <a:pt x="2168" y="188"/>
                  </a:lnTo>
                  <a:lnTo>
                    <a:pt x="2195" y="207"/>
                  </a:lnTo>
                  <a:lnTo>
                    <a:pt x="2217" y="230"/>
                  </a:lnTo>
                  <a:lnTo>
                    <a:pt x="2236" y="257"/>
                  </a:lnTo>
                  <a:lnTo>
                    <a:pt x="2249" y="287"/>
                  </a:lnTo>
                  <a:lnTo>
                    <a:pt x="2258" y="319"/>
                  </a:lnTo>
                  <a:lnTo>
                    <a:pt x="2314" y="652"/>
                  </a:lnTo>
                  <a:lnTo>
                    <a:pt x="2314" y="665"/>
                  </a:lnTo>
                  <a:lnTo>
                    <a:pt x="2312" y="676"/>
                  </a:lnTo>
                  <a:lnTo>
                    <a:pt x="2307" y="685"/>
                  </a:lnTo>
                  <a:lnTo>
                    <a:pt x="2303" y="691"/>
                  </a:lnTo>
                  <a:lnTo>
                    <a:pt x="2297" y="696"/>
                  </a:lnTo>
                  <a:lnTo>
                    <a:pt x="2290" y="702"/>
                  </a:lnTo>
                  <a:lnTo>
                    <a:pt x="2279" y="707"/>
                  </a:lnTo>
                  <a:lnTo>
                    <a:pt x="2266" y="708"/>
                  </a:lnTo>
                  <a:lnTo>
                    <a:pt x="48" y="708"/>
                  </a:lnTo>
                  <a:lnTo>
                    <a:pt x="35" y="707"/>
                  </a:lnTo>
                  <a:lnTo>
                    <a:pt x="25" y="702"/>
                  </a:lnTo>
                  <a:lnTo>
                    <a:pt x="17" y="696"/>
                  </a:lnTo>
                  <a:lnTo>
                    <a:pt x="12" y="691"/>
                  </a:lnTo>
                  <a:lnTo>
                    <a:pt x="7" y="685"/>
                  </a:lnTo>
                  <a:lnTo>
                    <a:pt x="2" y="676"/>
                  </a:lnTo>
                  <a:lnTo>
                    <a:pt x="0" y="665"/>
                  </a:lnTo>
                  <a:lnTo>
                    <a:pt x="1" y="652"/>
                  </a:lnTo>
                  <a:lnTo>
                    <a:pt x="56" y="319"/>
                  </a:lnTo>
                  <a:lnTo>
                    <a:pt x="64" y="287"/>
                  </a:lnTo>
                  <a:lnTo>
                    <a:pt x="78" y="257"/>
                  </a:lnTo>
                  <a:lnTo>
                    <a:pt x="97" y="230"/>
                  </a:lnTo>
                  <a:lnTo>
                    <a:pt x="119" y="207"/>
                  </a:lnTo>
                  <a:lnTo>
                    <a:pt x="147" y="188"/>
                  </a:lnTo>
                  <a:lnTo>
                    <a:pt x="177" y="174"/>
                  </a:lnTo>
                  <a:lnTo>
                    <a:pt x="657" y="0"/>
                  </a:lnTo>
                  <a:lnTo>
                    <a:pt x="877" y="399"/>
                  </a:lnTo>
                  <a:lnTo>
                    <a:pt x="886" y="412"/>
                  </a:lnTo>
                  <a:lnTo>
                    <a:pt x="899" y="423"/>
                  </a:lnTo>
                  <a:lnTo>
                    <a:pt x="914" y="429"/>
                  </a:lnTo>
                  <a:lnTo>
                    <a:pt x="930" y="432"/>
                  </a:lnTo>
                  <a:lnTo>
                    <a:pt x="935" y="432"/>
                  </a:lnTo>
                  <a:lnTo>
                    <a:pt x="949" y="431"/>
                  </a:lnTo>
                  <a:lnTo>
                    <a:pt x="964" y="425"/>
                  </a:lnTo>
                  <a:lnTo>
                    <a:pt x="977" y="417"/>
                  </a:lnTo>
                  <a:lnTo>
                    <a:pt x="988" y="406"/>
                  </a:lnTo>
                  <a:lnTo>
                    <a:pt x="1106" y="244"/>
                  </a:lnTo>
                  <a:lnTo>
                    <a:pt x="1106" y="244"/>
                  </a:lnTo>
                  <a:lnTo>
                    <a:pt x="1107" y="244"/>
                  </a:lnTo>
                  <a:lnTo>
                    <a:pt x="1107" y="243"/>
                  </a:lnTo>
                  <a:lnTo>
                    <a:pt x="1112" y="237"/>
                  </a:lnTo>
                  <a:lnTo>
                    <a:pt x="1112" y="237"/>
                  </a:lnTo>
                  <a:lnTo>
                    <a:pt x="1157" y="175"/>
                  </a:lnTo>
                  <a:lnTo>
                    <a:pt x="1326" y="406"/>
                  </a:lnTo>
                  <a:lnTo>
                    <a:pt x="1337" y="417"/>
                  </a:lnTo>
                  <a:lnTo>
                    <a:pt x="1350" y="425"/>
                  </a:lnTo>
                  <a:lnTo>
                    <a:pt x="1364" y="431"/>
                  </a:lnTo>
                  <a:lnTo>
                    <a:pt x="1380" y="432"/>
                  </a:lnTo>
                  <a:lnTo>
                    <a:pt x="1384" y="432"/>
                  </a:lnTo>
                  <a:lnTo>
                    <a:pt x="1400" y="429"/>
                  </a:lnTo>
                  <a:lnTo>
                    <a:pt x="1415" y="423"/>
                  </a:lnTo>
                  <a:lnTo>
                    <a:pt x="1428" y="412"/>
                  </a:lnTo>
                  <a:lnTo>
                    <a:pt x="1437" y="399"/>
                  </a:lnTo>
                  <a:lnTo>
                    <a:pt x="165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sp>
          <p:nvSpPr>
            <p:cNvPr id="217" name="Freeform 131">
              <a:extLst>
                <a:ext uri="{FF2B5EF4-FFF2-40B4-BE49-F238E27FC236}">
                  <a16:creationId xmlns:a16="http://schemas.microsoft.com/office/drawing/2014/main" id="{89F92A60-DCBF-C094-AF41-621639866F90}"/>
                </a:ext>
              </a:extLst>
            </p:cNvPr>
            <p:cNvSpPr>
              <a:spLocks/>
            </p:cNvSpPr>
            <p:nvPr/>
          </p:nvSpPr>
          <p:spPr bwMode="auto">
            <a:xfrm>
              <a:off x="2654" y="3353"/>
              <a:ext cx="282" cy="312"/>
            </a:xfrm>
            <a:custGeom>
              <a:avLst/>
              <a:gdLst>
                <a:gd name="T0" fmla="*/ 61 w 282"/>
                <a:gd name="T1" fmla="*/ 0 h 312"/>
                <a:gd name="T2" fmla="*/ 282 w 282"/>
                <a:gd name="T3" fmla="*/ 148 h 312"/>
                <a:gd name="T4" fmla="*/ 223 w 282"/>
                <a:gd name="T5" fmla="*/ 226 h 312"/>
                <a:gd name="T6" fmla="*/ 223 w 282"/>
                <a:gd name="T7" fmla="*/ 226 h 312"/>
                <a:gd name="T8" fmla="*/ 219 w 282"/>
                <a:gd name="T9" fmla="*/ 234 h 312"/>
                <a:gd name="T10" fmla="*/ 219 w 282"/>
                <a:gd name="T11" fmla="*/ 234 h 312"/>
                <a:gd name="T12" fmla="*/ 160 w 282"/>
                <a:gd name="T13" fmla="*/ 312 h 312"/>
                <a:gd name="T14" fmla="*/ 0 w 282"/>
                <a:gd name="T15" fmla="*/ 22 h 312"/>
                <a:gd name="T16" fmla="*/ 61 w 282"/>
                <a:gd name="T17"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312">
                  <a:moveTo>
                    <a:pt x="61" y="0"/>
                  </a:moveTo>
                  <a:lnTo>
                    <a:pt x="282" y="148"/>
                  </a:lnTo>
                  <a:lnTo>
                    <a:pt x="223" y="226"/>
                  </a:lnTo>
                  <a:lnTo>
                    <a:pt x="223" y="226"/>
                  </a:lnTo>
                  <a:lnTo>
                    <a:pt x="219" y="234"/>
                  </a:lnTo>
                  <a:lnTo>
                    <a:pt x="219" y="234"/>
                  </a:lnTo>
                  <a:lnTo>
                    <a:pt x="160" y="312"/>
                  </a:lnTo>
                  <a:lnTo>
                    <a:pt x="0" y="22"/>
                  </a:lnTo>
                  <a:lnTo>
                    <a:pt x="6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sp>
          <p:nvSpPr>
            <p:cNvPr id="218" name="Freeform 132">
              <a:extLst>
                <a:ext uri="{FF2B5EF4-FFF2-40B4-BE49-F238E27FC236}">
                  <a16:creationId xmlns:a16="http://schemas.microsoft.com/office/drawing/2014/main" id="{BDA39BF4-96DB-847F-FC9D-ED98C0C0F285}"/>
                </a:ext>
              </a:extLst>
            </p:cNvPr>
            <p:cNvSpPr>
              <a:spLocks/>
            </p:cNvSpPr>
            <p:nvPr/>
          </p:nvSpPr>
          <p:spPr bwMode="auto">
            <a:xfrm>
              <a:off x="2815" y="196"/>
              <a:ext cx="2989" cy="2341"/>
            </a:xfrm>
            <a:custGeom>
              <a:avLst/>
              <a:gdLst>
                <a:gd name="T0" fmla="*/ 0 w 2989"/>
                <a:gd name="T1" fmla="*/ 0 h 2341"/>
                <a:gd name="T2" fmla="*/ 2989 w 2989"/>
                <a:gd name="T3" fmla="*/ 0 h 2341"/>
                <a:gd name="T4" fmla="*/ 2989 w 2989"/>
                <a:gd name="T5" fmla="*/ 2341 h 2341"/>
                <a:gd name="T6" fmla="*/ 848 w 2989"/>
                <a:gd name="T7" fmla="*/ 2341 h 2341"/>
                <a:gd name="T8" fmla="*/ 852 w 2989"/>
                <a:gd name="T9" fmla="*/ 2334 h 2341"/>
                <a:gd name="T10" fmla="*/ 857 w 2989"/>
                <a:gd name="T11" fmla="*/ 2328 h 2341"/>
                <a:gd name="T12" fmla="*/ 870 w 2989"/>
                <a:gd name="T13" fmla="*/ 2300 h 2341"/>
                <a:gd name="T14" fmla="*/ 881 w 2989"/>
                <a:gd name="T15" fmla="*/ 2273 h 2341"/>
                <a:gd name="T16" fmla="*/ 887 w 2989"/>
                <a:gd name="T17" fmla="*/ 2243 h 2341"/>
                <a:gd name="T18" fmla="*/ 889 w 2989"/>
                <a:gd name="T19" fmla="*/ 2213 h 2341"/>
                <a:gd name="T20" fmla="*/ 889 w 2989"/>
                <a:gd name="T21" fmla="*/ 2206 h 2341"/>
                <a:gd name="T22" fmla="*/ 2784 w 2989"/>
                <a:gd name="T23" fmla="*/ 2206 h 2341"/>
                <a:gd name="T24" fmla="*/ 2806 w 2989"/>
                <a:gd name="T25" fmla="*/ 2203 h 2341"/>
                <a:gd name="T26" fmla="*/ 2824 w 2989"/>
                <a:gd name="T27" fmla="*/ 2193 h 2341"/>
                <a:gd name="T28" fmla="*/ 2838 w 2989"/>
                <a:gd name="T29" fmla="*/ 2179 h 2341"/>
                <a:gd name="T30" fmla="*/ 2846 w 2989"/>
                <a:gd name="T31" fmla="*/ 2161 h 2341"/>
                <a:gd name="T32" fmla="*/ 2850 w 2989"/>
                <a:gd name="T33" fmla="*/ 2141 h 2341"/>
                <a:gd name="T34" fmla="*/ 2850 w 2989"/>
                <a:gd name="T35" fmla="*/ 200 h 2341"/>
                <a:gd name="T36" fmla="*/ 2846 w 2989"/>
                <a:gd name="T37" fmla="*/ 178 h 2341"/>
                <a:gd name="T38" fmla="*/ 2838 w 2989"/>
                <a:gd name="T39" fmla="*/ 161 h 2341"/>
                <a:gd name="T40" fmla="*/ 2824 w 2989"/>
                <a:gd name="T41" fmla="*/ 146 h 2341"/>
                <a:gd name="T42" fmla="*/ 2806 w 2989"/>
                <a:gd name="T43" fmla="*/ 138 h 2341"/>
                <a:gd name="T44" fmla="*/ 2784 w 2989"/>
                <a:gd name="T45" fmla="*/ 134 h 2341"/>
                <a:gd name="T46" fmla="*/ 206 w 2989"/>
                <a:gd name="T47" fmla="*/ 134 h 2341"/>
                <a:gd name="T48" fmla="*/ 184 w 2989"/>
                <a:gd name="T49" fmla="*/ 138 h 2341"/>
                <a:gd name="T50" fmla="*/ 166 w 2989"/>
                <a:gd name="T51" fmla="*/ 146 h 2341"/>
                <a:gd name="T52" fmla="*/ 152 w 2989"/>
                <a:gd name="T53" fmla="*/ 161 h 2341"/>
                <a:gd name="T54" fmla="*/ 142 w 2989"/>
                <a:gd name="T55" fmla="*/ 178 h 2341"/>
                <a:gd name="T56" fmla="*/ 140 w 2989"/>
                <a:gd name="T57" fmla="*/ 200 h 2341"/>
                <a:gd name="T58" fmla="*/ 140 w 2989"/>
                <a:gd name="T59" fmla="*/ 1498 h 2341"/>
                <a:gd name="T60" fmla="*/ 0 w 2989"/>
                <a:gd name="T61" fmla="*/ 1498 h 2341"/>
                <a:gd name="T62" fmla="*/ 0 w 2989"/>
                <a:gd name="T63" fmla="*/ 0 h 2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89" h="2341">
                  <a:moveTo>
                    <a:pt x="0" y="0"/>
                  </a:moveTo>
                  <a:lnTo>
                    <a:pt x="2989" y="0"/>
                  </a:lnTo>
                  <a:lnTo>
                    <a:pt x="2989" y="2341"/>
                  </a:lnTo>
                  <a:lnTo>
                    <a:pt x="848" y="2341"/>
                  </a:lnTo>
                  <a:lnTo>
                    <a:pt x="852" y="2334"/>
                  </a:lnTo>
                  <a:lnTo>
                    <a:pt x="857" y="2328"/>
                  </a:lnTo>
                  <a:lnTo>
                    <a:pt x="870" y="2300"/>
                  </a:lnTo>
                  <a:lnTo>
                    <a:pt x="881" y="2273"/>
                  </a:lnTo>
                  <a:lnTo>
                    <a:pt x="887" y="2243"/>
                  </a:lnTo>
                  <a:lnTo>
                    <a:pt x="889" y="2213"/>
                  </a:lnTo>
                  <a:lnTo>
                    <a:pt x="889" y="2206"/>
                  </a:lnTo>
                  <a:lnTo>
                    <a:pt x="2784" y="2206"/>
                  </a:lnTo>
                  <a:lnTo>
                    <a:pt x="2806" y="2203"/>
                  </a:lnTo>
                  <a:lnTo>
                    <a:pt x="2824" y="2193"/>
                  </a:lnTo>
                  <a:lnTo>
                    <a:pt x="2838" y="2179"/>
                  </a:lnTo>
                  <a:lnTo>
                    <a:pt x="2846" y="2161"/>
                  </a:lnTo>
                  <a:lnTo>
                    <a:pt x="2850" y="2141"/>
                  </a:lnTo>
                  <a:lnTo>
                    <a:pt x="2850" y="200"/>
                  </a:lnTo>
                  <a:lnTo>
                    <a:pt x="2846" y="178"/>
                  </a:lnTo>
                  <a:lnTo>
                    <a:pt x="2838" y="161"/>
                  </a:lnTo>
                  <a:lnTo>
                    <a:pt x="2824" y="146"/>
                  </a:lnTo>
                  <a:lnTo>
                    <a:pt x="2806" y="138"/>
                  </a:lnTo>
                  <a:lnTo>
                    <a:pt x="2784" y="134"/>
                  </a:lnTo>
                  <a:lnTo>
                    <a:pt x="206" y="134"/>
                  </a:lnTo>
                  <a:lnTo>
                    <a:pt x="184" y="138"/>
                  </a:lnTo>
                  <a:lnTo>
                    <a:pt x="166" y="146"/>
                  </a:lnTo>
                  <a:lnTo>
                    <a:pt x="152" y="161"/>
                  </a:lnTo>
                  <a:lnTo>
                    <a:pt x="142" y="178"/>
                  </a:lnTo>
                  <a:lnTo>
                    <a:pt x="140" y="200"/>
                  </a:lnTo>
                  <a:lnTo>
                    <a:pt x="140" y="1498"/>
                  </a:lnTo>
                  <a:lnTo>
                    <a:pt x="0" y="1498"/>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sp>
          <p:nvSpPr>
            <p:cNvPr id="219" name="Freeform 133">
              <a:extLst>
                <a:ext uri="{FF2B5EF4-FFF2-40B4-BE49-F238E27FC236}">
                  <a16:creationId xmlns:a16="http://schemas.microsoft.com/office/drawing/2014/main" id="{30FE3EF6-3B0D-1C7F-BFE8-34A93C17A30B}"/>
                </a:ext>
              </a:extLst>
            </p:cNvPr>
            <p:cNvSpPr>
              <a:spLocks noEditPoints="1"/>
            </p:cNvSpPr>
            <p:nvPr/>
          </p:nvSpPr>
          <p:spPr bwMode="auto">
            <a:xfrm>
              <a:off x="3086" y="462"/>
              <a:ext cx="2448" cy="1809"/>
            </a:xfrm>
            <a:custGeom>
              <a:avLst/>
              <a:gdLst>
                <a:gd name="T0" fmla="*/ 1348 w 2448"/>
                <a:gd name="T1" fmla="*/ 793 h 1809"/>
                <a:gd name="T2" fmla="*/ 1348 w 2448"/>
                <a:gd name="T3" fmla="*/ 1623 h 1809"/>
                <a:gd name="T4" fmla="*/ 1644 w 2448"/>
                <a:gd name="T5" fmla="*/ 1623 h 1809"/>
                <a:gd name="T6" fmla="*/ 1644 w 2448"/>
                <a:gd name="T7" fmla="*/ 793 h 1809"/>
                <a:gd name="T8" fmla="*/ 1348 w 2448"/>
                <a:gd name="T9" fmla="*/ 793 h 1809"/>
                <a:gd name="T10" fmla="*/ 1893 w 2448"/>
                <a:gd name="T11" fmla="*/ 442 h 1809"/>
                <a:gd name="T12" fmla="*/ 1893 w 2448"/>
                <a:gd name="T13" fmla="*/ 1623 h 1809"/>
                <a:gd name="T14" fmla="*/ 2189 w 2448"/>
                <a:gd name="T15" fmla="*/ 1623 h 1809"/>
                <a:gd name="T16" fmla="*/ 2189 w 2448"/>
                <a:gd name="T17" fmla="*/ 442 h 1809"/>
                <a:gd name="T18" fmla="*/ 1893 w 2448"/>
                <a:gd name="T19" fmla="*/ 442 h 1809"/>
                <a:gd name="T20" fmla="*/ 803 w 2448"/>
                <a:gd name="T21" fmla="*/ 186 h 1809"/>
                <a:gd name="T22" fmla="*/ 803 w 2448"/>
                <a:gd name="T23" fmla="*/ 1623 h 1809"/>
                <a:gd name="T24" fmla="*/ 1099 w 2448"/>
                <a:gd name="T25" fmla="*/ 1623 h 1809"/>
                <a:gd name="T26" fmla="*/ 1099 w 2448"/>
                <a:gd name="T27" fmla="*/ 186 h 1809"/>
                <a:gd name="T28" fmla="*/ 803 w 2448"/>
                <a:gd name="T29" fmla="*/ 186 h 1809"/>
                <a:gd name="T30" fmla="*/ 0 w 2448"/>
                <a:gd name="T31" fmla="*/ 0 h 1809"/>
                <a:gd name="T32" fmla="*/ 2448 w 2448"/>
                <a:gd name="T33" fmla="*/ 0 h 1809"/>
                <a:gd name="T34" fmla="*/ 2448 w 2448"/>
                <a:gd name="T35" fmla="*/ 1809 h 1809"/>
                <a:gd name="T36" fmla="*/ 618 w 2448"/>
                <a:gd name="T37" fmla="*/ 1809 h 1809"/>
                <a:gd name="T38" fmla="*/ 618 w 2448"/>
                <a:gd name="T39" fmla="*/ 1641 h 1809"/>
                <a:gd name="T40" fmla="*/ 618 w 2448"/>
                <a:gd name="T41" fmla="*/ 1632 h 1809"/>
                <a:gd name="T42" fmla="*/ 617 w 2448"/>
                <a:gd name="T43" fmla="*/ 1628 h 1809"/>
                <a:gd name="T44" fmla="*/ 614 w 2448"/>
                <a:gd name="T45" fmla="*/ 1618 h 1809"/>
                <a:gd name="T46" fmla="*/ 611 w 2448"/>
                <a:gd name="T47" fmla="*/ 1603 h 1809"/>
                <a:gd name="T48" fmla="*/ 605 w 2448"/>
                <a:gd name="T49" fmla="*/ 1583 h 1809"/>
                <a:gd name="T50" fmla="*/ 597 w 2448"/>
                <a:gd name="T51" fmla="*/ 1562 h 1809"/>
                <a:gd name="T52" fmla="*/ 586 w 2448"/>
                <a:gd name="T53" fmla="*/ 1538 h 1809"/>
                <a:gd name="T54" fmla="*/ 572 w 2448"/>
                <a:gd name="T55" fmla="*/ 1514 h 1809"/>
                <a:gd name="T56" fmla="*/ 554 w 2448"/>
                <a:gd name="T57" fmla="*/ 1489 h 1809"/>
                <a:gd name="T58" fmla="*/ 554 w 2448"/>
                <a:gd name="T59" fmla="*/ 590 h 1809"/>
                <a:gd name="T60" fmla="*/ 258 w 2448"/>
                <a:gd name="T61" fmla="*/ 590 h 1809"/>
                <a:gd name="T62" fmla="*/ 258 w 2448"/>
                <a:gd name="T63" fmla="*/ 1232 h 1809"/>
                <a:gd name="T64" fmla="*/ 0 w 2448"/>
                <a:gd name="T65" fmla="*/ 1232 h 1809"/>
                <a:gd name="T66" fmla="*/ 0 w 2448"/>
                <a:gd name="T67" fmla="*/ 0 h 1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48" h="1809">
                  <a:moveTo>
                    <a:pt x="1348" y="793"/>
                  </a:moveTo>
                  <a:lnTo>
                    <a:pt x="1348" y="1623"/>
                  </a:lnTo>
                  <a:lnTo>
                    <a:pt x="1644" y="1623"/>
                  </a:lnTo>
                  <a:lnTo>
                    <a:pt x="1644" y="793"/>
                  </a:lnTo>
                  <a:lnTo>
                    <a:pt x="1348" y="793"/>
                  </a:lnTo>
                  <a:close/>
                  <a:moveTo>
                    <a:pt x="1893" y="442"/>
                  </a:moveTo>
                  <a:lnTo>
                    <a:pt x="1893" y="1623"/>
                  </a:lnTo>
                  <a:lnTo>
                    <a:pt x="2189" y="1623"/>
                  </a:lnTo>
                  <a:lnTo>
                    <a:pt x="2189" y="442"/>
                  </a:lnTo>
                  <a:lnTo>
                    <a:pt x="1893" y="442"/>
                  </a:lnTo>
                  <a:close/>
                  <a:moveTo>
                    <a:pt x="803" y="186"/>
                  </a:moveTo>
                  <a:lnTo>
                    <a:pt x="803" y="1623"/>
                  </a:lnTo>
                  <a:lnTo>
                    <a:pt x="1099" y="1623"/>
                  </a:lnTo>
                  <a:lnTo>
                    <a:pt x="1099" y="186"/>
                  </a:lnTo>
                  <a:lnTo>
                    <a:pt x="803" y="186"/>
                  </a:lnTo>
                  <a:close/>
                  <a:moveTo>
                    <a:pt x="0" y="0"/>
                  </a:moveTo>
                  <a:lnTo>
                    <a:pt x="2448" y="0"/>
                  </a:lnTo>
                  <a:lnTo>
                    <a:pt x="2448" y="1809"/>
                  </a:lnTo>
                  <a:lnTo>
                    <a:pt x="618" y="1809"/>
                  </a:lnTo>
                  <a:lnTo>
                    <a:pt x="618" y="1641"/>
                  </a:lnTo>
                  <a:lnTo>
                    <a:pt x="618" y="1632"/>
                  </a:lnTo>
                  <a:lnTo>
                    <a:pt x="617" y="1628"/>
                  </a:lnTo>
                  <a:lnTo>
                    <a:pt x="614" y="1618"/>
                  </a:lnTo>
                  <a:lnTo>
                    <a:pt x="611" y="1603"/>
                  </a:lnTo>
                  <a:lnTo>
                    <a:pt x="605" y="1583"/>
                  </a:lnTo>
                  <a:lnTo>
                    <a:pt x="597" y="1562"/>
                  </a:lnTo>
                  <a:lnTo>
                    <a:pt x="586" y="1538"/>
                  </a:lnTo>
                  <a:lnTo>
                    <a:pt x="572" y="1514"/>
                  </a:lnTo>
                  <a:lnTo>
                    <a:pt x="554" y="1489"/>
                  </a:lnTo>
                  <a:lnTo>
                    <a:pt x="554" y="590"/>
                  </a:lnTo>
                  <a:lnTo>
                    <a:pt x="258" y="590"/>
                  </a:lnTo>
                  <a:lnTo>
                    <a:pt x="258" y="1232"/>
                  </a:lnTo>
                  <a:lnTo>
                    <a:pt x="0" y="1232"/>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20" name="Group 42">
            <a:extLst>
              <a:ext uri="{FF2B5EF4-FFF2-40B4-BE49-F238E27FC236}">
                <a16:creationId xmlns:a16="http://schemas.microsoft.com/office/drawing/2014/main" id="{84EE0799-0854-D2BE-67E2-63CADC1C578B}"/>
              </a:ext>
            </a:extLst>
          </p:cNvPr>
          <p:cNvGrpSpPr>
            <a:grpSpLocks noChangeAspect="1"/>
          </p:cNvGrpSpPr>
          <p:nvPr/>
        </p:nvGrpSpPr>
        <p:grpSpPr bwMode="auto">
          <a:xfrm>
            <a:off x="9290636" y="3058557"/>
            <a:ext cx="295726" cy="372396"/>
            <a:chOff x="4772" y="2013"/>
            <a:chExt cx="837" cy="1054"/>
          </a:xfrm>
          <a:solidFill>
            <a:srgbClr val="4472C4"/>
          </a:solidFill>
        </p:grpSpPr>
        <p:sp>
          <p:nvSpPr>
            <p:cNvPr id="221" name="Freeform 44">
              <a:extLst>
                <a:ext uri="{FF2B5EF4-FFF2-40B4-BE49-F238E27FC236}">
                  <a16:creationId xmlns:a16="http://schemas.microsoft.com/office/drawing/2014/main" id="{4C4446A6-8D3E-D8F0-2993-204EF4B01BEC}"/>
                </a:ext>
              </a:extLst>
            </p:cNvPr>
            <p:cNvSpPr>
              <a:spLocks/>
            </p:cNvSpPr>
            <p:nvPr/>
          </p:nvSpPr>
          <p:spPr bwMode="auto">
            <a:xfrm>
              <a:off x="5192" y="2187"/>
              <a:ext cx="204" cy="204"/>
            </a:xfrm>
            <a:custGeom>
              <a:avLst/>
              <a:gdLst>
                <a:gd name="T0" fmla="*/ 306 w 612"/>
                <a:gd name="T1" fmla="*/ 0 h 613"/>
                <a:gd name="T2" fmla="*/ 348 w 612"/>
                <a:gd name="T3" fmla="*/ 2 h 613"/>
                <a:gd name="T4" fmla="*/ 387 w 612"/>
                <a:gd name="T5" fmla="*/ 10 h 613"/>
                <a:gd name="T6" fmla="*/ 425 w 612"/>
                <a:gd name="T7" fmla="*/ 24 h 613"/>
                <a:gd name="T8" fmla="*/ 460 w 612"/>
                <a:gd name="T9" fmla="*/ 41 h 613"/>
                <a:gd name="T10" fmla="*/ 493 w 612"/>
                <a:gd name="T11" fmla="*/ 63 h 613"/>
                <a:gd name="T12" fmla="*/ 523 w 612"/>
                <a:gd name="T13" fmla="*/ 89 h 613"/>
                <a:gd name="T14" fmla="*/ 548 w 612"/>
                <a:gd name="T15" fmla="*/ 119 h 613"/>
                <a:gd name="T16" fmla="*/ 570 w 612"/>
                <a:gd name="T17" fmla="*/ 151 h 613"/>
                <a:gd name="T18" fmla="*/ 588 w 612"/>
                <a:gd name="T19" fmla="*/ 186 h 613"/>
                <a:gd name="T20" fmla="*/ 601 w 612"/>
                <a:gd name="T21" fmla="*/ 225 h 613"/>
                <a:gd name="T22" fmla="*/ 609 w 612"/>
                <a:gd name="T23" fmla="*/ 264 h 613"/>
                <a:gd name="T24" fmla="*/ 612 w 612"/>
                <a:gd name="T25" fmla="*/ 306 h 613"/>
                <a:gd name="T26" fmla="*/ 609 w 612"/>
                <a:gd name="T27" fmla="*/ 348 h 613"/>
                <a:gd name="T28" fmla="*/ 601 w 612"/>
                <a:gd name="T29" fmla="*/ 387 h 613"/>
                <a:gd name="T30" fmla="*/ 588 w 612"/>
                <a:gd name="T31" fmla="*/ 425 h 613"/>
                <a:gd name="T32" fmla="*/ 570 w 612"/>
                <a:gd name="T33" fmla="*/ 460 h 613"/>
                <a:gd name="T34" fmla="*/ 548 w 612"/>
                <a:gd name="T35" fmla="*/ 493 h 613"/>
                <a:gd name="T36" fmla="*/ 523 w 612"/>
                <a:gd name="T37" fmla="*/ 523 h 613"/>
                <a:gd name="T38" fmla="*/ 493 w 612"/>
                <a:gd name="T39" fmla="*/ 548 h 613"/>
                <a:gd name="T40" fmla="*/ 460 w 612"/>
                <a:gd name="T41" fmla="*/ 570 h 613"/>
                <a:gd name="T42" fmla="*/ 425 w 612"/>
                <a:gd name="T43" fmla="*/ 588 h 613"/>
                <a:gd name="T44" fmla="*/ 387 w 612"/>
                <a:gd name="T45" fmla="*/ 601 h 613"/>
                <a:gd name="T46" fmla="*/ 348 w 612"/>
                <a:gd name="T47" fmla="*/ 609 h 613"/>
                <a:gd name="T48" fmla="*/ 306 w 612"/>
                <a:gd name="T49" fmla="*/ 613 h 613"/>
                <a:gd name="T50" fmla="*/ 265 w 612"/>
                <a:gd name="T51" fmla="*/ 609 h 613"/>
                <a:gd name="T52" fmla="*/ 225 w 612"/>
                <a:gd name="T53" fmla="*/ 601 h 613"/>
                <a:gd name="T54" fmla="*/ 188 w 612"/>
                <a:gd name="T55" fmla="*/ 588 h 613"/>
                <a:gd name="T56" fmla="*/ 151 w 612"/>
                <a:gd name="T57" fmla="*/ 570 h 613"/>
                <a:gd name="T58" fmla="*/ 119 w 612"/>
                <a:gd name="T59" fmla="*/ 548 h 613"/>
                <a:gd name="T60" fmla="*/ 89 w 612"/>
                <a:gd name="T61" fmla="*/ 523 h 613"/>
                <a:gd name="T62" fmla="*/ 63 w 612"/>
                <a:gd name="T63" fmla="*/ 493 h 613"/>
                <a:gd name="T64" fmla="*/ 42 w 612"/>
                <a:gd name="T65" fmla="*/ 460 h 613"/>
                <a:gd name="T66" fmla="*/ 24 w 612"/>
                <a:gd name="T67" fmla="*/ 425 h 613"/>
                <a:gd name="T68" fmla="*/ 11 w 612"/>
                <a:gd name="T69" fmla="*/ 387 h 613"/>
                <a:gd name="T70" fmla="*/ 2 w 612"/>
                <a:gd name="T71" fmla="*/ 348 h 613"/>
                <a:gd name="T72" fmla="*/ 0 w 612"/>
                <a:gd name="T73" fmla="*/ 306 h 613"/>
                <a:gd name="T74" fmla="*/ 2 w 612"/>
                <a:gd name="T75" fmla="*/ 264 h 613"/>
                <a:gd name="T76" fmla="*/ 11 w 612"/>
                <a:gd name="T77" fmla="*/ 225 h 613"/>
                <a:gd name="T78" fmla="*/ 24 w 612"/>
                <a:gd name="T79" fmla="*/ 186 h 613"/>
                <a:gd name="T80" fmla="*/ 42 w 612"/>
                <a:gd name="T81" fmla="*/ 151 h 613"/>
                <a:gd name="T82" fmla="*/ 63 w 612"/>
                <a:gd name="T83" fmla="*/ 119 h 613"/>
                <a:gd name="T84" fmla="*/ 89 w 612"/>
                <a:gd name="T85" fmla="*/ 89 h 613"/>
                <a:gd name="T86" fmla="*/ 119 w 612"/>
                <a:gd name="T87" fmla="*/ 63 h 613"/>
                <a:gd name="T88" fmla="*/ 151 w 612"/>
                <a:gd name="T89" fmla="*/ 41 h 613"/>
                <a:gd name="T90" fmla="*/ 188 w 612"/>
                <a:gd name="T91" fmla="*/ 24 h 613"/>
                <a:gd name="T92" fmla="*/ 225 w 612"/>
                <a:gd name="T93" fmla="*/ 10 h 613"/>
                <a:gd name="T94" fmla="*/ 265 w 612"/>
                <a:gd name="T95" fmla="*/ 2 h 613"/>
                <a:gd name="T96" fmla="*/ 306 w 612"/>
                <a:gd name="T97" fmla="*/ 0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12" h="613">
                  <a:moveTo>
                    <a:pt x="306" y="0"/>
                  </a:moveTo>
                  <a:lnTo>
                    <a:pt x="348" y="2"/>
                  </a:lnTo>
                  <a:lnTo>
                    <a:pt x="387" y="10"/>
                  </a:lnTo>
                  <a:lnTo>
                    <a:pt x="425" y="24"/>
                  </a:lnTo>
                  <a:lnTo>
                    <a:pt x="460" y="41"/>
                  </a:lnTo>
                  <a:lnTo>
                    <a:pt x="493" y="63"/>
                  </a:lnTo>
                  <a:lnTo>
                    <a:pt x="523" y="89"/>
                  </a:lnTo>
                  <a:lnTo>
                    <a:pt x="548" y="119"/>
                  </a:lnTo>
                  <a:lnTo>
                    <a:pt x="570" y="151"/>
                  </a:lnTo>
                  <a:lnTo>
                    <a:pt x="588" y="186"/>
                  </a:lnTo>
                  <a:lnTo>
                    <a:pt x="601" y="225"/>
                  </a:lnTo>
                  <a:lnTo>
                    <a:pt x="609" y="264"/>
                  </a:lnTo>
                  <a:lnTo>
                    <a:pt x="612" y="306"/>
                  </a:lnTo>
                  <a:lnTo>
                    <a:pt x="609" y="348"/>
                  </a:lnTo>
                  <a:lnTo>
                    <a:pt x="601" y="387"/>
                  </a:lnTo>
                  <a:lnTo>
                    <a:pt x="588" y="425"/>
                  </a:lnTo>
                  <a:lnTo>
                    <a:pt x="570" y="460"/>
                  </a:lnTo>
                  <a:lnTo>
                    <a:pt x="548" y="493"/>
                  </a:lnTo>
                  <a:lnTo>
                    <a:pt x="523" y="523"/>
                  </a:lnTo>
                  <a:lnTo>
                    <a:pt x="493" y="548"/>
                  </a:lnTo>
                  <a:lnTo>
                    <a:pt x="460" y="570"/>
                  </a:lnTo>
                  <a:lnTo>
                    <a:pt x="425" y="588"/>
                  </a:lnTo>
                  <a:lnTo>
                    <a:pt x="387" y="601"/>
                  </a:lnTo>
                  <a:lnTo>
                    <a:pt x="348" y="609"/>
                  </a:lnTo>
                  <a:lnTo>
                    <a:pt x="306" y="613"/>
                  </a:lnTo>
                  <a:lnTo>
                    <a:pt x="265" y="609"/>
                  </a:lnTo>
                  <a:lnTo>
                    <a:pt x="225" y="601"/>
                  </a:lnTo>
                  <a:lnTo>
                    <a:pt x="188" y="588"/>
                  </a:lnTo>
                  <a:lnTo>
                    <a:pt x="151" y="570"/>
                  </a:lnTo>
                  <a:lnTo>
                    <a:pt x="119" y="548"/>
                  </a:lnTo>
                  <a:lnTo>
                    <a:pt x="89" y="523"/>
                  </a:lnTo>
                  <a:lnTo>
                    <a:pt x="63" y="493"/>
                  </a:lnTo>
                  <a:lnTo>
                    <a:pt x="42" y="460"/>
                  </a:lnTo>
                  <a:lnTo>
                    <a:pt x="24" y="425"/>
                  </a:lnTo>
                  <a:lnTo>
                    <a:pt x="11" y="387"/>
                  </a:lnTo>
                  <a:lnTo>
                    <a:pt x="2" y="348"/>
                  </a:lnTo>
                  <a:lnTo>
                    <a:pt x="0" y="306"/>
                  </a:lnTo>
                  <a:lnTo>
                    <a:pt x="2" y="264"/>
                  </a:lnTo>
                  <a:lnTo>
                    <a:pt x="11" y="225"/>
                  </a:lnTo>
                  <a:lnTo>
                    <a:pt x="24" y="186"/>
                  </a:lnTo>
                  <a:lnTo>
                    <a:pt x="42" y="151"/>
                  </a:lnTo>
                  <a:lnTo>
                    <a:pt x="63" y="119"/>
                  </a:lnTo>
                  <a:lnTo>
                    <a:pt x="89" y="89"/>
                  </a:lnTo>
                  <a:lnTo>
                    <a:pt x="119" y="63"/>
                  </a:lnTo>
                  <a:lnTo>
                    <a:pt x="151" y="41"/>
                  </a:lnTo>
                  <a:lnTo>
                    <a:pt x="188" y="24"/>
                  </a:lnTo>
                  <a:lnTo>
                    <a:pt x="225" y="10"/>
                  </a:lnTo>
                  <a:lnTo>
                    <a:pt x="265" y="2"/>
                  </a:lnTo>
                  <a:lnTo>
                    <a:pt x="30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sp>
          <p:nvSpPr>
            <p:cNvPr id="222" name="Freeform 45">
              <a:extLst>
                <a:ext uri="{FF2B5EF4-FFF2-40B4-BE49-F238E27FC236}">
                  <a16:creationId xmlns:a16="http://schemas.microsoft.com/office/drawing/2014/main" id="{DE6B6A18-C829-D7DB-C7DA-8D0545EDE2EC}"/>
                </a:ext>
              </a:extLst>
            </p:cNvPr>
            <p:cNvSpPr>
              <a:spLocks/>
            </p:cNvSpPr>
            <p:nvPr/>
          </p:nvSpPr>
          <p:spPr bwMode="auto">
            <a:xfrm>
              <a:off x="5282" y="2507"/>
              <a:ext cx="131" cy="131"/>
            </a:xfrm>
            <a:custGeom>
              <a:avLst/>
              <a:gdLst>
                <a:gd name="T0" fmla="*/ 197 w 393"/>
                <a:gd name="T1" fmla="*/ 0 h 393"/>
                <a:gd name="T2" fmla="*/ 232 w 393"/>
                <a:gd name="T3" fmla="*/ 3 h 393"/>
                <a:gd name="T4" fmla="*/ 265 w 393"/>
                <a:gd name="T5" fmla="*/ 13 h 393"/>
                <a:gd name="T6" fmla="*/ 296 w 393"/>
                <a:gd name="T7" fmla="*/ 27 h 393"/>
                <a:gd name="T8" fmla="*/ 323 w 393"/>
                <a:gd name="T9" fmla="*/ 46 h 393"/>
                <a:gd name="T10" fmla="*/ 347 w 393"/>
                <a:gd name="T11" fmla="*/ 70 h 393"/>
                <a:gd name="T12" fmla="*/ 366 w 393"/>
                <a:gd name="T13" fmla="*/ 97 h 393"/>
                <a:gd name="T14" fmla="*/ 381 w 393"/>
                <a:gd name="T15" fmla="*/ 128 h 393"/>
                <a:gd name="T16" fmla="*/ 390 w 393"/>
                <a:gd name="T17" fmla="*/ 162 h 393"/>
                <a:gd name="T18" fmla="*/ 393 w 393"/>
                <a:gd name="T19" fmla="*/ 197 h 393"/>
                <a:gd name="T20" fmla="*/ 390 w 393"/>
                <a:gd name="T21" fmla="*/ 232 h 393"/>
                <a:gd name="T22" fmla="*/ 381 w 393"/>
                <a:gd name="T23" fmla="*/ 265 h 393"/>
                <a:gd name="T24" fmla="*/ 366 w 393"/>
                <a:gd name="T25" fmla="*/ 296 h 393"/>
                <a:gd name="T26" fmla="*/ 347 w 393"/>
                <a:gd name="T27" fmla="*/ 324 h 393"/>
                <a:gd name="T28" fmla="*/ 323 w 393"/>
                <a:gd name="T29" fmla="*/ 347 h 393"/>
                <a:gd name="T30" fmla="*/ 296 w 393"/>
                <a:gd name="T31" fmla="*/ 366 h 393"/>
                <a:gd name="T32" fmla="*/ 265 w 393"/>
                <a:gd name="T33" fmla="*/ 381 h 393"/>
                <a:gd name="T34" fmla="*/ 232 w 393"/>
                <a:gd name="T35" fmla="*/ 390 h 393"/>
                <a:gd name="T36" fmla="*/ 197 w 393"/>
                <a:gd name="T37" fmla="*/ 393 h 393"/>
                <a:gd name="T38" fmla="*/ 162 w 393"/>
                <a:gd name="T39" fmla="*/ 390 h 393"/>
                <a:gd name="T40" fmla="*/ 127 w 393"/>
                <a:gd name="T41" fmla="*/ 381 h 393"/>
                <a:gd name="T42" fmla="*/ 97 w 393"/>
                <a:gd name="T43" fmla="*/ 366 h 393"/>
                <a:gd name="T44" fmla="*/ 70 w 393"/>
                <a:gd name="T45" fmla="*/ 347 h 393"/>
                <a:gd name="T46" fmla="*/ 46 w 393"/>
                <a:gd name="T47" fmla="*/ 324 h 393"/>
                <a:gd name="T48" fmla="*/ 27 w 393"/>
                <a:gd name="T49" fmla="*/ 296 h 393"/>
                <a:gd name="T50" fmla="*/ 13 w 393"/>
                <a:gd name="T51" fmla="*/ 265 h 393"/>
                <a:gd name="T52" fmla="*/ 3 w 393"/>
                <a:gd name="T53" fmla="*/ 232 h 393"/>
                <a:gd name="T54" fmla="*/ 0 w 393"/>
                <a:gd name="T55" fmla="*/ 197 h 393"/>
                <a:gd name="T56" fmla="*/ 3 w 393"/>
                <a:gd name="T57" fmla="*/ 162 h 393"/>
                <a:gd name="T58" fmla="*/ 13 w 393"/>
                <a:gd name="T59" fmla="*/ 128 h 393"/>
                <a:gd name="T60" fmla="*/ 27 w 393"/>
                <a:gd name="T61" fmla="*/ 97 h 393"/>
                <a:gd name="T62" fmla="*/ 46 w 393"/>
                <a:gd name="T63" fmla="*/ 70 h 393"/>
                <a:gd name="T64" fmla="*/ 70 w 393"/>
                <a:gd name="T65" fmla="*/ 46 h 393"/>
                <a:gd name="T66" fmla="*/ 97 w 393"/>
                <a:gd name="T67" fmla="*/ 27 h 393"/>
                <a:gd name="T68" fmla="*/ 127 w 393"/>
                <a:gd name="T69" fmla="*/ 13 h 393"/>
                <a:gd name="T70" fmla="*/ 162 w 393"/>
                <a:gd name="T71" fmla="*/ 3 h 393"/>
                <a:gd name="T72" fmla="*/ 197 w 393"/>
                <a:gd name="T73"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3" h="393">
                  <a:moveTo>
                    <a:pt x="197" y="0"/>
                  </a:moveTo>
                  <a:lnTo>
                    <a:pt x="232" y="3"/>
                  </a:lnTo>
                  <a:lnTo>
                    <a:pt x="265" y="13"/>
                  </a:lnTo>
                  <a:lnTo>
                    <a:pt x="296" y="27"/>
                  </a:lnTo>
                  <a:lnTo>
                    <a:pt x="323" y="46"/>
                  </a:lnTo>
                  <a:lnTo>
                    <a:pt x="347" y="70"/>
                  </a:lnTo>
                  <a:lnTo>
                    <a:pt x="366" y="97"/>
                  </a:lnTo>
                  <a:lnTo>
                    <a:pt x="381" y="128"/>
                  </a:lnTo>
                  <a:lnTo>
                    <a:pt x="390" y="162"/>
                  </a:lnTo>
                  <a:lnTo>
                    <a:pt x="393" y="197"/>
                  </a:lnTo>
                  <a:lnTo>
                    <a:pt x="390" y="232"/>
                  </a:lnTo>
                  <a:lnTo>
                    <a:pt x="381" y="265"/>
                  </a:lnTo>
                  <a:lnTo>
                    <a:pt x="366" y="296"/>
                  </a:lnTo>
                  <a:lnTo>
                    <a:pt x="347" y="324"/>
                  </a:lnTo>
                  <a:lnTo>
                    <a:pt x="323" y="347"/>
                  </a:lnTo>
                  <a:lnTo>
                    <a:pt x="296" y="366"/>
                  </a:lnTo>
                  <a:lnTo>
                    <a:pt x="265" y="381"/>
                  </a:lnTo>
                  <a:lnTo>
                    <a:pt x="232" y="390"/>
                  </a:lnTo>
                  <a:lnTo>
                    <a:pt x="197" y="393"/>
                  </a:lnTo>
                  <a:lnTo>
                    <a:pt x="162" y="390"/>
                  </a:lnTo>
                  <a:lnTo>
                    <a:pt x="127" y="381"/>
                  </a:lnTo>
                  <a:lnTo>
                    <a:pt x="97" y="366"/>
                  </a:lnTo>
                  <a:lnTo>
                    <a:pt x="70" y="347"/>
                  </a:lnTo>
                  <a:lnTo>
                    <a:pt x="46" y="324"/>
                  </a:lnTo>
                  <a:lnTo>
                    <a:pt x="27" y="296"/>
                  </a:lnTo>
                  <a:lnTo>
                    <a:pt x="13" y="265"/>
                  </a:lnTo>
                  <a:lnTo>
                    <a:pt x="3" y="232"/>
                  </a:lnTo>
                  <a:lnTo>
                    <a:pt x="0" y="197"/>
                  </a:lnTo>
                  <a:lnTo>
                    <a:pt x="3" y="162"/>
                  </a:lnTo>
                  <a:lnTo>
                    <a:pt x="13" y="128"/>
                  </a:lnTo>
                  <a:lnTo>
                    <a:pt x="27" y="97"/>
                  </a:lnTo>
                  <a:lnTo>
                    <a:pt x="46" y="70"/>
                  </a:lnTo>
                  <a:lnTo>
                    <a:pt x="70" y="46"/>
                  </a:lnTo>
                  <a:lnTo>
                    <a:pt x="97" y="27"/>
                  </a:lnTo>
                  <a:lnTo>
                    <a:pt x="127" y="13"/>
                  </a:lnTo>
                  <a:lnTo>
                    <a:pt x="162" y="3"/>
                  </a:lnTo>
                  <a:lnTo>
                    <a:pt x="19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sp>
          <p:nvSpPr>
            <p:cNvPr id="223" name="Freeform 46">
              <a:extLst>
                <a:ext uri="{FF2B5EF4-FFF2-40B4-BE49-F238E27FC236}">
                  <a16:creationId xmlns:a16="http://schemas.microsoft.com/office/drawing/2014/main" id="{7173897B-BD4D-FB28-3052-AA5D56B34C81}"/>
                </a:ext>
              </a:extLst>
            </p:cNvPr>
            <p:cNvSpPr>
              <a:spLocks noEditPoints="1"/>
            </p:cNvSpPr>
            <p:nvPr/>
          </p:nvSpPr>
          <p:spPr bwMode="auto">
            <a:xfrm>
              <a:off x="4772" y="2013"/>
              <a:ext cx="837" cy="1054"/>
            </a:xfrm>
            <a:custGeom>
              <a:avLst/>
              <a:gdLst>
                <a:gd name="T0" fmla="*/ 1521 w 2511"/>
                <a:gd name="T1" fmla="*/ 1479 h 3162"/>
                <a:gd name="T2" fmla="*/ 1439 w 2511"/>
                <a:gd name="T3" fmla="*/ 1684 h 3162"/>
                <a:gd name="T4" fmla="*/ 1526 w 2511"/>
                <a:gd name="T5" fmla="*/ 1887 h 3162"/>
                <a:gd name="T6" fmla="*/ 1733 w 2511"/>
                <a:gd name="T7" fmla="*/ 1968 h 3162"/>
                <a:gd name="T8" fmla="*/ 1936 w 2511"/>
                <a:gd name="T9" fmla="*/ 1880 h 3162"/>
                <a:gd name="T10" fmla="*/ 2016 w 2511"/>
                <a:gd name="T11" fmla="*/ 1676 h 3162"/>
                <a:gd name="T12" fmla="*/ 1928 w 2511"/>
                <a:gd name="T13" fmla="*/ 1472 h 3162"/>
                <a:gd name="T14" fmla="*/ 1724 w 2511"/>
                <a:gd name="T15" fmla="*/ 1391 h 3162"/>
                <a:gd name="T16" fmla="*/ 1450 w 2511"/>
                <a:gd name="T17" fmla="*/ 395 h 3162"/>
                <a:gd name="T18" fmla="*/ 1201 w 2511"/>
                <a:gd name="T19" fmla="*/ 568 h 3162"/>
                <a:gd name="T20" fmla="*/ 1119 w 2511"/>
                <a:gd name="T21" fmla="*/ 856 h 3162"/>
                <a:gd name="T22" fmla="*/ 1239 w 2511"/>
                <a:gd name="T23" fmla="*/ 1134 h 3162"/>
                <a:gd name="T24" fmla="*/ 1526 w 2511"/>
                <a:gd name="T25" fmla="*/ 1383 h 3162"/>
                <a:gd name="T26" fmla="*/ 1786 w 2511"/>
                <a:gd name="T27" fmla="*/ 1339 h 3162"/>
                <a:gd name="T28" fmla="*/ 1978 w 2511"/>
                <a:gd name="T29" fmla="*/ 1010 h 3162"/>
                <a:gd name="T30" fmla="*/ 2001 w 2511"/>
                <a:gd name="T31" fmla="*/ 710 h 3162"/>
                <a:gd name="T32" fmla="*/ 1827 w 2511"/>
                <a:gd name="T33" fmla="*/ 462 h 3162"/>
                <a:gd name="T34" fmla="*/ 1410 w 2511"/>
                <a:gd name="T35" fmla="*/ 3 h 3162"/>
                <a:gd name="T36" fmla="*/ 1857 w 2511"/>
                <a:gd name="T37" fmla="*/ 95 h 3162"/>
                <a:gd name="T38" fmla="*/ 2181 w 2511"/>
                <a:gd name="T39" fmla="*/ 322 h 3162"/>
                <a:gd name="T40" fmla="*/ 2399 w 2511"/>
                <a:gd name="T41" fmla="*/ 626 h 3162"/>
                <a:gd name="T42" fmla="*/ 2502 w 2511"/>
                <a:gd name="T43" fmla="*/ 935 h 3162"/>
                <a:gd name="T44" fmla="*/ 2478 w 2511"/>
                <a:gd name="T45" fmla="*/ 1324 h 3162"/>
                <a:gd name="T46" fmla="*/ 2348 w 2511"/>
                <a:gd name="T47" fmla="*/ 1684 h 3162"/>
                <a:gd name="T48" fmla="*/ 2178 w 2511"/>
                <a:gd name="T49" fmla="*/ 1960 h 3162"/>
                <a:gd name="T50" fmla="*/ 2044 w 2511"/>
                <a:gd name="T51" fmla="*/ 2176 h 3162"/>
                <a:gd name="T52" fmla="*/ 2016 w 2511"/>
                <a:gd name="T53" fmla="*/ 2402 h 3162"/>
                <a:gd name="T54" fmla="*/ 2119 w 2511"/>
                <a:gd name="T55" fmla="*/ 2693 h 3162"/>
                <a:gd name="T56" fmla="*/ 2286 w 2511"/>
                <a:gd name="T57" fmla="*/ 2935 h 3162"/>
                <a:gd name="T58" fmla="*/ 2442 w 2511"/>
                <a:gd name="T59" fmla="*/ 3100 h 3162"/>
                <a:gd name="T60" fmla="*/ 2511 w 2511"/>
                <a:gd name="T61" fmla="*/ 3162 h 3162"/>
                <a:gd name="T62" fmla="*/ 789 w 2511"/>
                <a:gd name="T63" fmla="*/ 3135 h 3162"/>
                <a:gd name="T64" fmla="*/ 897 w 2511"/>
                <a:gd name="T65" fmla="*/ 3037 h 3162"/>
                <a:gd name="T66" fmla="*/ 974 w 2511"/>
                <a:gd name="T67" fmla="*/ 2864 h 3162"/>
                <a:gd name="T68" fmla="*/ 921 w 2511"/>
                <a:gd name="T69" fmla="*/ 2670 h 3162"/>
                <a:gd name="T70" fmla="*/ 697 w 2511"/>
                <a:gd name="T71" fmla="*/ 2709 h 3162"/>
                <a:gd name="T72" fmla="*/ 448 w 2511"/>
                <a:gd name="T73" fmla="*/ 2721 h 3162"/>
                <a:gd name="T74" fmla="*/ 292 w 2511"/>
                <a:gd name="T75" fmla="*/ 2614 h 3162"/>
                <a:gd name="T76" fmla="*/ 287 w 2511"/>
                <a:gd name="T77" fmla="*/ 2489 h 3162"/>
                <a:gd name="T78" fmla="*/ 305 w 2511"/>
                <a:gd name="T79" fmla="*/ 2372 h 3162"/>
                <a:gd name="T80" fmla="*/ 233 w 2511"/>
                <a:gd name="T81" fmla="*/ 2268 h 3162"/>
                <a:gd name="T82" fmla="*/ 201 w 2511"/>
                <a:gd name="T83" fmla="*/ 2108 h 3162"/>
                <a:gd name="T84" fmla="*/ 222 w 2511"/>
                <a:gd name="T85" fmla="*/ 1976 h 3162"/>
                <a:gd name="T86" fmla="*/ 195 w 2511"/>
                <a:gd name="T87" fmla="*/ 1954 h 3162"/>
                <a:gd name="T88" fmla="*/ 73 w 2511"/>
                <a:gd name="T89" fmla="*/ 1912 h 3162"/>
                <a:gd name="T90" fmla="*/ 0 w 2511"/>
                <a:gd name="T91" fmla="*/ 1837 h 3162"/>
                <a:gd name="T92" fmla="*/ 36 w 2511"/>
                <a:gd name="T93" fmla="*/ 1735 h 3162"/>
                <a:gd name="T94" fmla="*/ 131 w 2511"/>
                <a:gd name="T95" fmla="*/ 1559 h 3162"/>
                <a:gd name="T96" fmla="*/ 230 w 2511"/>
                <a:gd name="T97" fmla="*/ 1397 h 3162"/>
                <a:gd name="T98" fmla="*/ 274 w 2511"/>
                <a:gd name="T99" fmla="*/ 1326 h 3162"/>
                <a:gd name="T100" fmla="*/ 242 w 2511"/>
                <a:gd name="T101" fmla="*/ 1264 h 3162"/>
                <a:gd name="T102" fmla="*/ 198 w 2511"/>
                <a:gd name="T103" fmla="*/ 1158 h 3162"/>
                <a:gd name="T104" fmla="*/ 204 w 2511"/>
                <a:gd name="T105" fmla="*/ 979 h 3162"/>
                <a:gd name="T106" fmla="*/ 294 w 2511"/>
                <a:gd name="T107" fmla="*/ 637 h 3162"/>
                <a:gd name="T108" fmla="*/ 494 w 2511"/>
                <a:gd name="T109" fmla="*/ 278 h 3162"/>
                <a:gd name="T110" fmla="*/ 810 w 2511"/>
                <a:gd name="T111" fmla="*/ 74 h 3162"/>
                <a:gd name="T112" fmla="*/ 1243 w 2511"/>
                <a:gd name="T113" fmla="*/ 0 h 3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11" h="3162">
                  <a:moveTo>
                    <a:pt x="1709" y="1323"/>
                  </a:moveTo>
                  <a:lnTo>
                    <a:pt x="1603" y="1345"/>
                  </a:lnTo>
                  <a:lnTo>
                    <a:pt x="1616" y="1414"/>
                  </a:lnTo>
                  <a:lnTo>
                    <a:pt x="1581" y="1430"/>
                  </a:lnTo>
                  <a:lnTo>
                    <a:pt x="1549" y="1453"/>
                  </a:lnTo>
                  <a:lnTo>
                    <a:pt x="1521" y="1479"/>
                  </a:lnTo>
                  <a:lnTo>
                    <a:pt x="1462" y="1440"/>
                  </a:lnTo>
                  <a:lnTo>
                    <a:pt x="1402" y="1533"/>
                  </a:lnTo>
                  <a:lnTo>
                    <a:pt x="1461" y="1570"/>
                  </a:lnTo>
                  <a:lnTo>
                    <a:pt x="1449" y="1607"/>
                  </a:lnTo>
                  <a:lnTo>
                    <a:pt x="1441" y="1645"/>
                  </a:lnTo>
                  <a:lnTo>
                    <a:pt x="1439" y="1684"/>
                  </a:lnTo>
                  <a:lnTo>
                    <a:pt x="1371" y="1698"/>
                  </a:lnTo>
                  <a:lnTo>
                    <a:pt x="1394" y="1806"/>
                  </a:lnTo>
                  <a:lnTo>
                    <a:pt x="1462" y="1791"/>
                  </a:lnTo>
                  <a:lnTo>
                    <a:pt x="1480" y="1827"/>
                  </a:lnTo>
                  <a:lnTo>
                    <a:pt x="1501" y="1859"/>
                  </a:lnTo>
                  <a:lnTo>
                    <a:pt x="1526" y="1887"/>
                  </a:lnTo>
                  <a:lnTo>
                    <a:pt x="1489" y="1946"/>
                  </a:lnTo>
                  <a:lnTo>
                    <a:pt x="1581" y="2006"/>
                  </a:lnTo>
                  <a:lnTo>
                    <a:pt x="1619" y="1947"/>
                  </a:lnTo>
                  <a:lnTo>
                    <a:pt x="1655" y="1959"/>
                  </a:lnTo>
                  <a:lnTo>
                    <a:pt x="1694" y="1966"/>
                  </a:lnTo>
                  <a:lnTo>
                    <a:pt x="1733" y="1968"/>
                  </a:lnTo>
                  <a:lnTo>
                    <a:pt x="1747" y="2037"/>
                  </a:lnTo>
                  <a:lnTo>
                    <a:pt x="1854" y="2014"/>
                  </a:lnTo>
                  <a:lnTo>
                    <a:pt x="1839" y="1946"/>
                  </a:lnTo>
                  <a:lnTo>
                    <a:pt x="1874" y="1928"/>
                  </a:lnTo>
                  <a:lnTo>
                    <a:pt x="1907" y="1906"/>
                  </a:lnTo>
                  <a:lnTo>
                    <a:pt x="1936" y="1880"/>
                  </a:lnTo>
                  <a:lnTo>
                    <a:pt x="1993" y="1919"/>
                  </a:lnTo>
                  <a:lnTo>
                    <a:pt x="2053" y="1827"/>
                  </a:lnTo>
                  <a:lnTo>
                    <a:pt x="1995" y="1788"/>
                  </a:lnTo>
                  <a:lnTo>
                    <a:pt x="2007" y="1752"/>
                  </a:lnTo>
                  <a:lnTo>
                    <a:pt x="2014" y="1714"/>
                  </a:lnTo>
                  <a:lnTo>
                    <a:pt x="2016" y="1676"/>
                  </a:lnTo>
                  <a:lnTo>
                    <a:pt x="2084" y="1661"/>
                  </a:lnTo>
                  <a:lnTo>
                    <a:pt x="2062" y="1554"/>
                  </a:lnTo>
                  <a:lnTo>
                    <a:pt x="1994" y="1568"/>
                  </a:lnTo>
                  <a:lnTo>
                    <a:pt x="1977" y="1533"/>
                  </a:lnTo>
                  <a:lnTo>
                    <a:pt x="1954" y="1501"/>
                  </a:lnTo>
                  <a:lnTo>
                    <a:pt x="1928" y="1472"/>
                  </a:lnTo>
                  <a:lnTo>
                    <a:pt x="1967" y="1414"/>
                  </a:lnTo>
                  <a:lnTo>
                    <a:pt x="1876" y="1354"/>
                  </a:lnTo>
                  <a:lnTo>
                    <a:pt x="1837" y="1413"/>
                  </a:lnTo>
                  <a:lnTo>
                    <a:pt x="1800" y="1400"/>
                  </a:lnTo>
                  <a:lnTo>
                    <a:pt x="1763" y="1393"/>
                  </a:lnTo>
                  <a:lnTo>
                    <a:pt x="1724" y="1391"/>
                  </a:lnTo>
                  <a:lnTo>
                    <a:pt x="1709" y="1323"/>
                  </a:lnTo>
                  <a:close/>
                  <a:moveTo>
                    <a:pt x="1608" y="273"/>
                  </a:moveTo>
                  <a:lnTo>
                    <a:pt x="1583" y="379"/>
                  </a:lnTo>
                  <a:lnTo>
                    <a:pt x="1538" y="379"/>
                  </a:lnTo>
                  <a:lnTo>
                    <a:pt x="1494" y="385"/>
                  </a:lnTo>
                  <a:lnTo>
                    <a:pt x="1450" y="395"/>
                  </a:lnTo>
                  <a:lnTo>
                    <a:pt x="1406" y="409"/>
                  </a:lnTo>
                  <a:lnTo>
                    <a:pt x="1348" y="316"/>
                  </a:lnTo>
                  <a:lnTo>
                    <a:pt x="1203" y="406"/>
                  </a:lnTo>
                  <a:lnTo>
                    <a:pt x="1261" y="499"/>
                  </a:lnTo>
                  <a:lnTo>
                    <a:pt x="1229" y="532"/>
                  </a:lnTo>
                  <a:lnTo>
                    <a:pt x="1201" y="568"/>
                  </a:lnTo>
                  <a:lnTo>
                    <a:pt x="1177" y="606"/>
                  </a:lnTo>
                  <a:lnTo>
                    <a:pt x="1157" y="645"/>
                  </a:lnTo>
                  <a:lnTo>
                    <a:pt x="1051" y="621"/>
                  </a:lnTo>
                  <a:lnTo>
                    <a:pt x="1013" y="787"/>
                  </a:lnTo>
                  <a:lnTo>
                    <a:pt x="1119" y="812"/>
                  </a:lnTo>
                  <a:lnTo>
                    <a:pt x="1119" y="856"/>
                  </a:lnTo>
                  <a:lnTo>
                    <a:pt x="1124" y="901"/>
                  </a:lnTo>
                  <a:lnTo>
                    <a:pt x="1134" y="945"/>
                  </a:lnTo>
                  <a:lnTo>
                    <a:pt x="1149" y="989"/>
                  </a:lnTo>
                  <a:lnTo>
                    <a:pt x="1057" y="1047"/>
                  </a:lnTo>
                  <a:lnTo>
                    <a:pt x="1147" y="1191"/>
                  </a:lnTo>
                  <a:lnTo>
                    <a:pt x="1239" y="1134"/>
                  </a:lnTo>
                  <a:lnTo>
                    <a:pt x="1272" y="1166"/>
                  </a:lnTo>
                  <a:lnTo>
                    <a:pt x="1307" y="1194"/>
                  </a:lnTo>
                  <a:lnTo>
                    <a:pt x="1345" y="1218"/>
                  </a:lnTo>
                  <a:lnTo>
                    <a:pt x="1384" y="1238"/>
                  </a:lnTo>
                  <a:lnTo>
                    <a:pt x="1361" y="1345"/>
                  </a:lnTo>
                  <a:lnTo>
                    <a:pt x="1526" y="1383"/>
                  </a:lnTo>
                  <a:lnTo>
                    <a:pt x="1551" y="1277"/>
                  </a:lnTo>
                  <a:lnTo>
                    <a:pt x="1595" y="1276"/>
                  </a:lnTo>
                  <a:lnTo>
                    <a:pt x="1641" y="1271"/>
                  </a:lnTo>
                  <a:lnTo>
                    <a:pt x="1685" y="1261"/>
                  </a:lnTo>
                  <a:lnTo>
                    <a:pt x="1729" y="1247"/>
                  </a:lnTo>
                  <a:lnTo>
                    <a:pt x="1786" y="1339"/>
                  </a:lnTo>
                  <a:lnTo>
                    <a:pt x="1930" y="1248"/>
                  </a:lnTo>
                  <a:lnTo>
                    <a:pt x="1873" y="1156"/>
                  </a:lnTo>
                  <a:lnTo>
                    <a:pt x="1906" y="1123"/>
                  </a:lnTo>
                  <a:lnTo>
                    <a:pt x="1933" y="1088"/>
                  </a:lnTo>
                  <a:lnTo>
                    <a:pt x="1957" y="1050"/>
                  </a:lnTo>
                  <a:lnTo>
                    <a:pt x="1978" y="1010"/>
                  </a:lnTo>
                  <a:lnTo>
                    <a:pt x="2083" y="1034"/>
                  </a:lnTo>
                  <a:lnTo>
                    <a:pt x="2122" y="869"/>
                  </a:lnTo>
                  <a:lnTo>
                    <a:pt x="2016" y="844"/>
                  </a:lnTo>
                  <a:lnTo>
                    <a:pt x="2015" y="799"/>
                  </a:lnTo>
                  <a:lnTo>
                    <a:pt x="2010" y="754"/>
                  </a:lnTo>
                  <a:lnTo>
                    <a:pt x="2001" y="710"/>
                  </a:lnTo>
                  <a:lnTo>
                    <a:pt x="1986" y="666"/>
                  </a:lnTo>
                  <a:lnTo>
                    <a:pt x="2078" y="609"/>
                  </a:lnTo>
                  <a:lnTo>
                    <a:pt x="1988" y="464"/>
                  </a:lnTo>
                  <a:lnTo>
                    <a:pt x="1896" y="522"/>
                  </a:lnTo>
                  <a:lnTo>
                    <a:pt x="1863" y="490"/>
                  </a:lnTo>
                  <a:lnTo>
                    <a:pt x="1827" y="462"/>
                  </a:lnTo>
                  <a:lnTo>
                    <a:pt x="1790" y="437"/>
                  </a:lnTo>
                  <a:lnTo>
                    <a:pt x="1749" y="418"/>
                  </a:lnTo>
                  <a:lnTo>
                    <a:pt x="1774" y="311"/>
                  </a:lnTo>
                  <a:lnTo>
                    <a:pt x="1608" y="273"/>
                  </a:lnTo>
                  <a:close/>
                  <a:moveTo>
                    <a:pt x="1325" y="0"/>
                  </a:moveTo>
                  <a:lnTo>
                    <a:pt x="1410" y="3"/>
                  </a:lnTo>
                  <a:lnTo>
                    <a:pt x="1498" y="9"/>
                  </a:lnTo>
                  <a:lnTo>
                    <a:pt x="1588" y="19"/>
                  </a:lnTo>
                  <a:lnTo>
                    <a:pt x="1659" y="31"/>
                  </a:lnTo>
                  <a:lnTo>
                    <a:pt x="1728" y="47"/>
                  </a:lnTo>
                  <a:lnTo>
                    <a:pt x="1794" y="69"/>
                  </a:lnTo>
                  <a:lnTo>
                    <a:pt x="1857" y="95"/>
                  </a:lnTo>
                  <a:lnTo>
                    <a:pt x="1918" y="124"/>
                  </a:lnTo>
                  <a:lnTo>
                    <a:pt x="1976" y="158"/>
                  </a:lnTo>
                  <a:lnTo>
                    <a:pt x="2032" y="194"/>
                  </a:lnTo>
                  <a:lnTo>
                    <a:pt x="2083" y="235"/>
                  </a:lnTo>
                  <a:lnTo>
                    <a:pt x="2134" y="277"/>
                  </a:lnTo>
                  <a:lnTo>
                    <a:pt x="2181" y="322"/>
                  </a:lnTo>
                  <a:lnTo>
                    <a:pt x="2224" y="370"/>
                  </a:lnTo>
                  <a:lnTo>
                    <a:pt x="2265" y="419"/>
                  </a:lnTo>
                  <a:lnTo>
                    <a:pt x="2304" y="469"/>
                  </a:lnTo>
                  <a:lnTo>
                    <a:pt x="2338" y="520"/>
                  </a:lnTo>
                  <a:lnTo>
                    <a:pt x="2370" y="573"/>
                  </a:lnTo>
                  <a:lnTo>
                    <a:pt x="2399" y="626"/>
                  </a:lnTo>
                  <a:lnTo>
                    <a:pt x="2424" y="678"/>
                  </a:lnTo>
                  <a:lnTo>
                    <a:pt x="2446" y="732"/>
                  </a:lnTo>
                  <a:lnTo>
                    <a:pt x="2465" y="784"/>
                  </a:lnTo>
                  <a:lnTo>
                    <a:pt x="2480" y="836"/>
                  </a:lnTo>
                  <a:lnTo>
                    <a:pt x="2493" y="886"/>
                  </a:lnTo>
                  <a:lnTo>
                    <a:pt x="2502" y="935"/>
                  </a:lnTo>
                  <a:lnTo>
                    <a:pt x="2507" y="982"/>
                  </a:lnTo>
                  <a:lnTo>
                    <a:pt x="2509" y="1027"/>
                  </a:lnTo>
                  <a:lnTo>
                    <a:pt x="2507" y="1107"/>
                  </a:lnTo>
                  <a:lnTo>
                    <a:pt x="2502" y="1182"/>
                  </a:lnTo>
                  <a:lnTo>
                    <a:pt x="2492" y="1255"/>
                  </a:lnTo>
                  <a:lnTo>
                    <a:pt x="2478" y="1324"/>
                  </a:lnTo>
                  <a:lnTo>
                    <a:pt x="2463" y="1391"/>
                  </a:lnTo>
                  <a:lnTo>
                    <a:pt x="2444" y="1454"/>
                  </a:lnTo>
                  <a:lnTo>
                    <a:pt x="2422" y="1515"/>
                  </a:lnTo>
                  <a:lnTo>
                    <a:pt x="2399" y="1574"/>
                  </a:lnTo>
                  <a:lnTo>
                    <a:pt x="2374" y="1630"/>
                  </a:lnTo>
                  <a:lnTo>
                    <a:pt x="2348" y="1684"/>
                  </a:lnTo>
                  <a:lnTo>
                    <a:pt x="2320" y="1735"/>
                  </a:lnTo>
                  <a:lnTo>
                    <a:pt x="2292" y="1783"/>
                  </a:lnTo>
                  <a:lnTo>
                    <a:pt x="2263" y="1831"/>
                  </a:lnTo>
                  <a:lnTo>
                    <a:pt x="2234" y="1875"/>
                  </a:lnTo>
                  <a:lnTo>
                    <a:pt x="2206" y="1919"/>
                  </a:lnTo>
                  <a:lnTo>
                    <a:pt x="2178" y="1960"/>
                  </a:lnTo>
                  <a:lnTo>
                    <a:pt x="2152" y="1999"/>
                  </a:lnTo>
                  <a:lnTo>
                    <a:pt x="2127" y="2038"/>
                  </a:lnTo>
                  <a:lnTo>
                    <a:pt x="2103" y="2074"/>
                  </a:lnTo>
                  <a:lnTo>
                    <a:pt x="2081" y="2109"/>
                  </a:lnTo>
                  <a:lnTo>
                    <a:pt x="2062" y="2143"/>
                  </a:lnTo>
                  <a:lnTo>
                    <a:pt x="2044" y="2176"/>
                  </a:lnTo>
                  <a:lnTo>
                    <a:pt x="2031" y="2207"/>
                  </a:lnTo>
                  <a:lnTo>
                    <a:pt x="2020" y="2238"/>
                  </a:lnTo>
                  <a:lnTo>
                    <a:pt x="2013" y="2268"/>
                  </a:lnTo>
                  <a:lnTo>
                    <a:pt x="2010" y="2298"/>
                  </a:lnTo>
                  <a:lnTo>
                    <a:pt x="2011" y="2350"/>
                  </a:lnTo>
                  <a:lnTo>
                    <a:pt x="2016" y="2402"/>
                  </a:lnTo>
                  <a:lnTo>
                    <a:pt x="2025" y="2453"/>
                  </a:lnTo>
                  <a:lnTo>
                    <a:pt x="2039" y="2502"/>
                  </a:lnTo>
                  <a:lnTo>
                    <a:pt x="2054" y="2552"/>
                  </a:lnTo>
                  <a:lnTo>
                    <a:pt x="2074" y="2599"/>
                  </a:lnTo>
                  <a:lnTo>
                    <a:pt x="2095" y="2647"/>
                  </a:lnTo>
                  <a:lnTo>
                    <a:pt x="2119" y="2693"/>
                  </a:lnTo>
                  <a:lnTo>
                    <a:pt x="2144" y="2737"/>
                  </a:lnTo>
                  <a:lnTo>
                    <a:pt x="2171" y="2781"/>
                  </a:lnTo>
                  <a:lnTo>
                    <a:pt x="2199" y="2822"/>
                  </a:lnTo>
                  <a:lnTo>
                    <a:pt x="2228" y="2861"/>
                  </a:lnTo>
                  <a:lnTo>
                    <a:pt x="2257" y="2899"/>
                  </a:lnTo>
                  <a:lnTo>
                    <a:pt x="2286" y="2935"/>
                  </a:lnTo>
                  <a:lnTo>
                    <a:pt x="2315" y="2969"/>
                  </a:lnTo>
                  <a:lnTo>
                    <a:pt x="2343" y="3000"/>
                  </a:lnTo>
                  <a:lnTo>
                    <a:pt x="2371" y="3029"/>
                  </a:lnTo>
                  <a:lnTo>
                    <a:pt x="2397" y="3056"/>
                  </a:lnTo>
                  <a:lnTo>
                    <a:pt x="2420" y="3080"/>
                  </a:lnTo>
                  <a:lnTo>
                    <a:pt x="2442" y="3100"/>
                  </a:lnTo>
                  <a:lnTo>
                    <a:pt x="2462" y="3119"/>
                  </a:lnTo>
                  <a:lnTo>
                    <a:pt x="2479" y="3134"/>
                  </a:lnTo>
                  <a:lnTo>
                    <a:pt x="2493" y="3146"/>
                  </a:lnTo>
                  <a:lnTo>
                    <a:pt x="2503" y="3155"/>
                  </a:lnTo>
                  <a:lnTo>
                    <a:pt x="2509" y="3160"/>
                  </a:lnTo>
                  <a:lnTo>
                    <a:pt x="2511" y="3162"/>
                  </a:lnTo>
                  <a:lnTo>
                    <a:pt x="746" y="3162"/>
                  </a:lnTo>
                  <a:lnTo>
                    <a:pt x="749" y="3160"/>
                  </a:lnTo>
                  <a:lnTo>
                    <a:pt x="755" y="3157"/>
                  </a:lnTo>
                  <a:lnTo>
                    <a:pt x="763" y="3152"/>
                  </a:lnTo>
                  <a:lnTo>
                    <a:pt x="775" y="3145"/>
                  </a:lnTo>
                  <a:lnTo>
                    <a:pt x="789" y="3135"/>
                  </a:lnTo>
                  <a:lnTo>
                    <a:pt x="805" y="3124"/>
                  </a:lnTo>
                  <a:lnTo>
                    <a:pt x="823" y="3111"/>
                  </a:lnTo>
                  <a:lnTo>
                    <a:pt x="841" y="3096"/>
                  </a:lnTo>
                  <a:lnTo>
                    <a:pt x="860" y="3078"/>
                  </a:lnTo>
                  <a:lnTo>
                    <a:pt x="879" y="3059"/>
                  </a:lnTo>
                  <a:lnTo>
                    <a:pt x="897" y="3037"/>
                  </a:lnTo>
                  <a:lnTo>
                    <a:pt x="915" y="3013"/>
                  </a:lnTo>
                  <a:lnTo>
                    <a:pt x="931" y="2987"/>
                  </a:lnTo>
                  <a:lnTo>
                    <a:pt x="946" y="2959"/>
                  </a:lnTo>
                  <a:lnTo>
                    <a:pt x="957" y="2931"/>
                  </a:lnTo>
                  <a:lnTo>
                    <a:pt x="968" y="2898"/>
                  </a:lnTo>
                  <a:lnTo>
                    <a:pt x="974" y="2864"/>
                  </a:lnTo>
                  <a:lnTo>
                    <a:pt x="977" y="2829"/>
                  </a:lnTo>
                  <a:lnTo>
                    <a:pt x="975" y="2791"/>
                  </a:lnTo>
                  <a:lnTo>
                    <a:pt x="970" y="2752"/>
                  </a:lnTo>
                  <a:lnTo>
                    <a:pt x="959" y="2710"/>
                  </a:lnTo>
                  <a:lnTo>
                    <a:pt x="943" y="2666"/>
                  </a:lnTo>
                  <a:lnTo>
                    <a:pt x="921" y="2670"/>
                  </a:lnTo>
                  <a:lnTo>
                    <a:pt x="893" y="2675"/>
                  </a:lnTo>
                  <a:lnTo>
                    <a:pt x="860" y="2681"/>
                  </a:lnTo>
                  <a:lnTo>
                    <a:pt x="823" y="2687"/>
                  </a:lnTo>
                  <a:lnTo>
                    <a:pt x="783" y="2695"/>
                  </a:lnTo>
                  <a:lnTo>
                    <a:pt x="740" y="2702"/>
                  </a:lnTo>
                  <a:lnTo>
                    <a:pt x="697" y="2709"/>
                  </a:lnTo>
                  <a:lnTo>
                    <a:pt x="652" y="2715"/>
                  </a:lnTo>
                  <a:lnTo>
                    <a:pt x="608" y="2723"/>
                  </a:lnTo>
                  <a:lnTo>
                    <a:pt x="566" y="2729"/>
                  </a:lnTo>
                  <a:lnTo>
                    <a:pt x="524" y="2731"/>
                  </a:lnTo>
                  <a:lnTo>
                    <a:pt x="485" y="2728"/>
                  </a:lnTo>
                  <a:lnTo>
                    <a:pt x="448" y="2721"/>
                  </a:lnTo>
                  <a:lnTo>
                    <a:pt x="414" y="2708"/>
                  </a:lnTo>
                  <a:lnTo>
                    <a:pt x="381" y="2694"/>
                  </a:lnTo>
                  <a:lnTo>
                    <a:pt x="353" y="2676"/>
                  </a:lnTo>
                  <a:lnTo>
                    <a:pt x="328" y="2656"/>
                  </a:lnTo>
                  <a:lnTo>
                    <a:pt x="308" y="2636"/>
                  </a:lnTo>
                  <a:lnTo>
                    <a:pt x="292" y="2614"/>
                  </a:lnTo>
                  <a:lnTo>
                    <a:pt x="281" y="2593"/>
                  </a:lnTo>
                  <a:lnTo>
                    <a:pt x="277" y="2575"/>
                  </a:lnTo>
                  <a:lnTo>
                    <a:pt x="276" y="2555"/>
                  </a:lnTo>
                  <a:lnTo>
                    <a:pt x="278" y="2533"/>
                  </a:lnTo>
                  <a:lnTo>
                    <a:pt x="282" y="2511"/>
                  </a:lnTo>
                  <a:lnTo>
                    <a:pt x="287" y="2489"/>
                  </a:lnTo>
                  <a:lnTo>
                    <a:pt x="293" y="2466"/>
                  </a:lnTo>
                  <a:lnTo>
                    <a:pt x="299" y="2444"/>
                  </a:lnTo>
                  <a:lnTo>
                    <a:pt x="303" y="2423"/>
                  </a:lnTo>
                  <a:lnTo>
                    <a:pt x="306" y="2404"/>
                  </a:lnTo>
                  <a:lnTo>
                    <a:pt x="307" y="2386"/>
                  </a:lnTo>
                  <a:lnTo>
                    <a:pt x="305" y="2372"/>
                  </a:lnTo>
                  <a:lnTo>
                    <a:pt x="300" y="2360"/>
                  </a:lnTo>
                  <a:lnTo>
                    <a:pt x="289" y="2348"/>
                  </a:lnTo>
                  <a:lnTo>
                    <a:pt x="277" y="2332"/>
                  </a:lnTo>
                  <a:lnTo>
                    <a:pt x="263" y="2313"/>
                  </a:lnTo>
                  <a:lnTo>
                    <a:pt x="247" y="2292"/>
                  </a:lnTo>
                  <a:lnTo>
                    <a:pt x="233" y="2268"/>
                  </a:lnTo>
                  <a:lnTo>
                    <a:pt x="218" y="2244"/>
                  </a:lnTo>
                  <a:lnTo>
                    <a:pt x="207" y="2218"/>
                  </a:lnTo>
                  <a:lnTo>
                    <a:pt x="198" y="2190"/>
                  </a:lnTo>
                  <a:lnTo>
                    <a:pt x="194" y="2163"/>
                  </a:lnTo>
                  <a:lnTo>
                    <a:pt x="194" y="2135"/>
                  </a:lnTo>
                  <a:lnTo>
                    <a:pt x="201" y="2108"/>
                  </a:lnTo>
                  <a:lnTo>
                    <a:pt x="211" y="2077"/>
                  </a:lnTo>
                  <a:lnTo>
                    <a:pt x="218" y="2050"/>
                  </a:lnTo>
                  <a:lnTo>
                    <a:pt x="222" y="2025"/>
                  </a:lnTo>
                  <a:lnTo>
                    <a:pt x="223" y="2006"/>
                  </a:lnTo>
                  <a:lnTo>
                    <a:pt x="223" y="1989"/>
                  </a:lnTo>
                  <a:lnTo>
                    <a:pt x="222" y="1976"/>
                  </a:lnTo>
                  <a:lnTo>
                    <a:pt x="221" y="1966"/>
                  </a:lnTo>
                  <a:lnTo>
                    <a:pt x="220" y="1961"/>
                  </a:lnTo>
                  <a:lnTo>
                    <a:pt x="219" y="1959"/>
                  </a:lnTo>
                  <a:lnTo>
                    <a:pt x="216" y="1958"/>
                  </a:lnTo>
                  <a:lnTo>
                    <a:pt x="208" y="1957"/>
                  </a:lnTo>
                  <a:lnTo>
                    <a:pt x="195" y="1954"/>
                  </a:lnTo>
                  <a:lnTo>
                    <a:pt x="179" y="1950"/>
                  </a:lnTo>
                  <a:lnTo>
                    <a:pt x="160" y="1945"/>
                  </a:lnTo>
                  <a:lnTo>
                    <a:pt x="140" y="1938"/>
                  </a:lnTo>
                  <a:lnTo>
                    <a:pt x="117" y="1930"/>
                  </a:lnTo>
                  <a:lnTo>
                    <a:pt x="95" y="1922"/>
                  </a:lnTo>
                  <a:lnTo>
                    <a:pt x="73" y="1912"/>
                  </a:lnTo>
                  <a:lnTo>
                    <a:pt x="53" y="1901"/>
                  </a:lnTo>
                  <a:lnTo>
                    <a:pt x="34" y="1889"/>
                  </a:lnTo>
                  <a:lnTo>
                    <a:pt x="19" y="1876"/>
                  </a:lnTo>
                  <a:lnTo>
                    <a:pt x="8" y="1862"/>
                  </a:lnTo>
                  <a:lnTo>
                    <a:pt x="1" y="1847"/>
                  </a:lnTo>
                  <a:lnTo>
                    <a:pt x="0" y="1837"/>
                  </a:lnTo>
                  <a:lnTo>
                    <a:pt x="0" y="1835"/>
                  </a:lnTo>
                  <a:lnTo>
                    <a:pt x="3" y="1821"/>
                  </a:lnTo>
                  <a:lnTo>
                    <a:pt x="7" y="1804"/>
                  </a:lnTo>
                  <a:lnTo>
                    <a:pt x="15" y="1783"/>
                  </a:lnTo>
                  <a:lnTo>
                    <a:pt x="25" y="1760"/>
                  </a:lnTo>
                  <a:lnTo>
                    <a:pt x="36" y="1735"/>
                  </a:lnTo>
                  <a:lnTo>
                    <a:pt x="50" y="1708"/>
                  </a:lnTo>
                  <a:lnTo>
                    <a:pt x="64" y="1680"/>
                  </a:lnTo>
                  <a:lnTo>
                    <a:pt x="80" y="1650"/>
                  </a:lnTo>
                  <a:lnTo>
                    <a:pt x="96" y="1620"/>
                  </a:lnTo>
                  <a:lnTo>
                    <a:pt x="114" y="1590"/>
                  </a:lnTo>
                  <a:lnTo>
                    <a:pt x="131" y="1559"/>
                  </a:lnTo>
                  <a:lnTo>
                    <a:pt x="149" y="1529"/>
                  </a:lnTo>
                  <a:lnTo>
                    <a:pt x="166" y="1500"/>
                  </a:lnTo>
                  <a:lnTo>
                    <a:pt x="183" y="1472"/>
                  </a:lnTo>
                  <a:lnTo>
                    <a:pt x="200" y="1445"/>
                  </a:lnTo>
                  <a:lnTo>
                    <a:pt x="215" y="1420"/>
                  </a:lnTo>
                  <a:lnTo>
                    <a:pt x="230" y="1397"/>
                  </a:lnTo>
                  <a:lnTo>
                    <a:pt x="242" y="1377"/>
                  </a:lnTo>
                  <a:lnTo>
                    <a:pt x="253" y="1359"/>
                  </a:lnTo>
                  <a:lnTo>
                    <a:pt x="262" y="1346"/>
                  </a:lnTo>
                  <a:lnTo>
                    <a:pt x="269" y="1334"/>
                  </a:lnTo>
                  <a:lnTo>
                    <a:pt x="273" y="1328"/>
                  </a:lnTo>
                  <a:lnTo>
                    <a:pt x="274" y="1326"/>
                  </a:lnTo>
                  <a:lnTo>
                    <a:pt x="273" y="1324"/>
                  </a:lnTo>
                  <a:lnTo>
                    <a:pt x="270" y="1318"/>
                  </a:lnTo>
                  <a:lnTo>
                    <a:pt x="265" y="1307"/>
                  </a:lnTo>
                  <a:lnTo>
                    <a:pt x="257" y="1295"/>
                  </a:lnTo>
                  <a:lnTo>
                    <a:pt x="250" y="1280"/>
                  </a:lnTo>
                  <a:lnTo>
                    <a:pt x="242" y="1264"/>
                  </a:lnTo>
                  <a:lnTo>
                    <a:pt x="233" y="1246"/>
                  </a:lnTo>
                  <a:lnTo>
                    <a:pt x="224" y="1228"/>
                  </a:lnTo>
                  <a:lnTo>
                    <a:pt x="216" y="1209"/>
                  </a:lnTo>
                  <a:lnTo>
                    <a:pt x="209" y="1191"/>
                  </a:lnTo>
                  <a:lnTo>
                    <a:pt x="203" y="1174"/>
                  </a:lnTo>
                  <a:lnTo>
                    <a:pt x="198" y="1158"/>
                  </a:lnTo>
                  <a:lnTo>
                    <a:pt x="195" y="1144"/>
                  </a:lnTo>
                  <a:lnTo>
                    <a:pt x="194" y="1122"/>
                  </a:lnTo>
                  <a:lnTo>
                    <a:pt x="194" y="1094"/>
                  </a:lnTo>
                  <a:lnTo>
                    <a:pt x="195" y="1061"/>
                  </a:lnTo>
                  <a:lnTo>
                    <a:pt x="198" y="1023"/>
                  </a:lnTo>
                  <a:lnTo>
                    <a:pt x="204" y="979"/>
                  </a:lnTo>
                  <a:lnTo>
                    <a:pt x="211" y="932"/>
                  </a:lnTo>
                  <a:lnTo>
                    <a:pt x="221" y="880"/>
                  </a:lnTo>
                  <a:lnTo>
                    <a:pt x="235" y="824"/>
                  </a:lnTo>
                  <a:lnTo>
                    <a:pt x="250" y="764"/>
                  </a:lnTo>
                  <a:lnTo>
                    <a:pt x="270" y="702"/>
                  </a:lnTo>
                  <a:lnTo>
                    <a:pt x="294" y="637"/>
                  </a:lnTo>
                  <a:lnTo>
                    <a:pt x="320" y="570"/>
                  </a:lnTo>
                  <a:lnTo>
                    <a:pt x="352" y="500"/>
                  </a:lnTo>
                  <a:lnTo>
                    <a:pt x="387" y="430"/>
                  </a:lnTo>
                  <a:lnTo>
                    <a:pt x="419" y="375"/>
                  </a:lnTo>
                  <a:lnTo>
                    <a:pt x="455" y="325"/>
                  </a:lnTo>
                  <a:lnTo>
                    <a:pt x="494" y="278"/>
                  </a:lnTo>
                  <a:lnTo>
                    <a:pt x="539" y="235"/>
                  </a:lnTo>
                  <a:lnTo>
                    <a:pt x="585" y="195"/>
                  </a:lnTo>
                  <a:lnTo>
                    <a:pt x="636" y="160"/>
                  </a:lnTo>
                  <a:lnTo>
                    <a:pt x="691" y="128"/>
                  </a:lnTo>
                  <a:lnTo>
                    <a:pt x="749" y="99"/>
                  </a:lnTo>
                  <a:lnTo>
                    <a:pt x="810" y="74"/>
                  </a:lnTo>
                  <a:lnTo>
                    <a:pt x="875" y="53"/>
                  </a:lnTo>
                  <a:lnTo>
                    <a:pt x="942" y="35"/>
                  </a:lnTo>
                  <a:lnTo>
                    <a:pt x="1013" y="21"/>
                  </a:lnTo>
                  <a:lnTo>
                    <a:pt x="1087" y="10"/>
                  </a:lnTo>
                  <a:lnTo>
                    <a:pt x="1163" y="3"/>
                  </a:lnTo>
                  <a:lnTo>
                    <a:pt x="1243" y="0"/>
                  </a:lnTo>
                  <a:lnTo>
                    <a:pt x="132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grpSp>
      <p:sp>
        <p:nvSpPr>
          <p:cNvPr id="224" name="TextBox 223">
            <a:extLst>
              <a:ext uri="{FF2B5EF4-FFF2-40B4-BE49-F238E27FC236}">
                <a16:creationId xmlns:a16="http://schemas.microsoft.com/office/drawing/2014/main" id="{DC87C007-B21E-DDD0-78CB-A421A85FF2A4}"/>
              </a:ext>
            </a:extLst>
          </p:cNvPr>
          <p:cNvSpPr txBox="1"/>
          <p:nvPr/>
        </p:nvSpPr>
        <p:spPr>
          <a:xfrm>
            <a:off x="9704264" y="1017196"/>
            <a:ext cx="2217130" cy="369332"/>
          </a:xfrm>
          <a:prstGeom prst="rect">
            <a:avLst/>
          </a:prstGeom>
          <a:noFill/>
        </p:spPr>
        <p:txBody>
          <a:bodyPr wrap="square" rtlCol="0">
            <a:spAutoFit/>
          </a:bodyPr>
          <a:lstStyle/>
          <a:p>
            <a:pPr>
              <a:buClr>
                <a:srgbClr val="000000"/>
              </a:buClr>
              <a:buFont typeface="Arial"/>
              <a:buNone/>
            </a:pPr>
            <a:r>
              <a:rPr lang="en-US" b="1" dirty="0">
                <a:solidFill>
                  <a:srgbClr val="000000">
                    <a:lumMod val="95000"/>
                    <a:lumOff val="5000"/>
                  </a:srgbClr>
                </a:solidFill>
                <a:latin typeface="Bell MT" panose="02020503060305020303" pitchFamily="18" charset="0"/>
                <a:ea typeface="Roboto Condensed Light" pitchFamily="2" charset="0"/>
                <a:cs typeface="Arial"/>
                <a:sym typeface="Arial"/>
              </a:rPr>
              <a:t>Data Collection</a:t>
            </a:r>
            <a:endParaRPr lang="en-US" sz="1400" kern="0" dirty="0">
              <a:solidFill>
                <a:srgbClr val="000000"/>
              </a:solidFill>
              <a:latin typeface="Arial"/>
              <a:cs typeface="Arial"/>
              <a:sym typeface="Arial"/>
            </a:endParaRPr>
          </a:p>
        </p:txBody>
      </p:sp>
      <p:sp>
        <p:nvSpPr>
          <p:cNvPr id="225" name="TextBox 224">
            <a:extLst>
              <a:ext uri="{FF2B5EF4-FFF2-40B4-BE49-F238E27FC236}">
                <a16:creationId xmlns:a16="http://schemas.microsoft.com/office/drawing/2014/main" id="{D0EC09F0-0D2E-8B80-FB28-C32641E2A88D}"/>
              </a:ext>
            </a:extLst>
          </p:cNvPr>
          <p:cNvSpPr txBox="1"/>
          <p:nvPr/>
        </p:nvSpPr>
        <p:spPr>
          <a:xfrm>
            <a:off x="9685490" y="1950471"/>
            <a:ext cx="2395523" cy="584775"/>
          </a:xfrm>
          <a:prstGeom prst="rect">
            <a:avLst/>
          </a:prstGeom>
          <a:noFill/>
        </p:spPr>
        <p:txBody>
          <a:bodyPr wrap="square" rtlCol="0">
            <a:spAutoFit/>
          </a:bodyPr>
          <a:lstStyle/>
          <a:p>
            <a:pPr>
              <a:buClr>
                <a:srgbClr val="000000"/>
              </a:buClr>
              <a:buFont typeface="Arial"/>
              <a:buNone/>
            </a:pPr>
            <a:r>
              <a:rPr lang="en-US" b="1" dirty="0">
                <a:solidFill>
                  <a:srgbClr val="000000">
                    <a:lumMod val="95000"/>
                    <a:lumOff val="5000"/>
                  </a:srgbClr>
                </a:solidFill>
                <a:latin typeface="Bell MT" panose="02020503060305020303" pitchFamily="18" charset="0"/>
                <a:ea typeface="Roboto Condensed Light" pitchFamily="2" charset="0"/>
                <a:cs typeface="Arial"/>
                <a:sym typeface="Arial"/>
              </a:rPr>
              <a:t>Data Pre - Processing</a:t>
            </a:r>
            <a:endParaRPr lang="en-US" kern="0" dirty="0">
              <a:solidFill>
                <a:srgbClr val="FFFFFF"/>
              </a:solidFill>
              <a:latin typeface="Bell MT" panose="02020503060305020303" pitchFamily="18" charset="0"/>
              <a:ea typeface="Calibri"/>
              <a:cs typeface="Calibri"/>
              <a:sym typeface="Calibri"/>
            </a:endParaRPr>
          </a:p>
          <a:p>
            <a:pPr>
              <a:buClr>
                <a:srgbClr val="000000"/>
              </a:buClr>
              <a:buFont typeface="Arial"/>
              <a:buNone/>
            </a:pPr>
            <a:endParaRPr lang="en-US" sz="1400" kern="0" dirty="0">
              <a:solidFill>
                <a:srgbClr val="000000"/>
              </a:solidFill>
              <a:latin typeface="Arial"/>
              <a:cs typeface="Arial"/>
              <a:sym typeface="Arial"/>
            </a:endParaRPr>
          </a:p>
        </p:txBody>
      </p:sp>
      <p:sp>
        <p:nvSpPr>
          <p:cNvPr id="226" name="TextBox 225">
            <a:extLst>
              <a:ext uri="{FF2B5EF4-FFF2-40B4-BE49-F238E27FC236}">
                <a16:creationId xmlns:a16="http://schemas.microsoft.com/office/drawing/2014/main" id="{BBDF424E-669B-690A-8523-F4DFAA2B25A4}"/>
              </a:ext>
            </a:extLst>
          </p:cNvPr>
          <p:cNvSpPr txBox="1"/>
          <p:nvPr/>
        </p:nvSpPr>
        <p:spPr>
          <a:xfrm>
            <a:off x="9769780" y="3088418"/>
            <a:ext cx="2358663" cy="584775"/>
          </a:xfrm>
          <a:prstGeom prst="rect">
            <a:avLst/>
          </a:prstGeom>
          <a:noFill/>
        </p:spPr>
        <p:txBody>
          <a:bodyPr wrap="square" rtlCol="0">
            <a:spAutoFit/>
          </a:bodyPr>
          <a:lstStyle/>
          <a:p>
            <a:pPr>
              <a:buClr>
                <a:srgbClr val="000000"/>
              </a:buClr>
              <a:buFont typeface="Arial"/>
              <a:buNone/>
            </a:pPr>
            <a:r>
              <a:rPr lang="en-US" b="1" dirty="0">
                <a:solidFill>
                  <a:srgbClr val="000000">
                    <a:lumMod val="95000"/>
                    <a:lumOff val="5000"/>
                  </a:srgbClr>
                </a:solidFill>
                <a:latin typeface="Bell MT" panose="02020503060305020303" pitchFamily="18" charset="0"/>
                <a:ea typeface="Roboto Condensed Light" pitchFamily="2" charset="0"/>
                <a:cs typeface="Arial"/>
                <a:sym typeface="Arial"/>
              </a:rPr>
              <a:t>Data Preparation</a:t>
            </a:r>
            <a:endParaRPr lang="en-US" kern="0" dirty="0">
              <a:solidFill>
                <a:srgbClr val="FFFFFF"/>
              </a:solidFill>
              <a:latin typeface="Bell MT" panose="02020503060305020303" pitchFamily="18" charset="0"/>
              <a:ea typeface="Calibri"/>
              <a:cs typeface="Calibri"/>
              <a:sym typeface="Calibri"/>
            </a:endParaRPr>
          </a:p>
          <a:p>
            <a:pPr>
              <a:buClr>
                <a:srgbClr val="000000"/>
              </a:buClr>
              <a:buFont typeface="Arial"/>
              <a:buNone/>
            </a:pPr>
            <a:endParaRPr lang="en-US" sz="1400" kern="0" dirty="0">
              <a:solidFill>
                <a:srgbClr val="000000"/>
              </a:solidFill>
              <a:latin typeface="Arial"/>
              <a:cs typeface="Arial"/>
              <a:sym typeface="Arial"/>
            </a:endParaRPr>
          </a:p>
        </p:txBody>
      </p:sp>
      <p:sp>
        <p:nvSpPr>
          <p:cNvPr id="227" name="TextBox 226">
            <a:extLst>
              <a:ext uri="{FF2B5EF4-FFF2-40B4-BE49-F238E27FC236}">
                <a16:creationId xmlns:a16="http://schemas.microsoft.com/office/drawing/2014/main" id="{81A7805F-D25C-86B5-95A9-151318B484DC}"/>
              </a:ext>
            </a:extLst>
          </p:cNvPr>
          <p:cNvSpPr txBox="1"/>
          <p:nvPr/>
        </p:nvSpPr>
        <p:spPr>
          <a:xfrm>
            <a:off x="9782032" y="4156741"/>
            <a:ext cx="2358663" cy="584775"/>
          </a:xfrm>
          <a:prstGeom prst="rect">
            <a:avLst/>
          </a:prstGeom>
          <a:noFill/>
        </p:spPr>
        <p:txBody>
          <a:bodyPr wrap="square" rtlCol="0">
            <a:spAutoFit/>
          </a:bodyPr>
          <a:lstStyle/>
          <a:p>
            <a:pPr>
              <a:buClr>
                <a:srgbClr val="000000"/>
              </a:buClr>
              <a:buFont typeface="Arial"/>
              <a:buNone/>
            </a:pPr>
            <a:r>
              <a:rPr lang="en-US" b="1" kern="0" dirty="0">
                <a:solidFill>
                  <a:srgbClr val="000000">
                    <a:lumMod val="95000"/>
                    <a:lumOff val="5000"/>
                  </a:srgbClr>
                </a:solidFill>
                <a:latin typeface="Bell MT" panose="02020503060305020303" pitchFamily="18" charset="0"/>
                <a:ea typeface="Roboto Condensed Light" pitchFamily="2" charset="0"/>
                <a:cs typeface="Arial"/>
                <a:sym typeface="Arial"/>
              </a:rPr>
              <a:t>Model Development</a:t>
            </a:r>
            <a:endParaRPr lang="en-US" kern="0" dirty="0">
              <a:solidFill>
                <a:srgbClr val="FFFFFF"/>
              </a:solidFill>
              <a:latin typeface="Bell MT" panose="02020503060305020303" pitchFamily="18" charset="0"/>
              <a:ea typeface="Calibri"/>
              <a:cs typeface="Calibri"/>
              <a:sym typeface="Calibri"/>
            </a:endParaRPr>
          </a:p>
          <a:p>
            <a:pPr>
              <a:buClr>
                <a:srgbClr val="000000"/>
              </a:buClr>
              <a:buFont typeface="Arial"/>
              <a:buNone/>
            </a:pPr>
            <a:endParaRPr lang="en-US" sz="1400" kern="0" dirty="0">
              <a:solidFill>
                <a:srgbClr val="000000"/>
              </a:solidFill>
              <a:latin typeface="Arial"/>
              <a:cs typeface="Arial"/>
              <a:sym typeface="Arial"/>
            </a:endParaRPr>
          </a:p>
        </p:txBody>
      </p:sp>
      <p:sp>
        <p:nvSpPr>
          <p:cNvPr id="228" name="TextBox 227">
            <a:extLst>
              <a:ext uri="{FF2B5EF4-FFF2-40B4-BE49-F238E27FC236}">
                <a16:creationId xmlns:a16="http://schemas.microsoft.com/office/drawing/2014/main" id="{DAF35F1D-D363-5173-1E9A-D9EEB30DC284}"/>
              </a:ext>
            </a:extLst>
          </p:cNvPr>
          <p:cNvSpPr txBox="1"/>
          <p:nvPr/>
        </p:nvSpPr>
        <p:spPr>
          <a:xfrm>
            <a:off x="9657168" y="5152841"/>
            <a:ext cx="2626560" cy="584775"/>
          </a:xfrm>
          <a:prstGeom prst="rect">
            <a:avLst/>
          </a:prstGeom>
          <a:noFill/>
        </p:spPr>
        <p:txBody>
          <a:bodyPr wrap="square" rtlCol="0">
            <a:spAutoFit/>
          </a:bodyPr>
          <a:lstStyle/>
          <a:p>
            <a:pPr>
              <a:buClr>
                <a:srgbClr val="000000"/>
              </a:buClr>
              <a:buFont typeface="Arial"/>
              <a:buNone/>
            </a:pPr>
            <a:r>
              <a:rPr lang="en-US" b="1" dirty="0">
                <a:solidFill>
                  <a:srgbClr val="000000">
                    <a:lumMod val="95000"/>
                    <a:lumOff val="5000"/>
                  </a:srgbClr>
                </a:solidFill>
                <a:latin typeface="Bell MT" panose="02020503060305020303" pitchFamily="18" charset="0"/>
                <a:ea typeface="Roboto Condensed Light" pitchFamily="2" charset="0"/>
                <a:cs typeface="Arial"/>
                <a:sym typeface="Calibri"/>
              </a:rPr>
              <a:t>Model Evaluation</a:t>
            </a:r>
            <a:endParaRPr lang="en-US" kern="0" dirty="0">
              <a:solidFill>
                <a:srgbClr val="FFFFFF"/>
              </a:solidFill>
              <a:latin typeface="Bell MT" panose="02020503060305020303" pitchFamily="18" charset="0"/>
              <a:ea typeface="Calibri"/>
              <a:cs typeface="Calibri"/>
              <a:sym typeface="Calibri"/>
            </a:endParaRPr>
          </a:p>
          <a:p>
            <a:pPr>
              <a:buClr>
                <a:srgbClr val="000000"/>
              </a:buClr>
              <a:buFont typeface="Arial"/>
              <a:buNone/>
            </a:pPr>
            <a:endParaRPr lang="en-US" sz="1400" kern="0" dirty="0">
              <a:solidFill>
                <a:srgbClr val="000000"/>
              </a:solidFill>
              <a:latin typeface="Arial"/>
              <a:cs typeface="Arial"/>
              <a:sym typeface="Arial"/>
            </a:endParaRPr>
          </a:p>
        </p:txBody>
      </p:sp>
      <p:sp>
        <p:nvSpPr>
          <p:cNvPr id="229" name="TextBox 228">
            <a:extLst>
              <a:ext uri="{FF2B5EF4-FFF2-40B4-BE49-F238E27FC236}">
                <a16:creationId xmlns:a16="http://schemas.microsoft.com/office/drawing/2014/main" id="{6363B6E6-6590-C5EB-8890-E11CA7C080F0}"/>
              </a:ext>
            </a:extLst>
          </p:cNvPr>
          <p:cNvSpPr txBox="1"/>
          <p:nvPr/>
        </p:nvSpPr>
        <p:spPr>
          <a:xfrm>
            <a:off x="9769779" y="6148941"/>
            <a:ext cx="2358663" cy="584775"/>
          </a:xfrm>
          <a:prstGeom prst="rect">
            <a:avLst/>
          </a:prstGeom>
          <a:noFill/>
        </p:spPr>
        <p:txBody>
          <a:bodyPr wrap="square" rtlCol="0">
            <a:spAutoFit/>
          </a:bodyPr>
          <a:lstStyle/>
          <a:p>
            <a:pPr>
              <a:buClr>
                <a:srgbClr val="000000"/>
              </a:buClr>
              <a:buFont typeface="Arial"/>
              <a:buNone/>
            </a:pPr>
            <a:r>
              <a:rPr lang="en-US" b="1" dirty="0">
                <a:solidFill>
                  <a:srgbClr val="000000">
                    <a:lumMod val="95000"/>
                    <a:lumOff val="5000"/>
                  </a:srgbClr>
                </a:solidFill>
                <a:latin typeface="Bell MT" panose="02020503060305020303" pitchFamily="18" charset="0"/>
                <a:ea typeface="Roboto Condensed Light" pitchFamily="2" charset="0"/>
                <a:cs typeface="Arial"/>
                <a:sym typeface="Arial"/>
              </a:rPr>
              <a:t>Deploy Models</a:t>
            </a:r>
            <a:endParaRPr lang="en-US" kern="0" dirty="0">
              <a:solidFill>
                <a:srgbClr val="FFFFFF"/>
              </a:solidFill>
              <a:latin typeface="Bell MT" panose="02020503060305020303" pitchFamily="18" charset="0"/>
              <a:ea typeface="Calibri"/>
              <a:cs typeface="Calibri"/>
              <a:sym typeface="Calibri"/>
            </a:endParaRPr>
          </a:p>
          <a:p>
            <a:pPr>
              <a:buClr>
                <a:srgbClr val="000000"/>
              </a:buClr>
              <a:buFont typeface="Arial"/>
              <a:buNone/>
            </a:pPr>
            <a:endParaRPr lang="en-US" sz="1400" kern="0" dirty="0">
              <a:solidFill>
                <a:srgbClr val="000000"/>
              </a:solidFill>
              <a:latin typeface="Arial"/>
              <a:cs typeface="Arial"/>
              <a:sym typeface="Arial"/>
            </a:endParaRPr>
          </a:p>
        </p:txBody>
      </p:sp>
      <p:sp>
        <p:nvSpPr>
          <p:cNvPr id="230" name="Title 2">
            <a:extLst>
              <a:ext uri="{FF2B5EF4-FFF2-40B4-BE49-F238E27FC236}">
                <a16:creationId xmlns:a16="http://schemas.microsoft.com/office/drawing/2014/main" id="{455CD9E8-D6BA-03FA-B121-E9A0F6DA1A58}"/>
              </a:ext>
            </a:extLst>
          </p:cNvPr>
          <p:cNvSpPr>
            <a:spLocks noGrp="1"/>
          </p:cNvSpPr>
          <p:nvPr>
            <p:ph type="title"/>
          </p:nvPr>
        </p:nvSpPr>
        <p:spPr>
          <a:xfrm>
            <a:off x="9058410" y="59271"/>
            <a:ext cx="3508838" cy="641906"/>
          </a:xfrm>
        </p:spPr>
        <p:txBody>
          <a:bodyPr anchor="b"/>
          <a:lstStyle/>
          <a:p>
            <a:r>
              <a:rPr lang="en-US" sz="2800" dirty="0"/>
              <a:t>Project Life Cycle</a:t>
            </a:r>
          </a:p>
        </p:txBody>
      </p:sp>
    </p:spTree>
    <p:extLst>
      <p:ext uri="{BB962C8B-B14F-4D97-AF65-F5344CB8AC3E}">
        <p14:creationId xmlns:p14="http://schemas.microsoft.com/office/powerpoint/2010/main" val="454565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377AF6-2477-81EC-D1BC-43FD72DF18F6}"/>
              </a:ext>
            </a:extLst>
          </p:cNvPr>
          <p:cNvSpPr>
            <a:spLocks noGrp="1"/>
          </p:cNvSpPr>
          <p:nvPr>
            <p:ph type="title"/>
          </p:nvPr>
        </p:nvSpPr>
        <p:spPr>
          <a:xfrm>
            <a:off x="5046133" y="392653"/>
            <a:ext cx="5449824" cy="1204319"/>
          </a:xfrm>
        </p:spPr>
        <p:txBody>
          <a:bodyPr anchor="b"/>
          <a:lstStyle/>
          <a:p>
            <a:r>
              <a:rPr lang="en-US" dirty="0"/>
              <a:t>Data Engineering</a:t>
            </a:r>
          </a:p>
        </p:txBody>
      </p:sp>
      <p:sp>
        <p:nvSpPr>
          <p:cNvPr id="6" name="Content Placeholder 7">
            <a:extLst>
              <a:ext uri="{FF2B5EF4-FFF2-40B4-BE49-F238E27FC236}">
                <a16:creationId xmlns:a16="http://schemas.microsoft.com/office/drawing/2014/main" id="{691B9D6C-E579-B6FC-7679-DBAC7D11D31B}"/>
              </a:ext>
            </a:extLst>
          </p:cNvPr>
          <p:cNvSpPr txBox="1">
            <a:spLocks/>
          </p:cNvSpPr>
          <p:nvPr/>
        </p:nvSpPr>
        <p:spPr>
          <a:xfrm>
            <a:off x="5093747" y="1903118"/>
            <a:ext cx="4867834" cy="39544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Flow</a:t>
            </a:r>
          </a:p>
          <a:p>
            <a:r>
              <a:rPr lang="en-US" dirty="0"/>
              <a:t>Data Requirements</a:t>
            </a:r>
          </a:p>
          <a:p>
            <a:r>
              <a:rPr lang="en-US" dirty="0"/>
              <a:t>Data Collection</a:t>
            </a:r>
          </a:p>
          <a:p>
            <a:r>
              <a:rPr lang="en-US" dirty="0"/>
              <a:t>Data Pre-Processing</a:t>
            </a:r>
          </a:p>
          <a:p>
            <a:r>
              <a:rPr lang="en-US" dirty="0"/>
              <a:t>Feature Extraction</a:t>
            </a:r>
          </a:p>
          <a:p>
            <a:r>
              <a:rPr lang="en-US" dirty="0"/>
              <a:t>Data Preparation</a:t>
            </a:r>
          </a:p>
          <a:p>
            <a:r>
              <a:rPr lang="en-US" dirty="0"/>
              <a:t>Data Analytics</a:t>
            </a:r>
          </a:p>
        </p:txBody>
      </p:sp>
      <p:pic>
        <p:nvPicPr>
          <p:cNvPr id="15" name="Picture Placeholder 14" descr="A person in a white suit holding a magazine&#10;&#10;Description automatically generated">
            <a:extLst>
              <a:ext uri="{FF2B5EF4-FFF2-40B4-BE49-F238E27FC236}">
                <a16:creationId xmlns:a16="http://schemas.microsoft.com/office/drawing/2014/main" id="{13A9D56A-8FA8-6B48-75F9-21F31B8AA9E5}"/>
              </a:ext>
            </a:extLst>
          </p:cNvPr>
          <p:cNvPicPr>
            <a:picLocks noGrp="1" noChangeAspect="1"/>
          </p:cNvPicPr>
          <p:nvPr>
            <p:ph type="pic" sz="quarter" idx="11"/>
          </p:nvPr>
        </p:nvPicPr>
        <p:blipFill rotWithShape="1">
          <a:blip r:embed="rId3"/>
          <a:srcRect l="42817" r="1531"/>
          <a:stretch/>
        </p:blipFill>
        <p:spPr>
          <a:xfrm>
            <a:off x="-1" y="261780"/>
            <a:ext cx="5046134" cy="6596220"/>
          </a:xfrm>
        </p:spPr>
      </p:pic>
    </p:spTree>
    <p:extLst>
      <p:ext uri="{BB962C8B-B14F-4D97-AF65-F5344CB8AC3E}">
        <p14:creationId xmlns:p14="http://schemas.microsoft.com/office/powerpoint/2010/main" val="520000563"/>
      </p:ext>
    </p:extLst>
  </p:cSld>
  <p:clrMapOvr>
    <a:masterClrMapping/>
  </p:clrMapOvr>
</p:sld>
</file>

<file path=ppt/theme/theme1.xml><?xml version="1.0" encoding="utf-8"?>
<a:theme xmlns:a="http://schemas.openxmlformats.org/drawingml/2006/main" name="Custom">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64407_win32_SD_v20" id="{3EA9D323-E7D5-42E3-83AA-4E89B21FB6B6}" vid="{BDF16A16-3A0E-4332-958C-C5797045A0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DF9CEC-52C2-4D14-B2F5-11176002A8B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249AD37-9510-4A2D-B790-12C439A83F93}">
  <ds:schemaRefs>
    <ds:schemaRef ds:uri="http://schemas.microsoft.com/sharepoint/v3/contenttype/forms"/>
  </ds:schemaRefs>
</ds:datastoreItem>
</file>

<file path=customXml/itemProps3.xml><?xml version="1.0" encoding="utf-8"?>
<ds:datastoreItem xmlns:ds="http://schemas.openxmlformats.org/officeDocument/2006/customXml" ds:itemID="{4D8B1D1D-0064-435C-8533-29A36067B8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{D6F4181D-5F63-474F-9C75-8F7344301F9F}tf11964407_win32</Template>
  <TotalTime>1199</TotalTime>
  <Words>3018</Words>
  <Application>Microsoft Office PowerPoint</Application>
  <PresentationFormat>Widescreen</PresentationFormat>
  <Paragraphs>484</Paragraphs>
  <Slides>42</Slides>
  <Notes>40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42</vt:i4>
      </vt:variant>
    </vt:vector>
  </HeadingPairs>
  <TitlesOfParts>
    <vt:vector size="57" baseType="lpstr">
      <vt:lpstr>Abadi</vt:lpstr>
      <vt:lpstr>Arial</vt:lpstr>
      <vt:lpstr>Bahnschrift Light</vt:lpstr>
      <vt:lpstr>Bell MT</vt:lpstr>
      <vt:lpstr>Calibri</vt:lpstr>
      <vt:lpstr>Courier New</vt:lpstr>
      <vt:lpstr>Gill Sans Nova Light</vt:lpstr>
      <vt:lpstr>Helvetica</vt:lpstr>
      <vt:lpstr>Roboto (Body)</vt:lpstr>
      <vt:lpstr>Roboto Condensed Light</vt:lpstr>
      <vt:lpstr>Sagona Book</vt:lpstr>
      <vt:lpstr>Tahoma</vt:lpstr>
      <vt:lpstr>Times New Roman</vt:lpstr>
      <vt:lpstr>Wingdings</vt:lpstr>
      <vt:lpstr>Custom</vt:lpstr>
      <vt:lpstr>Swine Disease Classification Using Deep Learning</vt:lpstr>
      <vt:lpstr>AGENDA</vt:lpstr>
      <vt:lpstr>Project Introduction</vt:lpstr>
      <vt:lpstr>Introduction</vt:lpstr>
      <vt:lpstr>Background</vt:lpstr>
      <vt:lpstr>Technology Survey</vt:lpstr>
      <vt:lpstr>PowerPoint Presentation</vt:lpstr>
      <vt:lpstr>Project Life Cycle</vt:lpstr>
      <vt:lpstr>Data Engineering</vt:lpstr>
      <vt:lpstr>Data Flow</vt:lpstr>
      <vt:lpstr>PowerPoint Presentation</vt:lpstr>
      <vt:lpstr>PowerPoint Presentation</vt:lpstr>
      <vt:lpstr>PowerPoint Presentation</vt:lpstr>
      <vt:lpstr>PowerPoint Presentation</vt:lpstr>
      <vt:lpstr>PowerPoint Presentation</vt:lpstr>
      <vt:lpstr>Data Preparation – Data Flow</vt:lpstr>
      <vt:lpstr>Feature Extraction</vt:lpstr>
      <vt:lpstr>Data Preparation: Audio</vt:lpstr>
      <vt:lpstr>Data Preparation: Image</vt:lpstr>
      <vt:lpstr>Data Analytics Results</vt:lpstr>
      <vt:lpstr>Data Analytics Results: Audio</vt:lpstr>
      <vt:lpstr>Data Analytics Results: Image</vt:lpstr>
      <vt:lpstr>Machine Learning Models and Comparison</vt:lpstr>
      <vt:lpstr>Proposed Models</vt:lpstr>
      <vt:lpstr>Proposed Models</vt:lpstr>
      <vt:lpstr>Proposed Models</vt:lpstr>
      <vt:lpstr>Proposed Models</vt:lpstr>
      <vt:lpstr>Proposed Models</vt:lpstr>
      <vt:lpstr>Proposed Models</vt:lpstr>
      <vt:lpstr>Proposed Models</vt:lpstr>
      <vt:lpstr>Proposed Models</vt:lpstr>
      <vt:lpstr>Model Comparison</vt:lpstr>
      <vt:lpstr>Model Comparison for image data</vt:lpstr>
      <vt:lpstr>Model Comparison for image data</vt:lpstr>
      <vt:lpstr>Web System Design</vt:lpstr>
      <vt:lpstr>WEB-BASED SYSTEM IMPLEMENTION </vt:lpstr>
      <vt:lpstr>Learn Tab</vt:lpstr>
      <vt:lpstr>Predictions Tab</vt:lpstr>
      <vt:lpstr>Visualizations Tab</vt:lpstr>
      <vt:lpstr>Web Based Implementation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Swine Disease Classification Using Deep Learning</dc:title>
  <dc:creator>Jugal Kishore Ruvva</dc:creator>
  <cp:lastModifiedBy>Jugal Kishore Ruvva</cp:lastModifiedBy>
  <cp:revision>16</cp:revision>
  <dcterms:created xsi:type="dcterms:W3CDTF">2024-05-01T04:27:37Z</dcterms:created>
  <dcterms:modified xsi:type="dcterms:W3CDTF">2024-05-09T15:19:29Z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